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8"/>
  </p:notesMasterIdLst>
  <p:sldIdLst>
    <p:sldId id="256" r:id="rId2"/>
    <p:sldId id="267" r:id="rId3"/>
    <p:sldId id="258" r:id="rId4"/>
    <p:sldId id="298" r:id="rId5"/>
    <p:sldId id="311" r:id="rId6"/>
    <p:sldId id="302" r:id="rId7"/>
    <p:sldId id="313" r:id="rId8"/>
    <p:sldId id="314" r:id="rId9"/>
    <p:sldId id="315" r:id="rId10"/>
    <p:sldId id="324" r:id="rId11"/>
    <p:sldId id="325" r:id="rId12"/>
    <p:sldId id="323" r:id="rId13"/>
    <p:sldId id="316" r:id="rId14"/>
    <p:sldId id="318" r:id="rId15"/>
    <p:sldId id="317" r:id="rId16"/>
    <p:sldId id="319" r:id="rId17"/>
    <p:sldId id="320" r:id="rId18"/>
    <p:sldId id="259" r:id="rId19"/>
    <p:sldId id="261" r:id="rId20"/>
    <p:sldId id="262" r:id="rId21"/>
    <p:sldId id="263" r:id="rId22"/>
    <p:sldId id="264" r:id="rId23"/>
    <p:sldId id="265" r:id="rId24"/>
    <p:sldId id="266" r:id="rId25"/>
    <p:sldId id="273" r:id="rId26"/>
    <p:sldId id="322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321" r:id="rId46"/>
    <p:sldId id="293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62" d="100"/>
          <a:sy n="62" d="100"/>
        </p:scale>
        <p:origin x="2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DB6A2-65A1-4F34-BED8-934E1FECCAA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E3293-CA74-4732-B685-6CB1DE79D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53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076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109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354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594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245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356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592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637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939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860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75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32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63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957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729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46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97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276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1156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0941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0852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015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8558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584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618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1456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540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43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3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602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953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1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828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93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9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72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81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77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54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98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15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9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99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AD7A1B-2A56-4A2C-8A6E-ACA7A4EB1D90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17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20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AD7A1B-2A56-4A2C-8A6E-ACA7A4EB1D90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33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ralovska-stezka@centrum.cz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if.cz/cs/r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cs/kontakty-sz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ralovska-stezka@centrum.cz" TargetMode="External"/><Relationship Id="rId2" Type="http://schemas.openxmlformats.org/officeDocument/2006/relationships/hyperlink" Target="http://www.kralovska-stezka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65822" y="649996"/>
            <a:ext cx="10058400" cy="30272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53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Seminář</a:t>
            </a:r>
            <a:r>
              <a:rPr lang="cs-CZ" sz="53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 2. výzvě MAS PRV</a:t>
            </a: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6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 Podnikání a cestovní ruch </a:t>
            </a:r>
            <a:br>
              <a:rPr lang="cs-CZ" sz="36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600" b="1" u="sng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 Zemědělství</a:t>
            </a:r>
            <a:br>
              <a:rPr lang="cs-CZ" sz="36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600" b="1" u="sng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 Potravinářství</a:t>
            </a:r>
            <a:br>
              <a:rPr lang="cs-CZ" sz="3600" b="1" u="sng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600" b="1" u="sng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 Zpřístupnění přírody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612" y="5562947"/>
            <a:ext cx="5056240" cy="72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852" y="5577639"/>
            <a:ext cx="1610850" cy="720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048000" y="44591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Mgr. Lucie Šulcová, Mgr. Gustav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Charouzek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Královská stezka o.p.s.</a:t>
            </a:r>
          </a:p>
          <a:p>
            <a:pPr algn="ctr">
              <a:spcBef>
                <a:spcPts val="0"/>
              </a:spcBef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 </a:t>
            </a:r>
            <a:r>
              <a:rPr lang="cs-CZ" dirty="0"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kralovska-stezka@centrum.cz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tel: 603 201 840</a:t>
            </a:r>
          </a:p>
        </p:txBody>
      </p:sp>
    </p:spTree>
    <p:extLst>
      <p:ext uri="{BB962C8B-B14F-4D97-AF65-F5344CB8AC3E}">
        <p14:creationId xmlns:p14="http://schemas.microsoft.com/office/powerpoint/2010/main" val="71318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cs-CZ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Způsobilé výdaje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483" y="1845734"/>
            <a:ext cx="11712539" cy="402336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Stavby, stroje a technologie v živočišné výrobě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Stavby, stroje a technologie pro rostlinnou a školkařskou výrobu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Peletárny, jejichž veškerá produkce bude spotřebována přímo v     zemědělském podniku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Nákup nemovitosti</a:t>
            </a:r>
          </a:p>
        </p:txBody>
      </p:sp>
    </p:spTree>
    <p:extLst>
      <p:ext uri="{BB962C8B-B14F-4D97-AF65-F5344CB8AC3E}">
        <p14:creationId xmlns:p14="http://schemas.microsoft.com/office/powerpoint/2010/main" val="359364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 anchor="ctr" anchorCtr="0"/>
          <a:lstStyle/>
          <a:p>
            <a:pPr algn="ctr"/>
            <a:r>
              <a:rPr lang="cs-CZ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Kritéria přijatelnosti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6305" y="1845734"/>
            <a:ext cx="11589249" cy="430848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situování v LFA oblastech rozhoduje, zda má žadatel alespoň 75 % celkové výměry pozemků evidovaných v LPIS, situovaných v LFA oblastech.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Předmět dotace, který je financován z této Fiche, odpovídá výrobnímu zaměření žadatele.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Přípustné způsoby uspořádání právních vztahů k nemovitostem, na kterých jsou realizovány stavební výdaje nebo do kterých budou umístěny stroje, technologie nebo vybavení, jsou: vlastnictví, spoluvlastnictví s min. 50% spoluvlastnickým podílem, nájem, pacht, věcné břemeno. 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8279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066800" y="56412"/>
            <a:ext cx="10058400" cy="132774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 POTRAVINÁŘSTVÍ</a:t>
            </a:r>
            <a:b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Čl. 17.1b Zpracování a uvádění na trh zemědělských produktů</a:t>
            </a: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712007"/>
              </p:ext>
            </p:extLst>
          </p:nvPr>
        </p:nvGraphicFramePr>
        <p:xfrm>
          <a:off x="294968" y="1473847"/>
          <a:ext cx="11602064" cy="5212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160">
                  <a:extLst>
                    <a:ext uri="{9D8B030D-6E8A-4147-A177-3AD203B41FA5}">
                      <a16:colId xmlns:a16="http://schemas.microsoft.com/office/drawing/2014/main" val="3536704053"/>
                    </a:ext>
                  </a:extLst>
                </a:gridCol>
                <a:gridCol w="1660510">
                  <a:extLst>
                    <a:ext uri="{9D8B030D-6E8A-4147-A177-3AD203B41FA5}">
                      <a16:colId xmlns:a16="http://schemas.microsoft.com/office/drawing/2014/main" val="1309870598"/>
                    </a:ext>
                  </a:extLst>
                </a:gridCol>
                <a:gridCol w="3882957">
                  <a:extLst>
                    <a:ext uri="{9D8B030D-6E8A-4147-A177-3AD203B41FA5}">
                      <a16:colId xmlns:a16="http://schemas.microsoft.com/office/drawing/2014/main" val="2414571854"/>
                    </a:ext>
                  </a:extLst>
                </a:gridCol>
                <a:gridCol w="2390024">
                  <a:extLst>
                    <a:ext uri="{9D8B030D-6E8A-4147-A177-3AD203B41FA5}">
                      <a16:colId xmlns:a16="http://schemas.microsoft.com/office/drawing/2014/main" val="2861319396"/>
                    </a:ext>
                  </a:extLst>
                </a:gridCol>
                <a:gridCol w="2320413">
                  <a:extLst>
                    <a:ext uri="{9D8B030D-6E8A-4147-A177-3AD203B41FA5}">
                      <a16:colId xmlns:a16="http://schemas.microsoft.com/office/drawing/2014/main" val="2372360841"/>
                    </a:ext>
                  </a:extLst>
                </a:gridCol>
              </a:tblGrid>
              <a:tr h="877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Číslo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Název Fiche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Max. míra podpory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Alokace Fiche Kč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Min/max. způsobilé výdaje v Kč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0191509"/>
                  </a:ext>
                </a:extLst>
              </a:tr>
              <a:tr h="2288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Potravinářství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Výstupem produkt </a:t>
                      </a:r>
                      <a:r>
                        <a:rPr lang="cs-CZ" sz="16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nespadající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pod přílohu I Smlouvy o fungování EU - </a:t>
                      </a:r>
                      <a:r>
                        <a:rPr lang="cs-CZ" sz="1600" b="1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Malý + mikro podnik 45 %</a:t>
                      </a:r>
                    </a:p>
                    <a:p>
                      <a:pPr algn="ctr"/>
                      <a:r>
                        <a:rPr lang="cs-CZ" sz="1600" b="1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Střední podnik 35% 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Výstupem produkt </a:t>
                      </a:r>
                      <a:r>
                        <a:rPr lang="cs-CZ" sz="16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spadající 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 přílohu I Smlouvy o fungování EU –</a:t>
                      </a:r>
                    </a:p>
                    <a:p>
                      <a:pPr algn="ctr"/>
                      <a:r>
                        <a:rPr lang="cs-CZ" sz="1600" b="1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Malý + mikro 50%</a:t>
                      </a:r>
                    </a:p>
                    <a:p>
                      <a:pPr algn="ctr"/>
                      <a:r>
                        <a:rPr lang="cs-CZ" sz="1600" b="1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Střední 50%</a:t>
                      </a:r>
                    </a:p>
                    <a:p>
                      <a:pPr algn="ctr"/>
                      <a:r>
                        <a:rPr lang="cs-CZ" sz="1600" b="1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Velký podnik 50%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r>
                        <a:rPr lang="cs-CZ" sz="1600" b="1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296</a:t>
                      </a:r>
                      <a:r>
                        <a:rPr lang="cs-CZ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000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50 000 / 5 000 000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943356"/>
                  </a:ext>
                </a:extLst>
              </a:tr>
              <a:tr h="29238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Definice příjemce dotace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668914"/>
                  </a:ext>
                </a:extLst>
              </a:tr>
              <a:tr h="58477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Zemědělský podnikatel, výrobce potravin, výrobce krmiv nebo jiné subjekty aktivní ve zpracování, uvádění na trh a vývoji zemědělských produktů uvedených v příloze I Smlouvy o fungování EU jako vstupní produkt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92013"/>
                  </a:ext>
                </a:extLst>
              </a:tr>
              <a:tr h="29238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Stručný popis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534327"/>
                  </a:ext>
                </a:extLst>
              </a:tr>
              <a:tr h="87715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Podpora je zaměřena na investice, které se týkají zpracování, uvádění na trh nebo vývoje zemědělských produktů uvedených v příloze I Smlouvy o fungování EU nebo bavlny, s výjimkou produktů rybolovu, přičemž výstupem procesu produkce může být produkt, na nějž se uvedená příloha nevztahuje.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033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042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6604"/>
            <a:ext cx="10058400" cy="971926"/>
          </a:xfrm>
        </p:spPr>
        <p:txBody>
          <a:bodyPr/>
          <a:lstStyle/>
          <a:p>
            <a:pPr algn="ctr"/>
            <a:r>
              <a:rPr lang="cs-CZ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Způsobilé výdaje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5639" y="1455316"/>
            <a:ext cx="11936361" cy="5012266"/>
          </a:xfrm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Pořízení strojů, nástrojů a zařízení pro zpracování zemědělských produktů, finální úpravu, balení, značení výrobků (včetně technologií souvisejících s </a:t>
            </a:r>
            <a:r>
              <a:rPr lang="cs-CZ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dohledatelností</a:t>
            </a:r>
            <a:endParaRPr lang="cs-CZ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Výstavba, modernizace a rekonstrukce budov (včetně manipulačních ploch a bouracích prací nezbytně nutných pro realizaci projektu)</a:t>
            </a:r>
          </a:p>
          <a:p>
            <a:pPr lvl="0" algn="just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Investice související se skladováním zpracovávané suroviny, výrobků a druhotných surovin vznikajících při zpracování s výjimkou odpadních vod</a:t>
            </a:r>
          </a:p>
          <a:p>
            <a:pPr lvl="0" algn="just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Investice vedoucí ke zvyšování a monitorovaní kvality produktů</a:t>
            </a:r>
          </a:p>
          <a:p>
            <a:pPr lvl="0" algn="just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Investice související s uváděním vlastních produktů na trh včetně marketingu (např. výstavba a rekonstrukce prodejen, pojízdné prodejny, stánky, prodej ze dvora, vybavení prodejen apod.)</a:t>
            </a:r>
          </a:p>
          <a:p>
            <a:pPr lvl="0" algn="just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Pořízení užitkových vozů kategorie N1 a N2</a:t>
            </a:r>
          </a:p>
          <a:p>
            <a:pPr lvl="0" algn="just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Investice do zařízení na čištění odpadních vod ve zpracovatelském provozu</a:t>
            </a:r>
          </a:p>
          <a:p>
            <a:pPr lvl="0" algn="just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Nákup nemovitostí</a:t>
            </a:r>
          </a:p>
          <a:p>
            <a:pPr lvl="0" algn="just">
              <a:lnSpc>
                <a:spcPct val="120000"/>
              </a:lnSpc>
              <a:buClr>
                <a:srgbClr val="63A537"/>
              </a:buClr>
              <a:buFont typeface="Wingdings" panose="05000000000000000000" pitchFamily="2" charset="2"/>
              <a:buChar char="q"/>
            </a:pPr>
            <a:endParaRPr lang="cs-CZ" dirty="0"/>
          </a:p>
          <a:p>
            <a:pPr lvl="0" algn="just">
              <a:lnSpc>
                <a:spcPct val="120000"/>
              </a:lnSpc>
              <a:buClr>
                <a:srgbClr val="63A537"/>
              </a:buClr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671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1423"/>
          </a:xfrm>
        </p:spPr>
        <p:txBody>
          <a:bodyPr/>
          <a:lstStyle/>
          <a:p>
            <a:pPr algn="ctr"/>
            <a:r>
              <a:rPr lang="cs-CZ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Kritéria přijatelnosti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015" y="1845733"/>
            <a:ext cx="11969393" cy="4390679"/>
          </a:xfrm>
        </p:spPr>
        <p:txBody>
          <a:bodyPr>
            <a:normAutofit fontScale="92500" lnSpcReduction="20000"/>
          </a:bodyPr>
          <a:lstStyle/>
          <a:p>
            <a:pPr marL="268288" lvl="0" indent="-268288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 se musí týkat výroby potravin (surovin určených pro lidskou spotřebu) nebo krmiv. Výrobní proces se pak musí týkat zpracování a uvádění na trh surovin/výrobků uvedených v příloze I Smlouvy o fungování EU s výjimkou produktů rybolovu a akvakultury a medu, přičemž výstupní produkt nemusí být v této příloze uveden.</a:t>
            </a:r>
          </a:p>
          <a:p>
            <a:pPr marL="268288" indent="-268288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Přípustné způsoby uspořádání právních vztahů k nemovitostem, na kterých jsou realizovány stavební výdaje, jsou: vlastnictví, spoluvlastnictví s min. 50% spoluvlastnickým podílem, věcné břemeno. </a:t>
            </a:r>
          </a:p>
          <a:p>
            <a:pPr marL="268288" indent="-268288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Přípustné způsoby uspořádání právních vztahů k nemovitostem, do kterých budou umístěny podpořené stroje, technologie nebo vybavení: vlastnictví, spoluvlastnictví s min. 50% spoluvlastnickým podílem, nájem, věcné břemeno. </a:t>
            </a:r>
          </a:p>
          <a:p>
            <a:pPr marL="268288" lvl="0" indent="-268288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cs-CZ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8288" lvl="0" indent="-268288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3328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037303" y="91406"/>
            <a:ext cx="10058400" cy="9999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 ZPŘÍSTUPNĚNÍ PŘÍRODY</a:t>
            </a:r>
            <a:b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Čl. 25 Neproduktivní investice v lesích</a:t>
            </a: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997126"/>
              </p:ext>
            </p:extLst>
          </p:nvPr>
        </p:nvGraphicFramePr>
        <p:xfrm>
          <a:off x="255639" y="1258537"/>
          <a:ext cx="11602064" cy="5524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160">
                  <a:extLst>
                    <a:ext uri="{9D8B030D-6E8A-4147-A177-3AD203B41FA5}">
                      <a16:colId xmlns:a16="http://schemas.microsoft.com/office/drawing/2014/main" val="3536704053"/>
                    </a:ext>
                  </a:extLst>
                </a:gridCol>
                <a:gridCol w="1552356">
                  <a:extLst>
                    <a:ext uri="{9D8B030D-6E8A-4147-A177-3AD203B41FA5}">
                      <a16:colId xmlns:a16="http://schemas.microsoft.com/office/drawing/2014/main" val="1309870598"/>
                    </a:ext>
                  </a:extLst>
                </a:gridCol>
                <a:gridCol w="3991111">
                  <a:extLst>
                    <a:ext uri="{9D8B030D-6E8A-4147-A177-3AD203B41FA5}">
                      <a16:colId xmlns:a16="http://schemas.microsoft.com/office/drawing/2014/main" val="2414571854"/>
                    </a:ext>
                  </a:extLst>
                </a:gridCol>
                <a:gridCol w="2390024">
                  <a:extLst>
                    <a:ext uri="{9D8B030D-6E8A-4147-A177-3AD203B41FA5}">
                      <a16:colId xmlns:a16="http://schemas.microsoft.com/office/drawing/2014/main" val="2861319396"/>
                    </a:ext>
                  </a:extLst>
                </a:gridCol>
                <a:gridCol w="2320413">
                  <a:extLst>
                    <a:ext uri="{9D8B030D-6E8A-4147-A177-3AD203B41FA5}">
                      <a16:colId xmlns:a16="http://schemas.microsoft.com/office/drawing/2014/main" val="2372360841"/>
                    </a:ext>
                  </a:extLst>
                </a:gridCol>
              </a:tblGrid>
              <a:tr h="892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Číslo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Název Fiche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Max. míra podpory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Alokace Fiche Kč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Min/max. způsobilé výdaje v Kč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0191509"/>
                  </a:ext>
                </a:extLst>
              </a:tr>
              <a:tr h="85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Zpřístupnění přírody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r>
                        <a:rPr lang="cs-CZ" sz="1600" b="1" kern="1200" baseline="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dotace</a:t>
                      </a:r>
                      <a:endParaRPr lang="cs-CZ" sz="1600" b="1" kern="12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5 457 470</a:t>
                      </a:r>
                      <a:endParaRPr lang="cs-CZ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50 000 / 5 000 000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943356"/>
                  </a:ext>
                </a:extLst>
              </a:tr>
              <a:tr h="2975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Definice příjemce dotace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668914"/>
                  </a:ext>
                </a:extLst>
              </a:tr>
              <a:tr h="54473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Vlastník, nájemce, pachtýř nebo vypůjčitel PUPFL. Sdružení s právní subjektivitou a spolek vlastníků, nájemců, pachtýřů nebo vypůjčitelů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92013"/>
                  </a:ext>
                </a:extLst>
              </a:tr>
              <a:tr h="26785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Stručný popis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534327"/>
                  </a:ext>
                </a:extLst>
              </a:tr>
              <a:tr h="59500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Podpora v rámci Fiche zahrnuje investice ke zvyšování environmentálních a společenských funkcí lesa podporou činností využívajících společenského potenciálu lesů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033907"/>
                  </a:ext>
                </a:extLst>
              </a:tr>
              <a:tr h="2975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Oblasti podpory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692665"/>
                  </a:ext>
                </a:extLst>
              </a:tr>
              <a:tr h="1744805">
                <a:tc gridSpan="5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Způsobilé pro podporu jsou projekty zaměřené na posílení rekreační funkce lesa, např. značení, výstavba a rekonstrukce stezek pro turisty (do šíře 2 m), značení významných přírodních prvků, výstavba herních a naučných prvků, fitness prvků. Podporovány budou též aktivity vedoucí k usměrňování návštěvnosti území, např. zřizování odpočinkových stanovišť, rozhleden, přístřešků, informačních tabulí, závor. Realizovat lze také opatření k údržbě lesního prostředí, např. zařízení k odkládání odpadků a opatření k zajištění bezpečnosti návštěvníků lesa, např. mostky, lávky, zábradlí, stupně. Lze</a:t>
                      </a:r>
                      <a:r>
                        <a:rPr lang="cs-CZ" sz="160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 nakoupit pozemek. 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Projekty musí být realizovány na PUPFL s výjimkou zvláště chráněných území a oblastí Natura 2000. 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07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372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38361" y="412611"/>
            <a:ext cx="5796680" cy="89326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 o dotaci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663" y="1527764"/>
            <a:ext cx="10068675" cy="479084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286" y="267058"/>
            <a:ext cx="668179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3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621" y="142765"/>
            <a:ext cx="5354891" cy="1450757"/>
          </a:xfrm>
        </p:spPr>
        <p:txBody>
          <a:bodyPr/>
          <a:lstStyle/>
          <a:p>
            <a:r>
              <a:rPr lang="cs-CZ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Přihlášení na Portál farmáře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6271" y="0"/>
            <a:ext cx="5619963" cy="6696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85621" y="1777936"/>
            <a:ext cx="54884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333333"/>
                </a:solidFill>
                <a:latin typeface="Verdana" panose="020B0604030504040204" pitchFamily="34" charset="0"/>
              </a:rPr>
              <a:t>Přístup</a:t>
            </a:r>
            <a:r>
              <a:rPr lang="cs-CZ" sz="2800" dirty="0">
                <a:solidFill>
                  <a:srgbClr val="333333"/>
                </a:solidFill>
                <a:latin typeface="Verdana" panose="020B0604030504040204" pitchFamily="34" charset="0"/>
              </a:rPr>
              <a:t> do Portálu farmáře (přihlašovací jméno a heslo) žadatel získá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333333"/>
                </a:solidFill>
                <a:latin typeface="Verdana" panose="020B0604030504040204" pitchFamily="34" charset="0"/>
              </a:rPr>
              <a:t>na podatelně </a:t>
            </a:r>
            <a:r>
              <a:rPr lang="cs-CZ" sz="2800" u="sng" dirty="0">
                <a:solidFill>
                  <a:srgbClr val="333333"/>
                </a:solidFill>
                <a:latin typeface="Verdana" panose="020B0604030504040204" pitchFamily="34" charset="0"/>
                <a:hlinkClick r:id="rId3"/>
              </a:rPr>
              <a:t>Regionálních odborů SZIF</a:t>
            </a:r>
            <a:r>
              <a:rPr lang="cs-CZ" sz="2800" dirty="0">
                <a:solidFill>
                  <a:srgbClr val="333333"/>
                </a:solidFill>
                <a:latin typeface="Verdana" panose="020B0604030504040204" pitchFamily="34" charset="0"/>
              </a:rPr>
              <a:t> (i pracoviště v působnosti RO – </a:t>
            </a:r>
            <a:r>
              <a:rPr lang="cs-CZ" sz="2800" dirty="0">
                <a:solidFill>
                  <a:srgbClr val="FF0000"/>
                </a:solidFill>
                <a:latin typeface="Verdana" panose="020B0604030504040204" pitchFamily="34" charset="0"/>
              </a:rPr>
              <a:t>Havlíčkův Brod</a:t>
            </a:r>
            <a:r>
              <a:rPr lang="cs-CZ" sz="2800" dirty="0">
                <a:solidFill>
                  <a:srgbClr val="333333"/>
                </a:solidFill>
                <a:latin typeface="Verdana" panose="020B0604030504040204" pitchFamily="34" charset="0"/>
              </a:rPr>
              <a:t>) a </a:t>
            </a:r>
            <a:r>
              <a:rPr lang="cs-CZ" sz="2800" u="sng" dirty="0">
                <a:solidFill>
                  <a:srgbClr val="333333"/>
                </a:solidFill>
                <a:latin typeface="Verdana" panose="020B0604030504040204" pitchFamily="34" charset="0"/>
                <a:hlinkClick r:id="rId4"/>
              </a:rPr>
              <a:t>Centrály SZIF</a:t>
            </a:r>
            <a:r>
              <a:rPr lang="cs-CZ" sz="2800" dirty="0">
                <a:solidFill>
                  <a:srgbClr val="333333"/>
                </a:solidFill>
                <a:latin typeface="Verdana" panose="020B060403050404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333333"/>
                </a:solidFill>
                <a:latin typeface="Verdana" panose="020B0604030504040204" pitchFamily="34" charset="0"/>
              </a:rPr>
              <a:t>prostřednictvím datové schránky nebo e-Podatelny s elektronickým podpisem.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24275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3968"/>
            <a:ext cx="4886632" cy="6440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9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Žádost o dotaci (ŽoD) musí být </a:t>
            </a:r>
            <a:r>
              <a:rPr kumimoji="0" lang="cs-CZ" sz="19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vygenerována z účtu žadatele</a:t>
            </a:r>
            <a:r>
              <a:rPr kumimoji="0" lang="cs-CZ" sz="1900" b="1" i="0" u="none" strike="noStrike" kern="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  </a:t>
            </a:r>
            <a:r>
              <a:rPr kumimoji="0" lang="cs-CZ" sz="19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na Portálu Farmáře</a:t>
            </a:r>
            <a:r>
              <a:rPr kumimoji="0" lang="cs-CZ" sz="19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a po vyplnění</a:t>
            </a:r>
            <a:r>
              <a:rPr kumimoji="0" lang="cs-CZ" sz="1900" b="1" i="0" u="none" strike="noStrike" kern="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žadatelem předána na</a:t>
            </a:r>
            <a:r>
              <a:rPr kumimoji="0" lang="cs-CZ" sz="1900" b="1" i="0" u="none" strike="noStrike" kern="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MAS</a:t>
            </a:r>
            <a:r>
              <a:rPr kumimoji="0" lang="cs-CZ" sz="19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 v souladu s pravidly operace 19.2.1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dirty="0"/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podává kompletně vyplněný formulář Žádosti o dotaci včetně povinných, příp. nepovinných příloh na MAS </a:t>
            </a:r>
            <a:r>
              <a:rPr lang="cs-CZ" sz="19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přes Portál farmáře    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elektronické podobě v termínu stanoveném výzvou MAS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Některé přílohy předkládané při podání Žádosti o dotaci jsou součástí formuláře Žádosti o dotaci!!</a:t>
            </a: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b="1" u="sng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Nepovinné přílohy stanovené MAS jsou uvedeny ve Výzvě!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přílohy může žadatel vzhledem k jejich velikosti, příp. formátům, předložit v listinné podobě</a:t>
            </a:r>
            <a:endParaRPr kumimoji="0" lang="cs-CZ" sz="19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				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kern="0" dirty="0">
                <a:solidFill>
                  <a:schemeClr val="accent2">
                    <a:lumMod val="75000"/>
                  </a:schemeClr>
                </a:solidFill>
                <a:latin typeface="Verdana"/>
              </a:rPr>
              <a:t>                      </a:t>
            </a:r>
            <a:r>
              <a:rPr kumimoji="0" lang="cs-CZ" b="0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Možnost žadatele konzultovat ŽoD s MAS</a:t>
            </a:r>
            <a:endParaRPr lang="cs-CZ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6" y="1212333"/>
            <a:ext cx="2550443" cy="4938393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 bwMode="auto">
          <a:xfrm flipH="1">
            <a:off x="2871019" y="1152800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flipH="1">
            <a:off x="2834418" y="5237437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95" y="802883"/>
            <a:ext cx="6678468" cy="8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69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4886632" cy="64409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sp>
        <p:nvSpPr>
          <p:cNvPr id="5" name="Šipka doprava 4"/>
          <p:cNvSpPr/>
          <p:nvPr/>
        </p:nvSpPr>
        <p:spPr bwMode="auto">
          <a:xfrm flipH="1">
            <a:off x="2666834" y="1347911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flipH="1">
            <a:off x="2718776" y="5463579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95" y="802883"/>
            <a:ext cx="6678468" cy="8189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46" y="1420504"/>
            <a:ext cx="2340167" cy="49392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9632594" y="3159746"/>
            <a:ext cx="2551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Žadatel vybere MAS,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přes kterou bude žádat o dotaci</a:t>
            </a:r>
          </a:p>
        </p:txBody>
      </p:sp>
      <p:sp>
        <p:nvSpPr>
          <p:cNvPr id="14" name="Obdélník 13"/>
          <p:cNvSpPr/>
          <p:nvPr/>
        </p:nvSpPr>
        <p:spPr bwMode="auto">
          <a:xfrm>
            <a:off x="263724" y="5463579"/>
            <a:ext cx="2312515" cy="2960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25" y="1420503"/>
            <a:ext cx="2301514" cy="33944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/>
          <a:srcRect l="-7538" t="-4188" r="1627" b="-5391"/>
          <a:stretch/>
        </p:blipFill>
        <p:spPr>
          <a:xfrm>
            <a:off x="2666834" y="1692000"/>
            <a:ext cx="7092000" cy="403606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735" y="3990743"/>
            <a:ext cx="841321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6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872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Harmonogram</a:t>
            </a:r>
            <a:r>
              <a:rPr lang="cs-CZ" sz="7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7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457911"/>
              </p:ext>
            </p:extLst>
          </p:nvPr>
        </p:nvGraphicFramePr>
        <p:xfrm>
          <a:off x="337335" y="1848465"/>
          <a:ext cx="11517331" cy="4303230"/>
        </p:xfrm>
        <a:graphic>
          <a:graphicData uri="http://schemas.openxmlformats.org/drawingml/2006/table">
            <a:tbl>
              <a:tblPr firstRow="1" firstCol="1" bandRow="1"/>
              <a:tblGrid>
                <a:gridCol w="5766053">
                  <a:extLst>
                    <a:ext uri="{9D8B030D-6E8A-4147-A177-3AD203B41FA5}">
                      <a16:colId xmlns:a16="http://schemas.microsoft.com/office/drawing/2014/main" val="2016204673"/>
                    </a:ext>
                  </a:extLst>
                </a:gridCol>
                <a:gridCol w="5751278">
                  <a:extLst>
                    <a:ext uri="{9D8B030D-6E8A-4147-A177-3AD203B41FA5}">
                      <a16:colId xmlns:a16="http://schemas.microsoft.com/office/drawing/2014/main" val="1854389941"/>
                    </a:ext>
                  </a:extLst>
                </a:gridCol>
              </a:tblGrid>
              <a:tr h="417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Číslo výzvy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133702"/>
                  </a:ext>
                </a:extLst>
              </a:tr>
              <a:tr h="417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vyhlášení výzvy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22.</a:t>
                      </a:r>
                      <a:r>
                        <a:rPr lang="cs-CZ" sz="2000" b="1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1. 2018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722998"/>
                  </a:ext>
                </a:extLst>
              </a:tr>
              <a:tr h="417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přijetí žádostí na MAS od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12. 2.</a:t>
                      </a:r>
                      <a:r>
                        <a:rPr lang="cs-CZ" sz="2000" b="1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2018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300033"/>
                  </a:ext>
                </a:extLst>
              </a:tr>
              <a:tr h="417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přijetí žádostí na MAS do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26.</a:t>
                      </a:r>
                      <a:r>
                        <a:rPr lang="cs-CZ" sz="2000" b="1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2. 2018 do 15 hodin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28332"/>
                  </a:ext>
                </a:extLst>
              </a:tr>
              <a:tr h="6612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Plánovaný termín registrace na RO SZIF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30.</a:t>
                      </a:r>
                      <a:r>
                        <a:rPr lang="cs-CZ" sz="2000" b="1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4. 2018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540806"/>
                  </a:ext>
                </a:extLst>
              </a:tr>
              <a:tr h="6612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Internetové stránky MAS, kde je výzva zveřejněna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sng" dirty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"/>
                        </a:rPr>
                        <a:t>www.kralovska-stezka.cz</a:t>
                      </a: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06125"/>
                  </a:ext>
                </a:extLst>
              </a:tr>
              <a:tr h="1230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Pracovník poskytující informace žadatelům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Mgr. Gustav </a:t>
                      </a:r>
                      <a:r>
                        <a:rPr lang="cs-CZ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Charouzek</a:t>
                      </a:r>
                      <a:r>
                        <a:rPr lang="cs-CZ" sz="20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tel: 774 489 322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Mgr. Lucie Šulcová – tel: 603 201 840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email: </a:t>
                      </a:r>
                      <a:r>
                        <a:rPr lang="cs-CZ" sz="2000" u="sng" dirty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/>
                        </a:rPr>
                        <a:t>kralovska-stezka@centrum.cz</a:t>
                      </a: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25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019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Generování formuláře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50" y="1231237"/>
            <a:ext cx="5648567" cy="553752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499641" y="2033449"/>
            <a:ext cx="4845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Vyplnit hlavičku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Vybrat Fichi z aktuální výzvy, v rámci které chce žadatel žádat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Zvolit název projektu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Generovat žádost</a:t>
            </a:r>
          </a:p>
        </p:txBody>
      </p:sp>
    </p:spTree>
    <p:extLst>
      <p:ext uri="{BB962C8B-B14F-4D97-AF65-F5344CB8AC3E}">
        <p14:creationId xmlns:p14="http://schemas.microsoft.com/office/powerpoint/2010/main" val="1699727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Generování formuláře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516239" y="2889456"/>
            <a:ext cx="4656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Stáhnout a uložit Žádost o dotaci do PC (nutné pro zobrazení Žádosti)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48" y="1123514"/>
            <a:ext cx="5609065" cy="5726687"/>
          </a:xfrm>
          <a:prstGeom prst="rect">
            <a:avLst/>
          </a:prstGeom>
        </p:spPr>
      </p:pic>
      <p:sp>
        <p:nvSpPr>
          <p:cNvPr id="9" name="Šipka nahoru 8"/>
          <p:cNvSpPr/>
          <p:nvPr/>
        </p:nvSpPr>
        <p:spPr bwMode="auto">
          <a:xfrm rot="5400000" flipH="1">
            <a:off x="3339561" y="5125525"/>
            <a:ext cx="484632" cy="717055"/>
          </a:xfrm>
          <a:prstGeom prst="upArrow">
            <a:avLst/>
          </a:prstGeom>
          <a:solidFill>
            <a:srgbClr val="F36523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82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101886" y="1941115"/>
            <a:ext cx="4656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Důležité je vyplnit pole </a:t>
            </a: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a 13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aby se zobrazily všechny strany Žádosti.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71" y="1400029"/>
            <a:ext cx="6319965" cy="53077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032480" y="3761504"/>
            <a:ext cx="464451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Verdana" pitchFamily="34" charset="0"/>
              </a:rPr>
              <a:t>Pod tlačítkem MENU je umístěn instruktážní list</a:t>
            </a:r>
          </a:p>
        </p:txBody>
      </p:sp>
    </p:spTree>
    <p:extLst>
      <p:ext uri="{BB962C8B-B14F-4D97-AF65-F5344CB8AC3E}">
        <p14:creationId xmlns:p14="http://schemas.microsoft.com/office/powerpoint/2010/main" val="2522649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21" y="1219200"/>
            <a:ext cx="11540358" cy="54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42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33" y="2974483"/>
            <a:ext cx="10352691" cy="32695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34" y="1367217"/>
            <a:ext cx="10352690" cy="149159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93929" y="1776953"/>
            <a:ext cx="322160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000000"/>
                </a:solidFill>
                <a:latin typeface="Verdana" pitchFamily="34" charset="0"/>
              </a:rPr>
              <a:t>Automatický výpočet data předložení ŽoP na MAS </a:t>
            </a:r>
            <a:br>
              <a:rPr lang="cs-CZ" sz="1400" b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cs-CZ" sz="1400" b="1" dirty="0">
                <a:solidFill>
                  <a:srgbClr val="000000"/>
                </a:solidFill>
                <a:latin typeface="Verdana" pitchFamily="34" charset="0"/>
              </a:rPr>
              <a:t>(15 kalendářních dní před termínem předložení na RO)</a:t>
            </a:r>
          </a:p>
        </p:txBody>
      </p:sp>
      <p:sp>
        <p:nvSpPr>
          <p:cNvPr id="9" name="Šipka doleva 8"/>
          <p:cNvSpPr/>
          <p:nvPr/>
        </p:nvSpPr>
        <p:spPr bwMode="auto">
          <a:xfrm>
            <a:off x="7239266" y="2254006"/>
            <a:ext cx="644679" cy="2880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6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1483202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Specifické strany čl. 19.1.b – Podnikání…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5" y="1641987"/>
            <a:ext cx="7687423" cy="438257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883945" y="1822575"/>
            <a:ext cx="39627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výběru CZ-NACE: R 93 (Sportovní, zábavní a rekreační činnosti) nebo I 56 (Stravování a pohostinství) se objeví sekce k nadefinování objektu venkovské turistiky (okruh 10 km, návštěvnost min. 2000 os./rok).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55" y="4993666"/>
            <a:ext cx="7991813" cy="1748209"/>
          </a:xfrm>
          <a:prstGeom prst="rect">
            <a:avLst/>
          </a:prstGeom>
          <a:ln w="38100">
            <a:solidFill>
              <a:srgbClr val="F36523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004" y="4761859"/>
            <a:ext cx="7995816" cy="200839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012" y="4455230"/>
            <a:ext cx="8042796" cy="2318067"/>
          </a:xfrm>
          <a:prstGeom prst="rect">
            <a:avLst/>
          </a:prstGeom>
          <a:ln w="38100">
            <a:solidFill>
              <a:srgbClr val="003366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152339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1483202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Specifické strany čl. 17.1.b – Potravinářství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883945" y="1822575"/>
            <a:ext cx="3962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71" y="1641987"/>
            <a:ext cx="7840554" cy="491322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95" y="3198771"/>
            <a:ext cx="6552000" cy="301649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743307" y="1976869"/>
            <a:ext cx="1982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Příklad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395890" y="2615333"/>
            <a:ext cx="646232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37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234012" y="2013646"/>
            <a:ext cx="3962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Nadefinování zakázky - vyplňuje žadatel zde na straně B3.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376516"/>
            <a:ext cx="7047199" cy="532908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114836" y="3665817"/>
            <a:ext cx="5004619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latin typeface="Verdana" pitchFamily="34" charset="0"/>
              </a:rPr>
              <a:t>Výše zakázky - automaticky se napočítává z údajů ze strany C1 – Výdaje projektu.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388" y="3642189"/>
            <a:ext cx="1701643" cy="77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3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17" y="1387012"/>
            <a:ext cx="11769567" cy="538365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981404" y="2628482"/>
            <a:ext cx="2859088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latin typeface="Verdana" pitchFamily="34" charset="0"/>
              </a:rPr>
              <a:t>Přiřazení k zakázce</a:t>
            </a:r>
          </a:p>
        </p:txBody>
      </p:sp>
    </p:spTree>
    <p:extLst>
      <p:ext uri="{BB962C8B-B14F-4D97-AF65-F5344CB8AC3E}">
        <p14:creationId xmlns:p14="http://schemas.microsoft.com/office/powerpoint/2010/main" val="3735995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2" y="1284270"/>
            <a:ext cx="7940045" cy="538365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216939" y="2509934"/>
            <a:ext cx="37584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Přehled rozpočtu – vyplňuje se automaticky na základě údajů uvedených na předchozích stranách.</a:t>
            </a:r>
          </a:p>
        </p:txBody>
      </p:sp>
    </p:spTree>
    <p:extLst>
      <p:ext uri="{BB962C8B-B14F-4D97-AF65-F5344CB8AC3E}">
        <p14:creationId xmlns:p14="http://schemas.microsoft.com/office/powerpoint/2010/main" val="65256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88489"/>
            <a:ext cx="10058400" cy="1327743"/>
          </a:xfrm>
          <a:solidFill>
            <a:schemeClr val="accent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 PODPORA PODNIKÁNÍ A CESTOVNÍ RUCH</a:t>
            </a:r>
            <a:b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Čl. 19.1b Podpora investic na založení nebo rozvoj nezemědělských činností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835517"/>
              </p:ext>
            </p:extLst>
          </p:nvPr>
        </p:nvGraphicFramePr>
        <p:xfrm>
          <a:off x="294968" y="1573167"/>
          <a:ext cx="11602064" cy="4957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160">
                  <a:extLst>
                    <a:ext uri="{9D8B030D-6E8A-4147-A177-3AD203B41FA5}">
                      <a16:colId xmlns:a16="http://schemas.microsoft.com/office/drawing/2014/main" val="3536704053"/>
                    </a:ext>
                  </a:extLst>
                </a:gridCol>
                <a:gridCol w="1552356">
                  <a:extLst>
                    <a:ext uri="{9D8B030D-6E8A-4147-A177-3AD203B41FA5}">
                      <a16:colId xmlns:a16="http://schemas.microsoft.com/office/drawing/2014/main" val="1309870598"/>
                    </a:ext>
                  </a:extLst>
                </a:gridCol>
                <a:gridCol w="3991111">
                  <a:extLst>
                    <a:ext uri="{9D8B030D-6E8A-4147-A177-3AD203B41FA5}">
                      <a16:colId xmlns:a16="http://schemas.microsoft.com/office/drawing/2014/main" val="2414571854"/>
                    </a:ext>
                  </a:extLst>
                </a:gridCol>
                <a:gridCol w="2390024">
                  <a:extLst>
                    <a:ext uri="{9D8B030D-6E8A-4147-A177-3AD203B41FA5}">
                      <a16:colId xmlns:a16="http://schemas.microsoft.com/office/drawing/2014/main" val="2861319396"/>
                    </a:ext>
                  </a:extLst>
                </a:gridCol>
                <a:gridCol w="2320413">
                  <a:extLst>
                    <a:ext uri="{9D8B030D-6E8A-4147-A177-3AD203B41FA5}">
                      <a16:colId xmlns:a16="http://schemas.microsoft.com/office/drawing/2014/main" val="2372360841"/>
                    </a:ext>
                  </a:extLst>
                </a:gridCol>
              </a:tblGrid>
              <a:tr h="893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Číslo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Název Fiche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Max. míra podpory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Alokace Fiche Kč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Min/max. způsobilé výdaje v Kč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0191509"/>
                  </a:ext>
                </a:extLst>
              </a:tr>
              <a:tr h="1052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Podpora podnikání a cestovní ruch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Malý + mikro podnik 45 %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Střední podnik 35%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Velký podnik 25 %</a:t>
                      </a:r>
                      <a:endParaRPr lang="cs-CZ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8 179 126</a:t>
                      </a:r>
                      <a:endParaRPr lang="cs-CZ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50 000 / 5 000 000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943356"/>
                  </a:ext>
                </a:extLst>
              </a:tr>
              <a:tr h="29785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Definice příjemce dotace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668914"/>
                  </a:ext>
                </a:extLst>
              </a:tr>
              <a:tr h="29785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Podnikatelské subjekty (FO a PO) - mikropodniky a malé podniky, jakož i zemědělci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92013"/>
                  </a:ext>
                </a:extLst>
              </a:tr>
              <a:tr h="26817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Stručný popis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534327"/>
                  </a:ext>
                </a:extLst>
              </a:tr>
              <a:tr h="59571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Budou podpořeny malé podniky vymezených CZ-NACE v zakládání, modernizaci a rozšiřování své výroby a služeb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033907"/>
                  </a:ext>
                </a:extLst>
              </a:tr>
              <a:tr h="29785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Oblasti podpory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692665"/>
                  </a:ext>
                </a:extLst>
              </a:tr>
              <a:tr h="1242365">
                <a:tc gridSpan="5">
                  <a:txBody>
                    <a:bodyPr/>
                    <a:lstStyle/>
                    <a:p>
                      <a:pPr algn="ctr"/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Podporovány budou investice do vybraných nezemědělských činností dle Klasifikace ekonomických činností (CZ-NACE)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077637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768" y="2901242"/>
            <a:ext cx="841321" cy="3261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768" y="3116132"/>
            <a:ext cx="841321" cy="35811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187379" y="3058122"/>
            <a:ext cx="1877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 zemědělci</a:t>
            </a:r>
          </a:p>
        </p:txBody>
      </p:sp>
    </p:spTree>
    <p:extLst>
      <p:ext uri="{BB962C8B-B14F-4D97-AF65-F5344CB8AC3E}">
        <p14:creationId xmlns:p14="http://schemas.microsoft.com/office/powerpoint/2010/main" val="3051227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14" y="1386348"/>
            <a:ext cx="11681373" cy="52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6812" y="1544734"/>
            <a:ext cx="6056671" cy="462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6331975" y="2043573"/>
            <a:ext cx="57335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Žadatelem požadované bodové hodnocení v Žádosti o dotaci nemůže být ze strany žadatele po podání Žádosti o dotaci na MAS jakkoliv změněno a upravováno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26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47" y="1455175"/>
            <a:ext cx="8658506" cy="52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51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5" y="1123514"/>
            <a:ext cx="5585654" cy="568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369978" y="1982912"/>
            <a:ext cx="54247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Nově - povinnost žadatelů identifikovat skutečné majitele dle zákona č. 253/2008 Sb., o některých opatřeních proti legalizaci výnosů z trestné činnosti a financování terorismu („AML zákon“). Každý žadatel, který není fyzickou osobou nebo právnickou osobou veřejného práva, musí uvést do formuláře Žádosti o dotaci formou čestného prohlášení seznam svých skutečných majitelů ve smyslu § 4 odst. 4 AML zákona. Pokud žádná fyzická osoba nenaplňuje definici skutečného majitele podle AML zákona, pak žadatel uvede do formuláře Žádosti o dotaci tuto skutečnost. </a:t>
            </a:r>
          </a:p>
        </p:txBody>
      </p:sp>
    </p:spTree>
    <p:extLst>
      <p:ext uri="{BB962C8B-B14F-4D97-AF65-F5344CB8AC3E}">
        <p14:creationId xmlns:p14="http://schemas.microsoft.com/office/powerpoint/2010/main" val="3714249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67" y="1356852"/>
            <a:ext cx="7091636" cy="524059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04045" y="2264281"/>
            <a:ext cx="45523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Vyplňuje MAS – zaznamenává jednotlivé úkony, které jsou s ŽoD prováděny. </a:t>
            </a:r>
          </a:p>
          <a:p>
            <a:pPr algn="ctr"/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případě potřeby může přidat řádek a provést záznam nad rámec požadovaných.</a:t>
            </a:r>
          </a:p>
        </p:txBody>
      </p:sp>
    </p:spTree>
    <p:extLst>
      <p:ext uri="{BB962C8B-B14F-4D97-AF65-F5344CB8AC3E}">
        <p14:creationId xmlns:p14="http://schemas.microsoft.com/office/powerpoint/2010/main" val="1038966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Kontrola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04045" y="2264281"/>
            <a:ext cx="4552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vyplnění údajů je vhodné provést kontrolu: </a:t>
            </a:r>
          </a:p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MENU – Kontrola vyplněných údajů.</a:t>
            </a:r>
          </a:p>
        </p:txBody>
      </p:sp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123514"/>
            <a:ext cx="7145806" cy="500285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auto">
          <a:xfrm>
            <a:off x="4406241" y="2398772"/>
            <a:ext cx="230425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5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ŽoD na 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86814" y="1743574"/>
            <a:ext cx="1176956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Podání ŽoD včetně příloh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termínu stanoveném výzvou MAS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!!!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Žadatel podává </a:t>
            </a:r>
            <a:r>
              <a:rPr lang="cs-CZ" sz="20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přes Portál farmáře i s přílohami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Následná administrace probíhá pouze přes Portál farmáře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Datum podání ŽoD = datum odeslání Žádosti přes PF</a:t>
            </a: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podání Žádosti o dotaci včetně příloh na MAS obdrží žadatel potvrzení z 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Portálu farmáře, při předložení listinných příloh, tištěné potvrzení od MAS</a:t>
            </a: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zveřejní Seznam přijatých žádostí na internetových stránkách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  </a:t>
            </a:r>
          </a:p>
          <a:p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pracovních dní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ukončení příjmu</a:t>
            </a:r>
          </a:p>
        </p:txBody>
      </p:sp>
    </p:spTree>
    <p:extLst>
      <p:ext uri="{BB962C8B-B14F-4D97-AF65-F5344CB8AC3E}">
        <p14:creationId xmlns:p14="http://schemas.microsoft.com/office/powerpoint/2010/main" val="2521416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Administrativní kontrola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16078" y="1775080"/>
            <a:ext cx="100092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– kontrola obsahové správnosti, kontrola přijatelnosti a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dalších podmínek vztahujících se na daný projekt</a:t>
            </a: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Kontrola zaznamenána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kontrolního listu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Zjištění nedostatků – MAS vyzve žadatele přes Portál farmáře k 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doplnění ŽoD s pevně daným termínem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Minimálně 5 pracovních dní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může provést opravu max. 2x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nedoplnění = ukončení administrace</a:t>
            </a: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výsledku provedených kontrol je žadatel informován MAS do    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pracovních dní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ukončení kontroly </a:t>
            </a:r>
          </a:p>
        </p:txBody>
      </p:sp>
    </p:spTree>
    <p:extLst>
      <p:ext uri="{BB962C8B-B14F-4D97-AF65-F5344CB8AC3E}">
        <p14:creationId xmlns:p14="http://schemas.microsoft.com/office/powerpoint/2010/main" val="1263818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0942" y="1899479"/>
            <a:ext cx="110219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Výběrový orgán MAS – věcné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za každou Fichi dle </a:t>
            </a:r>
          </a:p>
          <a:p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předem stanovených preferenčních kritérií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souladu s výzvou MAS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Výsledky hodnocení (bodování) včetně zdůvodnění MAS 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zaznamená/přepíše do formuláře Žádosti o dotaci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stanoví pořadí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projektů na základě bodového ohodnocení a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finančních prostředků alokovaných na danou výzvu/Fichi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20 pracovních dní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provedení věcného hodnocení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80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informuje žadatele o výši přidělených bodů a </a:t>
            </a: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vybrání/nevybrání jeho ŽoD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5 pracovních dnů od schválení výběru projektů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vyhotoví Seznam vybraných a nevybraných Žádostí o </a:t>
            </a: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dotaci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pracovních dnů od schválení výběru projektů MAS</a:t>
            </a:r>
          </a:p>
          <a:p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Vybrané projekty (ŽoD) MAS elektronicky podepíše, přílohy</a:t>
            </a: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verifikuje a předá žadateli přes Portál farmáře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Minimálně 3 pracovní dny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 termínem registrace na RO SZIF (Viz. Výzva)</a:t>
            </a: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0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465" y="286604"/>
            <a:ext cx="11651225" cy="113907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ekonomické činnosti dle </a:t>
            </a:r>
            <a:br>
              <a:rPr lang="cs-CZ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 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065" y="1789471"/>
            <a:ext cx="11847871" cy="4839929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Sekce C – Zpracovatelský průmysl</a:t>
            </a:r>
          </a:p>
          <a:p>
            <a:pPr marL="901700" lvl="4" indent="-269875" algn="just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výjimkou činností v odvětví oceli, v uhelném průmyslu, v odvětví stavby lodí, v odvětví výroby syntetických vláken, a dále s výjimkou tříd 12.00 Výroba tabákových výrobků a 25.40 Výroba zbraní a střeliva </a:t>
            </a:r>
            <a:endParaRPr lang="cs-CZ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Sekce F – Stavebnictví</a:t>
            </a:r>
          </a:p>
          <a:p>
            <a:pPr marL="901700" lvl="4" indent="-269875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výjimkou skupiny 41.1 Developerská činnost </a:t>
            </a:r>
            <a:endParaRPr lang="cs-CZ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Sekce G - Velkoobchod a maloobchod; opravy a údržba motorových vozidel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výjimkou oddílu 46 a skupiny 47.3 Maloobchod s pohonnými hmotami ve specializovaných prodejnách </a:t>
            </a:r>
          </a:p>
          <a:p>
            <a:pPr marL="60452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Sekce I – Ubytování, stravování a pohostinství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Sekce J – Informační a komunikační činnosti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výjimkou oddílů 60 </a:t>
            </a: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Tvorba programů a vysílání </a:t>
            </a:r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61</a:t>
            </a: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Telekomunikační činnosti</a:t>
            </a:r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Sekce M – Profesní, vědecké a technické činnosti</a:t>
            </a:r>
          </a:p>
          <a:p>
            <a:pPr marL="901700" lvl="4" indent="-269875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výjimkou oddílu 70 Činnosti vedení podniků; poradenství v oblasti řízení</a:t>
            </a:r>
            <a:endParaRPr lang="cs-CZ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452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452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cs-CZ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273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Elektronické podepsání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55174"/>
            <a:ext cx="8239125" cy="519143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789731" y="1712772"/>
            <a:ext cx="33921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MAS podepíše ŽoD po provedení všech administrativních úkonů – po podpisu se ŽoD uzamkne.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Podpis nelze zrušit, je-li ŽoD podepsána omylem žadatelem, musí žadatel vygenerovat ŽoD novou z PF.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870" y="4441202"/>
            <a:ext cx="8073834" cy="2375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2948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 </a:t>
            </a:r>
            <a:r>
              <a:rPr lang="cs-CZ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102096" y="1862555"/>
            <a:ext cx="33921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obdržení podepsané ŽoD a příloh od MAS zaslaných přes Portál farmáře žadatel přes Portál farmáře pokračuje v podání.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02" y="2363633"/>
            <a:ext cx="1734245" cy="3660330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 bwMode="auto">
          <a:xfrm>
            <a:off x="0" y="5294085"/>
            <a:ext cx="646449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132" y="2286694"/>
            <a:ext cx="5179539" cy="396359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247" y="4401980"/>
            <a:ext cx="5771406" cy="1376737"/>
          </a:xfrm>
          <a:prstGeom prst="rect">
            <a:avLst/>
          </a:prstGeom>
        </p:spPr>
      </p:pic>
      <p:sp>
        <p:nvSpPr>
          <p:cNvPr id="12" name="Šipka doleva 11"/>
          <p:cNvSpPr/>
          <p:nvPr/>
        </p:nvSpPr>
        <p:spPr bwMode="auto">
          <a:xfrm>
            <a:off x="7807366" y="5090348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109077" y="5788132"/>
            <a:ext cx="4847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FF0000"/>
                </a:solidFill>
                <a:latin typeface="Verdana" pitchFamily="34" charset="0"/>
              </a:rPr>
              <a:t>Je třeba vybrat možnost Pokračovat v podání S ELEKTRONICKÝM PODPISEM</a:t>
            </a:r>
          </a:p>
        </p:txBody>
      </p:sp>
    </p:spTree>
    <p:extLst>
      <p:ext uri="{BB962C8B-B14F-4D97-AF65-F5344CB8AC3E}">
        <p14:creationId xmlns:p14="http://schemas.microsoft.com/office/powerpoint/2010/main" val="1128500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</a:t>
            </a:r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102096" y="2536938"/>
            <a:ext cx="3392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Doplněný a zkontrolovaný formulář Žádosti o dotaci nahrát zpět v dalším kroku.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1862555"/>
            <a:ext cx="7502566" cy="3925577"/>
          </a:xfrm>
          <a:prstGeom prst="rect">
            <a:avLst/>
          </a:prstGeom>
        </p:spPr>
      </p:pic>
      <p:sp>
        <p:nvSpPr>
          <p:cNvPr id="12" name="Šipka doleva 11"/>
          <p:cNvSpPr/>
          <p:nvPr/>
        </p:nvSpPr>
        <p:spPr bwMode="auto">
          <a:xfrm>
            <a:off x="7527928" y="5277161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852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 </a:t>
            </a:r>
            <a:r>
              <a:rPr lang="cs-CZ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593062" y="1948662"/>
            <a:ext cx="7126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– přes PF pošle ŽoD na RO </a:t>
            </a: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SZIF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Nejpozději do finálního termínu registrace na RO SZIF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(Viz. Výzva)</a:t>
            </a:r>
          </a:p>
        </p:txBody>
      </p:sp>
      <p:sp>
        <p:nvSpPr>
          <p:cNvPr id="12" name="Šipka doleva 11"/>
          <p:cNvSpPr/>
          <p:nvPr/>
        </p:nvSpPr>
        <p:spPr bwMode="auto">
          <a:xfrm>
            <a:off x="7527928" y="5277161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835736"/>
            <a:ext cx="4042456" cy="45239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704" y="4305920"/>
            <a:ext cx="4976774" cy="1942482"/>
          </a:xfrm>
          <a:prstGeom prst="rect">
            <a:avLst/>
          </a:prstGeom>
        </p:spPr>
      </p:pic>
      <p:sp>
        <p:nvSpPr>
          <p:cNvPr id="11" name="Šipka doleva 10"/>
          <p:cNvSpPr/>
          <p:nvPr/>
        </p:nvSpPr>
        <p:spPr bwMode="auto">
          <a:xfrm rot="10800000">
            <a:off x="7883945" y="5735209"/>
            <a:ext cx="669676" cy="4846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197555" y="4609695"/>
            <a:ext cx="286795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Aft>
                <a:spcPct val="0"/>
              </a:spcAft>
              <a:buClr>
                <a:srgbClr val="2A373E"/>
              </a:buClr>
              <a:buSzPct val="90000"/>
            </a:pPr>
            <a:r>
              <a:rPr lang="cs-CZ" sz="1600" kern="0" dirty="0">
                <a:latin typeface="Verdana"/>
              </a:rPr>
              <a:t>Po nahrání ŽoD nahrát přílohy a proces uložit.</a:t>
            </a:r>
          </a:p>
        </p:txBody>
      </p:sp>
    </p:spTree>
    <p:extLst>
      <p:ext uri="{BB962C8B-B14F-4D97-AF65-F5344CB8AC3E}">
        <p14:creationId xmlns:p14="http://schemas.microsoft.com/office/powerpoint/2010/main" val="10180876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18847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Administrace ŽoD na SZIF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5145" y="1419109"/>
            <a:ext cx="1170171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 SZIF – registrace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 SZIF – o zaregistrování ŽoD informuje žadatele přes Portál Farmáře do 14  </a:t>
            </a:r>
          </a:p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kalendářních dnů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 SZIF po registraci žádosti informuje MAS:</a:t>
            </a:r>
          </a:p>
          <a:p>
            <a:pPr lvl="1">
              <a:buAutoNum type="alphaLcParenR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ukončení administrace (se zdůvodněním) – zjištění neodstranitelných nedostatků</a:t>
            </a:r>
          </a:p>
          <a:p>
            <a:pPr lvl="1">
              <a:buAutoNum type="alphaLcParenR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vyzvání žadatele k odstranění nedostatků (do 56 kalendářních dnů)</a:t>
            </a:r>
          </a:p>
          <a:p>
            <a:pPr lvl="1">
              <a:buAutoNum type="alphaLcParenR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Doplnění neúplné dokumentace – žadatel předá MAS – MAS zkontroluje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Pokud je nutné opravit doplnění, vyzve žadatele s pevně daným termínem k opravě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znovu kontroluje ŽoD - kontrola, el. podpis, verifikace - předá žadateli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– pošle opravenou ŽoD přes PF na RO SZIF nejpozději v termínu stanoveném v Žádosti o doplnění neúplné dokumentace (14 kalendářních dnů od vyhotovení Žádosti o doplnění neúplné dokumentace)</a:t>
            </a:r>
          </a:p>
          <a:p>
            <a:pPr marL="400050" indent="-28575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Pouze 1 doplnění na RO SZIF ze strany žadatele!</a:t>
            </a:r>
          </a:p>
          <a:p>
            <a:pPr marL="1028700" lvl="1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Kontrola na RO SZIF – do 14 kalendářních dnů</a:t>
            </a:r>
          </a:p>
        </p:txBody>
      </p:sp>
    </p:spTree>
    <p:extLst>
      <p:ext uri="{BB962C8B-B14F-4D97-AF65-F5344CB8AC3E}">
        <p14:creationId xmlns:p14="http://schemas.microsoft.com/office/powerpoint/2010/main" val="1010490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5899"/>
            <a:ext cx="5383659" cy="87360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Odeslané dokumenty ze SZIF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011" y="1270910"/>
            <a:ext cx="8817268" cy="540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659" y="232567"/>
            <a:ext cx="667569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1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62491" y="1899480"/>
            <a:ext cx="11701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Děkuji za pozornost </a:t>
            </a: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 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28" y="2818827"/>
            <a:ext cx="4829694" cy="2160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814" y="362697"/>
            <a:ext cx="50373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2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465" y="286604"/>
            <a:ext cx="11651225" cy="113907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ekonomické činnosti dle </a:t>
            </a:r>
            <a:br>
              <a:rPr lang="cs-CZ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 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065" y="1789471"/>
            <a:ext cx="11847871" cy="4806538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Sekce N – Administrativní a podpůrné činnosti (jen vyjmenované)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79 Činnosti cestovních kanceláří a agentur a ostatní rezervační služby 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81 Činnosti související se stavbami a úpravou krajiny (s výjimkou skupiny 81.1) 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82.1 Administrativní a kancelářské činnosti 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82.3 Pořádání konferencí a hospodářských výstav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82.92 Balicí činnosti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Sekce P – Vzdělávání (jen vyjmenované)</a:t>
            </a:r>
          </a:p>
          <a:p>
            <a:pPr marL="871548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Vzdělávání v jazykových školách</a:t>
            </a:r>
          </a:p>
          <a:p>
            <a:pPr marL="871548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Environmentální vzdělávání</a:t>
            </a:r>
          </a:p>
          <a:p>
            <a:pPr marL="871548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Inovační vzdělávání</a:t>
            </a:r>
          </a:p>
          <a:p>
            <a:pPr marL="871548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Jiné vzdělávání jinde nezařazené</a:t>
            </a:r>
          </a:p>
          <a:p>
            <a:pPr marL="871548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85.59 Ostatní vzdělávání jinde nezařazené </a:t>
            </a:r>
            <a:endParaRPr lang="cs-CZ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Sekce R - Kulturní, zábavní a rekreační činnosti (jen vyjmenované)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93 Sportovní, zábavní a rekreační činnosti </a:t>
            </a:r>
            <a:endParaRPr lang="cs-CZ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Sekce S – ostatní činnosti (jen vyjmenované)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95 Opravy počítačů a výrobků pro osobní potřebu a převážně pro domácnost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96 Poskytování ostatních osobních služeb 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452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cs-CZ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69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665" y="365963"/>
            <a:ext cx="8596668" cy="878636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Způsobilé výdaje </a:t>
            </a:r>
            <a:endParaRPr lang="cs-CZ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483" y="1795205"/>
            <a:ext cx="11897033" cy="524874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Stavební obnova (přestavba, modernizace, statické zabezpečení) či nová výstavba provozovny, kanceláře (včetně nezbytného zázemí pro zaměstnance) či malokapacitního ubytovacího zařízení (včetně stravování a dalších budov a ploch v rámci turistické infrastruktury, sportoviště a příslušné zázemí)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Pořízení strojů, technologií a dalšího vybavení sloužícího pro nezemědělskou činnost (nákup zařízení, užitkových vozů kategorie N1, vybavení, hardware, software) v souvislosti s projektem (včetně montáže a zkoušky před uvedením pořizovaného majetku do stavu způsobilého k užívání)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Doplňující výdaje jako součást projektu (úprava povrchů, náklady na výstavbu odstavných a parkovacích stání, oplocení, nákup a výsadba doprovodné zeleně)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Nákup nemovitosti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0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665" y="365963"/>
            <a:ext cx="8596668" cy="878636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Kritéria přijatelnosti</a:t>
            </a:r>
            <a:endParaRPr lang="cs-CZ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482" y="1712002"/>
            <a:ext cx="11897033" cy="5248740"/>
          </a:xfrm>
        </p:spPr>
        <p:txBody>
          <a:bodyPr>
            <a:normAutofit/>
          </a:bodyPr>
          <a:lstStyle/>
          <a:p>
            <a:pPr marL="363538" indent="-363538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Činnosti R 93 </a:t>
            </a:r>
            <a:r>
              <a:rPr lang="cs-CZ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(Sportovní, zábavní a rekreační činnosti) a </a:t>
            </a: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56 </a:t>
            </a:r>
            <a:r>
              <a:rPr lang="cs-CZ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(Stravování a pohostinství) mohou být realizovány </a:t>
            </a: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pouze ve vazbě na venkovskou turistiku nebo ubytovací kapacitu</a:t>
            </a:r>
          </a:p>
          <a:p>
            <a:pPr marL="720154" lvl="2" indent="-363538" algn="just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doloží, že v okruhu 10 km od místa realizace se nachází objekt venkovské turistiky s návštěvností min. 2000 osob/rok. Objekt venkovské turistiky se musí nacházet na území obce do 25 tis. obyvatel. </a:t>
            </a:r>
          </a:p>
          <a:p>
            <a:pPr marL="720154" lvl="2" indent="-363538"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Ubytovací kapacita musí být ve vlastnictví žadatele, případně ubytovací kapacita je součástí projektu, případně žadatel má uzavřenou smlouvu o spolupráci s provozovatelem ubytovací kapacity (např. o zajištění stravování pro hosty).  </a:t>
            </a:r>
          </a:p>
          <a:p>
            <a:pPr marL="720154" lvl="2" indent="-363538"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Je-li součástí projektu ubytovací zařízení, musí se jednat o zařízení v souladu s § 2 odst. c) vyhlášky č. 501/2006 Sb., a dále o zařízení s </a:t>
            </a:r>
            <a:r>
              <a:rPr lang="cs-CZ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kapacitou nejméně 6 lůžek, maximálně však 40 lůžek</a:t>
            </a:r>
            <a:r>
              <a:rPr lang="cs-CZ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Kapacita 40 lůžek se vztahuje k ubytovacímu zařízení splňujícímu samostatný funkční celek.</a:t>
            </a:r>
          </a:p>
          <a:p>
            <a:pPr marL="720154" lvl="2" indent="-363538"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715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665" y="365963"/>
            <a:ext cx="8596668" cy="878636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Kritéria přijatelnosti</a:t>
            </a:r>
            <a:endParaRPr lang="cs-CZ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82189"/>
            <a:ext cx="11897033" cy="5248740"/>
          </a:xfrm>
        </p:spPr>
        <p:txBody>
          <a:bodyPr>
            <a:normAutofit lnSpcReduction="10000"/>
          </a:bodyPr>
          <a:lstStyle/>
          <a:p>
            <a:pPr marL="268288" indent="-268288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případě, že se na území obce, ve které je realizován projekt týkající se ubytování, vybírají místní poplatky z cestovního ruchu, se žadatel přihlásí k poplatkové povinnosti u příslušné obce, a to nejpozději k datu předložení Žádosti o platbu na MAS </a:t>
            </a:r>
          </a:p>
          <a:p>
            <a:pPr marL="268288" indent="-268288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Přípustné způsoby uspořádání právních vztahů k nemovitostem, na kterých jsou realizovány stavební výdaje, jsou: vlastnictví, spoluvlastnictví s min. 50% spoluvlastnickým podílem, věcné břemeno. V případě pozemku pod stavbou je přípustný také nájem. </a:t>
            </a:r>
          </a:p>
          <a:p>
            <a:pPr marL="268288" indent="-268288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Přípustné způsoby uspořádání právních vztahů k nemovitostem, do kterých budou umístěny podpořené stroje, technologie nebo vybavení: vlastnictví, spoluvlastnictví s min. 50% spoluvlastnickým podílem, nájem, výpůjčka, věcné břemeno. </a:t>
            </a:r>
          </a:p>
          <a:p>
            <a:pPr marL="720154" lvl="2" indent="-363538"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85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066800" y="56412"/>
            <a:ext cx="10058400" cy="132774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 ZEMĚDĚLSTVÍ</a:t>
            </a:r>
            <a:b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Čl. 17.1a Investice do zemědělských podniků</a:t>
            </a: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306766"/>
              </p:ext>
            </p:extLst>
          </p:nvPr>
        </p:nvGraphicFramePr>
        <p:xfrm>
          <a:off x="294968" y="1473847"/>
          <a:ext cx="11602064" cy="4681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160">
                  <a:extLst>
                    <a:ext uri="{9D8B030D-6E8A-4147-A177-3AD203B41FA5}">
                      <a16:colId xmlns:a16="http://schemas.microsoft.com/office/drawing/2014/main" val="3536704053"/>
                    </a:ext>
                  </a:extLst>
                </a:gridCol>
                <a:gridCol w="1660510">
                  <a:extLst>
                    <a:ext uri="{9D8B030D-6E8A-4147-A177-3AD203B41FA5}">
                      <a16:colId xmlns:a16="http://schemas.microsoft.com/office/drawing/2014/main" val="1309870598"/>
                    </a:ext>
                  </a:extLst>
                </a:gridCol>
                <a:gridCol w="3882957">
                  <a:extLst>
                    <a:ext uri="{9D8B030D-6E8A-4147-A177-3AD203B41FA5}">
                      <a16:colId xmlns:a16="http://schemas.microsoft.com/office/drawing/2014/main" val="2414571854"/>
                    </a:ext>
                  </a:extLst>
                </a:gridCol>
                <a:gridCol w="2390024">
                  <a:extLst>
                    <a:ext uri="{9D8B030D-6E8A-4147-A177-3AD203B41FA5}">
                      <a16:colId xmlns:a16="http://schemas.microsoft.com/office/drawing/2014/main" val="2861319396"/>
                    </a:ext>
                  </a:extLst>
                </a:gridCol>
                <a:gridCol w="2320413">
                  <a:extLst>
                    <a:ext uri="{9D8B030D-6E8A-4147-A177-3AD203B41FA5}">
                      <a16:colId xmlns:a16="http://schemas.microsoft.com/office/drawing/2014/main" val="2372360841"/>
                    </a:ext>
                  </a:extLst>
                </a:gridCol>
              </a:tblGrid>
              <a:tr h="93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Číslo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Název Fiche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Max. míra podpory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Alokace Fiche Kč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Min/max. způsobilé výdaje v Kč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0191509"/>
                  </a:ext>
                </a:extLst>
              </a:tr>
              <a:tr h="1488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Zemědělství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50 % výdajů,</a:t>
                      </a:r>
                      <a:r>
                        <a:rPr lang="cs-CZ" sz="160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ze kterých je stanovena dotace</a:t>
                      </a:r>
                      <a:endParaRPr lang="cs-CZ" sz="160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Navýšení pro mladé začínající zemědělce o 10 % 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Navýšení pro „LFA oblasti“ o 10 %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6 778</a:t>
                      </a:r>
                      <a:r>
                        <a:rPr lang="cs-CZ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781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50 000 / 5 000 000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943356"/>
                  </a:ext>
                </a:extLst>
              </a:tr>
              <a:tr h="31206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Definice příjemce dotace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668914"/>
                  </a:ext>
                </a:extLst>
              </a:tr>
              <a:tr h="4644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Zemědělský podnikatel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92013"/>
                  </a:ext>
                </a:extLst>
              </a:tr>
              <a:tr h="31206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Stručný popis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534327"/>
                  </a:ext>
                </a:extLst>
              </a:tr>
              <a:tr h="116734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Podpora zahrnuje hmotné a nehmotné investice v živočišné a rostlinné výrobě, je určena na investice do zemědělských staveb a technologií pro živočišnou a rostlinnou výrobu a pro školkařskou produkci. Podporovány budou též investice na pořízení mobilních strojů pro zemědělskou výrobu a investice do pořízení </a:t>
                      </a:r>
                      <a:r>
                        <a:rPr lang="cs-CZ" sz="1600" b="0" kern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peletovacích</a:t>
                      </a:r>
                      <a:r>
                        <a:rPr lang="cs-CZ" sz="160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zařízení pro vlastní spotřebu v zemědělském podniku.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033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8889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Oranžovo-červen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2886</Words>
  <Application>Microsoft Office PowerPoint</Application>
  <PresentationFormat>Širokoúhlá obrazovka</PresentationFormat>
  <Paragraphs>435</Paragraphs>
  <Slides>46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Calibri</vt:lpstr>
      <vt:lpstr>Calibri Light</vt:lpstr>
      <vt:lpstr>Verdana</vt:lpstr>
      <vt:lpstr>Wingdings</vt:lpstr>
      <vt:lpstr>Retrospektiva</vt:lpstr>
      <vt:lpstr>      Seminář k 2. výzvě MAS PRV  Fiche Podnikání a cestovní ruch  Fiche Zemědělství Fiche Potravinářství Fiche Zpřístupnění přírody</vt:lpstr>
      <vt:lpstr>Harmonogram výzvy</vt:lpstr>
      <vt:lpstr>Fiche PODPORA PODNIKÁNÍ A CESTOVNÍ RUCH Čl. 19.1b Podpora investic na založení nebo rozvoj nezemědělských činností</vt:lpstr>
      <vt:lpstr>Vybrané ekonomické činnosti dle  CZ NACE</vt:lpstr>
      <vt:lpstr>Vybrané ekonomické činnosti dle  CZ NACE</vt:lpstr>
      <vt:lpstr>Způsobilé výdaje </vt:lpstr>
      <vt:lpstr>Kritéria přijatelnosti</vt:lpstr>
      <vt:lpstr>Kritéria přijatelnosti</vt:lpstr>
      <vt:lpstr>Prezentace aplikace PowerPoint</vt:lpstr>
      <vt:lpstr>Způsobilé výdaje </vt:lpstr>
      <vt:lpstr>Kritéria přijatelnosti</vt:lpstr>
      <vt:lpstr>Prezentace aplikace PowerPoint</vt:lpstr>
      <vt:lpstr>Způsobilé výdaje </vt:lpstr>
      <vt:lpstr>Kritéria přijatelnosti</vt:lpstr>
      <vt:lpstr>Prezentace aplikace PowerPoint</vt:lpstr>
      <vt:lpstr>Podání Žádosti o dotaci</vt:lpstr>
      <vt:lpstr>Přihlášení na Portál farmáře</vt:lpstr>
      <vt:lpstr>Podání žádosti</vt:lpstr>
      <vt:lpstr>Podání žádosti</vt:lpstr>
      <vt:lpstr>Generování formuláře žádosti</vt:lpstr>
      <vt:lpstr>Generování formuláře žádosti</vt:lpstr>
      <vt:lpstr>Formulář ŽoD</vt:lpstr>
      <vt:lpstr>Formulář ŽoD</vt:lpstr>
      <vt:lpstr>Formulář ŽoD</vt:lpstr>
      <vt:lpstr>Specifické strany čl. 19.1.b – Podnikání…</vt:lpstr>
      <vt:lpstr>Specifické strany čl. 17.1.b – Potravinářství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Kontrola ŽoD</vt:lpstr>
      <vt:lpstr>Podání ŽoD na MAS</vt:lpstr>
      <vt:lpstr>Administrativní kontrola</vt:lpstr>
      <vt:lpstr>Hodnocení projektů</vt:lpstr>
      <vt:lpstr>Hodnocení projektů</vt:lpstr>
      <vt:lpstr>Elektronické podepsání</vt:lpstr>
      <vt:lpstr>Registrace Žádosti o dotaci – ŽADATEL !!</vt:lpstr>
      <vt:lpstr>Registrace Žádosti o dotaci – ŽADATEL !!</vt:lpstr>
      <vt:lpstr>Registrace Žádosti o dotaci – ŽADATEL !!</vt:lpstr>
      <vt:lpstr>Administrace ŽoD na SZIF</vt:lpstr>
      <vt:lpstr>Odeslané dokumenty ze SZIF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</dc:creator>
  <cp:lastModifiedBy>Luci</cp:lastModifiedBy>
  <cp:revision>99</cp:revision>
  <dcterms:created xsi:type="dcterms:W3CDTF">2017-01-05T12:34:26Z</dcterms:created>
  <dcterms:modified xsi:type="dcterms:W3CDTF">2017-12-13T12:04:20Z</dcterms:modified>
</cp:coreProperties>
</file>