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C4D64-AF93-4A96-804C-2CD591D47B4F}" type="datetimeFigureOut">
              <a:rPr lang="cs-CZ" smtClean="0"/>
              <a:t>19.8.2015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66B68-CA8D-4FBE-ACB7-BC7AE8C5746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66B68-CA8D-4FBE-ACB7-BC7AE8C5746E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19.8.2015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mailto:kralovska-stezka@centru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1214422"/>
            <a:ext cx="6924700" cy="378621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/>
              <a:t>Strategie spolupráce obcí 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MAS Královská stezka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Výstup projektu „MAS jako nástroj spolupráce obcí pro efektivní chod úřadů“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Mgr. Lucie Růžičková, Královská stezka o.p.s.</a:t>
            </a:r>
            <a:endParaRPr lang="cs-CZ" dirty="0"/>
          </a:p>
        </p:txBody>
      </p:sp>
      <p:pic>
        <p:nvPicPr>
          <p:cNvPr id="2050" name="Picture 2" descr="C:\CloudStation\Dokumenty MAS\ostatní\loga\logo šedo červené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2938" y="0"/>
            <a:ext cx="2445856" cy="11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Část 4 - Návrhová část Strategie spolupráce obcí na platformě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Plánovaná spolupráce na základě nových podnětů z projektu SMS</a:t>
            </a:r>
          </a:p>
          <a:p>
            <a:pPr lvl="1"/>
            <a:r>
              <a:rPr lang="cs-CZ" b="1" dirty="0" smtClean="0"/>
              <a:t>1) Animace prostřednictvím zaměstnance MAS </a:t>
            </a:r>
            <a:endParaRPr lang="cs-CZ" dirty="0" smtClean="0"/>
          </a:p>
          <a:p>
            <a:pPr lvl="2"/>
            <a:r>
              <a:rPr lang="cs-CZ" dirty="0" smtClean="0"/>
              <a:t>1A/ MAS jako iniciátor setkání a nových aktivit  </a:t>
            </a:r>
          </a:p>
          <a:p>
            <a:pPr lvl="2"/>
            <a:r>
              <a:rPr lang="cs-CZ" dirty="0" smtClean="0"/>
              <a:t>1B/ MAS jako realizátor projektů </a:t>
            </a:r>
          </a:p>
          <a:p>
            <a:pPr lvl="2"/>
            <a:r>
              <a:rPr lang="cs-CZ" dirty="0" smtClean="0"/>
              <a:t>1C/ Vyhledávání dotačních možností dle požadavků v území – </a:t>
            </a:r>
            <a:r>
              <a:rPr lang="cs-CZ" dirty="0" err="1" smtClean="0"/>
              <a:t>fundraising</a:t>
            </a:r>
            <a:endParaRPr lang="cs-CZ" dirty="0" smtClean="0"/>
          </a:p>
          <a:p>
            <a:pPr lvl="2"/>
            <a:r>
              <a:rPr lang="cs-CZ" dirty="0" smtClean="0"/>
              <a:t>1D/ Koordinace společných aktivit </a:t>
            </a:r>
          </a:p>
          <a:p>
            <a:pPr lvl="2"/>
            <a:r>
              <a:rPr lang="cs-CZ" dirty="0" smtClean="0"/>
              <a:t>1E/ Vzdělávání a osvěta </a:t>
            </a:r>
          </a:p>
          <a:p>
            <a:pPr lvl="1"/>
            <a:r>
              <a:rPr lang="cs-CZ" b="1" dirty="0" smtClean="0"/>
              <a:t>2/ Servis MAS prostřednictvím přímého zajištění veřejné správy a jiných služeb pro malé obce </a:t>
            </a:r>
            <a:endParaRPr lang="cs-CZ" dirty="0" smtClean="0"/>
          </a:p>
          <a:p>
            <a:pPr lvl="2"/>
            <a:r>
              <a:rPr lang="cs-CZ" dirty="0" smtClean="0"/>
              <a:t>2A) Služby zajištění veřejné správy </a:t>
            </a:r>
          </a:p>
          <a:p>
            <a:pPr lvl="2"/>
            <a:r>
              <a:rPr lang="cs-CZ" dirty="0" smtClean="0"/>
              <a:t>2B/ Společné právní služby pro veřejnou </a:t>
            </a:r>
          </a:p>
          <a:p>
            <a:pPr lvl="2"/>
            <a:r>
              <a:rPr lang="cs-CZ" dirty="0" smtClean="0"/>
              <a:t>2C/ Dotační servis</a:t>
            </a:r>
          </a:p>
          <a:p>
            <a:pPr lvl="2"/>
            <a:r>
              <a:rPr lang="cs-CZ" dirty="0" smtClean="0"/>
              <a:t>2D/ Další služby pro obyvatele v regionu </a:t>
            </a:r>
          </a:p>
          <a:p>
            <a:pPr lvl="2"/>
            <a:r>
              <a:rPr lang="cs-CZ" dirty="0" smtClean="0"/>
              <a:t>2E/ Společné účetní služby pro více malých obcí prostřednictvím zaměstnance </a:t>
            </a:r>
          </a:p>
          <a:p>
            <a:pPr lvl="1"/>
            <a:r>
              <a:rPr lang="cs-CZ" b="1" dirty="0" smtClean="0"/>
              <a:t>3/ Poradenství MAS samosprávám </a:t>
            </a:r>
            <a:endParaRPr lang="cs-CZ" dirty="0" smtClean="0"/>
          </a:p>
          <a:p>
            <a:pPr lvl="1"/>
            <a:r>
              <a:rPr lang="cs-CZ" b="1" dirty="0" smtClean="0"/>
              <a:t>4/ Soustava smluvních vztahů několika obcí v MAS</a:t>
            </a:r>
            <a:endParaRPr lang="cs-CZ" dirty="0" smtClean="0"/>
          </a:p>
          <a:p>
            <a:pPr lvl="1"/>
            <a:r>
              <a:rPr lang="cs-CZ" b="1" dirty="0" smtClean="0"/>
              <a:t>5/ Svazek obcí s působností na území celé MAS</a:t>
            </a:r>
            <a:r>
              <a:rPr lang="cs-CZ" b="1" i="1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Část 4 - Návrhová část Strategie spolupráce obcí na platformě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Priority a opatření strategie spolupráce obcí MAS</a:t>
            </a:r>
          </a:p>
          <a:p>
            <a:pPr lvl="1"/>
            <a:r>
              <a:rPr lang="cs-CZ" dirty="0" smtClean="0"/>
              <a:t>Jednotlivá opatření pro specifický cíl</a:t>
            </a:r>
          </a:p>
          <a:p>
            <a:pPr lvl="1"/>
            <a:r>
              <a:rPr lang="cs-CZ" dirty="0" smtClean="0"/>
              <a:t>Viz. tabulka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Část 5 - Akční plán spolupráce obcí na platformě MAS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Přehledná tabulka</a:t>
            </a:r>
          </a:p>
          <a:p>
            <a:r>
              <a:rPr lang="cs-CZ" dirty="0" smtClean="0"/>
              <a:t>Plán na roky 2015, 2016, popřípadě dále</a:t>
            </a:r>
          </a:p>
          <a:p>
            <a:pPr lvl="1"/>
            <a:r>
              <a:rPr lang="cs-CZ" dirty="0" smtClean="0"/>
              <a:t>Oblast, aktivita, finance</a:t>
            </a:r>
          </a:p>
          <a:p>
            <a:pPr lvl="1"/>
            <a:r>
              <a:rPr lang="cs-CZ" i="1" dirty="0" smtClean="0"/>
              <a:t>Aktuálně nejsou známy finanční zdroje pro následující období, je tedy možné, že vzniknou ještě další pracovní místa v MAS – animátor, odpadový manažer, manažer školství apod. 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>
                <a:solidFill>
                  <a:schemeClr val="accent2"/>
                </a:solidFill>
              </a:rPr>
              <a:t>Připomínky, návrhy, nápady, vyjádření!</a:t>
            </a:r>
            <a:endParaRPr lang="cs-CZ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Část 6 – Implementace spolupráce obcí na platformě MAS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Sledování a vyhodnocování výstupů strategie spolupráce obcí</a:t>
            </a:r>
          </a:p>
          <a:p>
            <a:r>
              <a:rPr lang="cs-CZ" dirty="0" smtClean="0"/>
              <a:t>Jedenkrát za 6 měsíců se bude konat setkání starostů a zaměstnanců obecních úřadů na území MAS</a:t>
            </a:r>
          </a:p>
          <a:p>
            <a:r>
              <a:rPr lang="cs-CZ" dirty="0" smtClean="0"/>
              <a:t>Přehledná tabulka</a:t>
            </a:r>
          </a:p>
          <a:p>
            <a:pPr lvl="1"/>
            <a:r>
              <a:rPr lang="cs-CZ" dirty="0" smtClean="0"/>
              <a:t>Oblast, aktivita, výstupy, plnění (navazující na akční plán)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accent2"/>
                </a:solidFill>
              </a:rPr>
              <a:t>Připomínky, návrhy, nápady, vyjádření!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Priorita – Partnerství a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Přidána do priorit integrované strategie Královské stezky o.p.s.</a:t>
            </a:r>
          </a:p>
          <a:p>
            <a:pPr lvl="1"/>
            <a:r>
              <a:rPr lang="cs-CZ" dirty="0" smtClean="0"/>
              <a:t>4 opatření</a:t>
            </a:r>
          </a:p>
          <a:p>
            <a:pPr lvl="2"/>
            <a:r>
              <a:rPr lang="cs-CZ" dirty="0" smtClean="0"/>
              <a:t>Rozvoj spolupráce mezi členy MAS</a:t>
            </a:r>
          </a:p>
          <a:p>
            <a:pPr lvl="2"/>
            <a:r>
              <a:rPr lang="cs-CZ" dirty="0" smtClean="0"/>
              <a:t>Propagace činnosti MAS</a:t>
            </a:r>
          </a:p>
          <a:p>
            <a:pPr lvl="2"/>
            <a:r>
              <a:rPr lang="cs-CZ" dirty="0" smtClean="0"/>
              <a:t>Národní a mezinárodní spolupráce s jinými subjekty a regiony</a:t>
            </a:r>
          </a:p>
          <a:p>
            <a:pPr lvl="2"/>
            <a:r>
              <a:rPr lang="cs-CZ" dirty="0" smtClean="0"/>
              <a:t>Rozvoj spolupráce mezi obecními úřady na celém území MAS </a:t>
            </a:r>
          </a:p>
          <a:p>
            <a:pPr lvl="2"/>
            <a:endParaRPr lang="cs-CZ" sz="1800" dirty="0" smtClean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Doplňující připomínky, 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Možnost vyjádření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Grafik pro obce?? Zajištěný MAS??</a:t>
            </a:r>
          </a:p>
          <a:p>
            <a:pPr lvl="1"/>
            <a:r>
              <a:rPr lang="cs-CZ" dirty="0" smtClean="0"/>
              <a:t>Zpravodaj</a:t>
            </a:r>
            <a:r>
              <a:rPr lang="cs-CZ" smtClean="0"/>
              <a:t>, pohledy, letáky, brožury….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Děkuji za pozornost!!</a:t>
            </a:r>
          </a:p>
          <a:p>
            <a:pPr algn="ctr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Kontakt: </a:t>
            </a:r>
            <a:r>
              <a:rPr lang="cs-CZ" b="1" dirty="0" smtClean="0">
                <a:solidFill>
                  <a:schemeClr val="accent2"/>
                </a:solidFill>
                <a:hlinkClick r:id="rId2"/>
              </a:rPr>
              <a:t>kralovska-stezka@centrum.</a:t>
            </a:r>
            <a:r>
              <a:rPr lang="cs-CZ" b="1" dirty="0" err="1" smtClean="0">
                <a:solidFill>
                  <a:schemeClr val="accent2"/>
                </a:solidFill>
                <a:hlinkClick r:id="rId2"/>
              </a:rPr>
              <a:t>cz</a:t>
            </a:r>
            <a:endParaRPr lang="cs-CZ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 </a:t>
            </a:r>
            <a:endParaRPr lang="cs-CZ" b="1" dirty="0">
              <a:solidFill>
                <a:schemeClr val="accent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0933" y="3286124"/>
            <a:ext cx="176213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 descr="C:\CloudStation\Dokumenty MAS\ostatní\loga\logo šedo červené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2837" y="4929198"/>
            <a:ext cx="2458326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MAS jako nástroj spolupráce obcí pro efektivní chod úřadů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smtClean="0">
                <a:solidFill>
                  <a:srgbClr val="FF00FF"/>
                </a:solidFill>
              </a:rPr>
              <a:t>Sdružení místních samospráv</a:t>
            </a:r>
          </a:p>
          <a:p>
            <a:r>
              <a:rPr lang="cs-CZ" sz="2000" dirty="0" smtClean="0"/>
              <a:t>Nevládní a politická organizace s celostátní působností, která sdružuje a hájí zájmy obcí a měst v ČR</a:t>
            </a:r>
          </a:p>
          <a:p>
            <a:r>
              <a:rPr lang="cs-CZ" sz="2000" dirty="0" smtClean="0"/>
              <a:t>Vznik na počátku 2008</a:t>
            </a:r>
          </a:p>
          <a:p>
            <a:r>
              <a:rPr lang="cs-CZ" sz="2000" b="1" dirty="0" smtClean="0"/>
              <a:t>Jedna z aktivit</a:t>
            </a:r>
          </a:p>
          <a:p>
            <a:pPr lvl="1"/>
            <a:r>
              <a:rPr lang="cs-CZ" sz="2000" dirty="0" smtClean="0"/>
              <a:t>Platforma obcím a městům pro řešení problémů a otázek, které se dotýkají samospráv, a pro spolupráci s nevládním (neziskovým) sektorem</a:t>
            </a:r>
          </a:p>
          <a:p>
            <a:r>
              <a:rPr lang="cs-CZ" sz="2000" b="1" dirty="0" smtClean="0"/>
              <a:t>Počet členů SMS ČR</a:t>
            </a:r>
          </a:p>
          <a:p>
            <a:pPr lvl="1"/>
            <a:r>
              <a:rPr lang="cs-CZ" sz="2200" dirty="0" smtClean="0">
                <a:solidFill>
                  <a:srgbClr val="D216B7"/>
                </a:solidFill>
              </a:rPr>
              <a:t>Z území MAS </a:t>
            </a:r>
            <a:r>
              <a:rPr lang="cs-CZ" sz="2200" b="1" dirty="0" smtClean="0">
                <a:solidFill>
                  <a:srgbClr val="D216B7"/>
                </a:solidFill>
              </a:rPr>
              <a:t>15 obcí</a:t>
            </a:r>
          </a:p>
          <a:p>
            <a:pPr lvl="2"/>
            <a:r>
              <a:rPr lang="cs-CZ" sz="2200" dirty="0" smtClean="0"/>
              <a:t>Dolní Město, Heřmanice, Horní Paseka, Hurtova Lhota, </a:t>
            </a:r>
            <a:r>
              <a:rPr lang="cs-CZ" sz="2200" dirty="0" err="1" smtClean="0"/>
              <a:t>Jilem</a:t>
            </a:r>
            <a:r>
              <a:rPr lang="cs-CZ" sz="2200" dirty="0" smtClean="0"/>
              <a:t>, Krásná Hora, </a:t>
            </a:r>
            <a:r>
              <a:rPr lang="cs-CZ" sz="2200" dirty="0" err="1" smtClean="0"/>
              <a:t>Knyk</a:t>
            </a:r>
            <a:r>
              <a:rPr lang="cs-CZ" sz="2200" dirty="0" smtClean="0"/>
              <a:t>, </a:t>
            </a:r>
            <a:r>
              <a:rPr lang="cs-CZ" sz="2200" dirty="0" err="1" smtClean="0"/>
              <a:t>Lučice</a:t>
            </a:r>
            <a:r>
              <a:rPr lang="cs-CZ" sz="2200" dirty="0" smtClean="0"/>
              <a:t>, Okrouhlice, </a:t>
            </a:r>
            <a:r>
              <a:rPr lang="cs-CZ" sz="2200" dirty="0" err="1" smtClean="0"/>
              <a:t>Pavlov</a:t>
            </a:r>
            <a:r>
              <a:rPr lang="cs-CZ" sz="2200" dirty="0" smtClean="0"/>
              <a:t>, Podmoky, Radostín, </a:t>
            </a:r>
            <a:r>
              <a:rPr lang="cs-CZ" sz="2200" dirty="0" err="1" smtClean="0"/>
              <a:t>Sázavka</a:t>
            </a:r>
            <a:r>
              <a:rPr lang="cs-CZ" sz="2200" dirty="0" smtClean="0"/>
              <a:t>, </a:t>
            </a:r>
            <a:r>
              <a:rPr lang="cs-CZ" sz="2200" dirty="0" err="1" smtClean="0"/>
              <a:t>Služátky</a:t>
            </a:r>
            <a:r>
              <a:rPr lang="cs-CZ" sz="2200" dirty="0" smtClean="0"/>
              <a:t>, </a:t>
            </a:r>
            <a:r>
              <a:rPr lang="cs-CZ" sz="2200" dirty="0" err="1" smtClean="0"/>
              <a:t>Vepříkov</a:t>
            </a:r>
            <a:endParaRPr lang="cs-CZ" sz="2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MAS jako nástroj spolupráce obcí pro efektivní chod úřadů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200" dirty="0" smtClean="0"/>
              <a:t>Projekt, jehož smyslem je podpořit spolupráci obcí na platformě MAS s cílem zvýšit kvalitu a efektivitu výkonu veřejné správy</a:t>
            </a:r>
          </a:p>
          <a:p>
            <a:r>
              <a:rPr lang="cs-CZ" sz="2200" dirty="0" smtClean="0"/>
              <a:t>SMS řeší otázky projektu se </a:t>
            </a:r>
            <a:r>
              <a:rPr lang="cs-CZ" sz="2200" dirty="0" smtClean="0">
                <a:solidFill>
                  <a:srgbClr val="D216B7"/>
                </a:solidFill>
              </a:rPr>
              <a:t>72 MAS ČR </a:t>
            </a:r>
          </a:p>
          <a:p>
            <a:r>
              <a:rPr lang="cs-CZ" sz="2200" b="1" dirty="0" smtClean="0"/>
              <a:t>Cíl:</a:t>
            </a:r>
          </a:p>
          <a:p>
            <a:pPr lvl="1"/>
            <a:r>
              <a:rPr lang="cs-CZ" sz="2200" dirty="0" smtClean="0"/>
              <a:t>Rozvinout koncept místních akčních skupin, využití potenciálu MAS</a:t>
            </a:r>
          </a:p>
          <a:p>
            <a:pPr lvl="1"/>
            <a:r>
              <a:rPr lang="cs-CZ" sz="2200" dirty="0" smtClean="0"/>
              <a:t>Zintenzivnit kontakt mezi obcemi ve formě široké spolupráce a partnerství</a:t>
            </a:r>
          </a:p>
          <a:p>
            <a:pPr lvl="1">
              <a:buNone/>
            </a:pPr>
            <a:endParaRPr lang="cs-CZ" sz="22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Výstup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20"/>
          </a:xfrm>
        </p:spPr>
        <p:txBody>
          <a:bodyPr>
            <a:normAutofit/>
          </a:bodyPr>
          <a:lstStyle/>
          <a:p>
            <a:r>
              <a:rPr lang="cs-CZ" dirty="0" smtClean="0"/>
              <a:t>Strategie spolupráce obcí Královská stezka o.p.s.</a:t>
            </a:r>
          </a:p>
          <a:p>
            <a:pPr lvl="1"/>
            <a:r>
              <a:rPr lang="cs-CZ" dirty="0" smtClean="0"/>
              <a:t>Dodatek Strategie komunitně vedeného místního rozvoje</a:t>
            </a:r>
          </a:p>
          <a:p>
            <a:pPr lvl="1"/>
            <a:r>
              <a:rPr lang="cs-CZ" dirty="0" smtClean="0"/>
              <a:t>Doplňuje a upřesňuje integrovanou strategii</a:t>
            </a:r>
          </a:p>
          <a:p>
            <a:pPr lvl="1"/>
            <a:endParaRPr lang="cs-CZ" dirty="0" smtClean="0"/>
          </a:p>
          <a:p>
            <a:r>
              <a:rPr lang="cs-CZ" b="1" dirty="0" smtClean="0">
                <a:solidFill>
                  <a:schemeClr val="accent2"/>
                </a:solidFill>
              </a:rPr>
              <a:t>6 částí</a:t>
            </a:r>
          </a:p>
          <a:p>
            <a:pPr lvl="1"/>
            <a:r>
              <a:rPr lang="cs-CZ" sz="2200" dirty="0" smtClean="0"/>
              <a:t>Část 1 – Karta MAS</a:t>
            </a:r>
          </a:p>
          <a:p>
            <a:pPr lvl="1"/>
            <a:r>
              <a:rPr lang="cs-CZ" sz="2200" dirty="0" smtClean="0"/>
              <a:t>Část 2 – Definice potenciálu spolupráce obcí na platformě MAS</a:t>
            </a:r>
          </a:p>
          <a:p>
            <a:pPr lvl="1"/>
            <a:r>
              <a:rPr lang="cs-CZ" sz="2200" dirty="0" smtClean="0"/>
              <a:t>Část 3 – Potřeby spolupráce obcí na platformě MAS</a:t>
            </a:r>
          </a:p>
          <a:p>
            <a:pPr lvl="1"/>
            <a:r>
              <a:rPr lang="cs-CZ" sz="2200" dirty="0" smtClean="0"/>
              <a:t>Část 4 – Návrhová část strategie spolupráce obcí </a:t>
            </a:r>
          </a:p>
          <a:p>
            <a:pPr lvl="1"/>
            <a:r>
              <a:rPr lang="cs-CZ" sz="2200" dirty="0" smtClean="0"/>
              <a:t>Část 5 – Akční plán spolupráce obcí na platformě MAS</a:t>
            </a:r>
          </a:p>
          <a:p>
            <a:pPr lvl="1"/>
            <a:r>
              <a:rPr lang="cs-CZ" sz="2200" dirty="0" smtClean="0"/>
              <a:t>Část 6 – Implementace spolupráce obcí na platformě MAS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Část 1 – Karta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Identifikační údaje MAS, kontakty</a:t>
            </a:r>
          </a:p>
          <a:p>
            <a:r>
              <a:rPr lang="cs-CZ" dirty="0" smtClean="0"/>
              <a:t>Základní popis organizace, historie, </a:t>
            </a:r>
            <a:r>
              <a:rPr lang="cs-CZ" dirty="0" smtClean="0"/>
              <a:t>vývoj, předmět činnosti</a:t>
            </a:r>
            <a:endParaRPr lang="cs-CZ" dirty="0" smtClean="0"/>
          </a:p>
          <a:p>
            <a:r>
              <a:rPr lang="cs-CZ" dirty="0" smtClean="0"/>
              <a:t>Počet partnerů MAS</a:t>
            </a:r>
          </a:p>
          <a:p>
            <a:r>
              <a:rPr lang="cs-CZ" dirty="0" smtClean="0"/>
              <a:t>Priority integrované strategie</a:t>
            </a:r>
          </a:p>
          <a:p>
            <a:r>
              <a:rPr lang="cs-CZ" dirty="0" smtClean="0"/>
              <a:t>Seznam členských obcí</a:t>
            </a:r>
          </a:p>
          <a:p>
            <a:r>
              <a:rPr lang="cs-CZ" dirty="0" smtClean="0"/>
              <a:t>Seznam dobrovolných svazků obcí, stručný popis činnosti</a:t>
            </a:r>
          </a:p>
          <a:p>
            <a:r>
              <a:rPr lang="cs-CZ" dirty="0" smtClean="0"/>
              <a:t>Mapa MAS v kontextu ORP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Část 2 – Definice potenciálu spolupráce obcí na platformě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Popis dosavadní spolupráce obcí včetně příkladů</a:t>
            </a:r>
          </a:p>
          <a:p>
            <a:pPr lvl="1"/>
            <a:r>
              <a:rPr lang="cs-CZ" dirty="0" smtClean="0"/>
              <a:t>Obecně</a:t>
            </a:r>
          </a:p>
          <a:p>
            <a:pPr lvl="1"/>
            <a:r>
              <a:rPr lang="cs-CZ" dirty="0" smtClean="0"/>
              <a:t>V projektových tématech</a:t>
            </a:r>
          </a:p>
          <a:p>
            <a:pPr lvl="2"/>
            <a:r>
              <a:rPr lang="cs-CZ" sz="1800" dirty="0" smtClean="0"/>
              <a:t>Výběr témat dle regionálních specifik k řešení</a:t>
            </a:r>
          </a:p>
          <a:p>
            <a:pPr lvl="3"/>
            <a:r>
              <a:rPr lang="cs-CZ" sz="1900" b="1" dirty="0" smtClean="0">
                <a:solidFill>
                  <a:schemeClr val="accent2"/>
                </a:solidFill>
              </a:rPr>
              <a:t>Priorita 1 – regionální školství</a:t>
            </a:r>
          </a:p>
          <a:p>
            <a:pPr lvl="3"/>
            <a:r>
              <a:rPr lang="cs-CZ" sz="1900" b="1" dirty="0" smtClean="0">
                <a:solidFill>
                  <a:schemeClr val="accent2"/>
                </a:solidFill>
              </a:rPr>
              <a:t>Priorita 2 – zaměstnanost a sociální záležitosti</a:t>
            </a:r>
          </a:p>
          <a:p>
            <a:pPr lvl="3"/>
            <a:r>
              <a:rPr lang="cs-CZ" sz="1900" b="1" dirty="0" smtClean="0">
                <a:solidFill>
                  <a:schemeClr val="accent2"/>
                </a:solidFill>
              </a:rPr>
              <a:t>Priorita 3 – odpadové hospodářství</a:t>
            </a:r>
          </a:p>
          <a:p>
            <a:pPr lvl="3"/>
            <a:r>
              <a:rPr lang="cs-CZ" sz="1900" dirty="0" smtClean="0"/>
              <a:t>+ další témata </a:t>
            </a:r>
          </a:p>
          <a:p>
            <a:pPr lvl="4"/>
            <a:r>
              <a:rPr lang="cs-CZ" sz="1700" dirty="0" smtClean="0"/>
              <a:t>Protipovodňová opatření a krizové řízení</a:t>
            </a:r>
          </a:p>
          <a:p>
            <a:pPr lvl="4"/>
            <a:r>
              <a:rPr lang="cs-CZ" sz="1700" dirty="0" smtClean="0"/>
              <a:t>Doprava (dopravní dostupnost a dopravní obslužnost)</a:t>
            </a:r>
          </a:p>
          <a:p>
            <a:pPr lvl="4"/>
            <a:r>
              <a:rPr lang="cs-CZ" sz="1700" dirty="0" smtClean="0"/>
              <a:t>Cestovní ruch, kulturní, společenský a sportovní život</a:t>
            </a:r>
          </a:p>
          <a:p>
            <a:pPr lvl="4"/>
            <a:r>
              <a:rPr lang="cs-CZ" sz="1700" dirty="0" smtClean="0"/>
              <a:t>Veřejná správa a IT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143240" y="3857628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Část 2 – Definice potenciálu spolupráce obcí na platformě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2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Lidský potenciál pro zajištění spolupráce obcí</a:t>
            </a:r>
          </a:p>
          <a:p>
            <a:pPr lvl="1"/>
            <a:r>
              <a:rPr lang="cs-CZ" dirty="0" smtClean="0"/>
              <a:t>Kapacita MAS</a:t>
            </a:r>
          </a:p>
          <a:p>
            <a:pPr lvl="1"/>
            <a:r>
              <a:rPr lang="cs-CZ" dirty="0" smtClean="0"/>
              <a:t>Kapacita DSO</a:t>
            </a:r>
          </a:p>
          <a:p>
            <a:pPr lvl="1"/>
            <a:r>
              <a:rPr lang="cs-CZ" dirty="0" smtClean="0"/>
              <a:t>Kapacita administrativy obcí</a:t>
            </a:r>
          </a:p>
          <a:p>
            <a:pPr lvl="1"/>
            <a:r>
              <a:rPr lang="cs-CZ" dirty="0" smtClean="0"/>
              <a:t>Kapacita MÚ 3. typu</a:t>
            </a:r>
          </a:p>
          <a:p>
            <a:pPr lvl="1"/>
            <a:r>
              <a:rPr lang="cs-CZ" dirty="0" smtClean="0"/>
              <a:t>Kapacita příspěvkových organizací</a:t>
            </a:r>
          </a:p>
          <a:p>
            <a:pPr lvl="1"/>
            <a:r>
              <a:rPr lang="cs-CZ" dirty="0" smtClean="0"/>
              <a:t>Kapacita projektových pracovníků škol</a:t>
            </a:r>
          </a:p>
          <a:p>
            <a:pPr lvl="1"/>
            <a:r>
              <a:rPr lang="cs-CZ" dirty="0" smtClean="0"/>
              <a:t>Kapacita organizací veřejné správy - úřadů práce</a:t>
            </a:r>
          </a:p>
          <a:p>
            <a:pPr lvl="1"/>
            <a:r>
              <a:rPr lang="cs-CZ" dirty="0" smtClean="0"/>
              <a:t>Kapacita poradenských agentur</a:t>
            </a:r>
          </a:p>
          <a:p>
            <a:r>
              <a:rPr lang="cs-CZ" dirty="0" smtClean="0"/>
              <a:t>Finanční potenciál pro zajištění spolupráce obcí</a:t>
            </a:r>
          </a:p>
          <a:p>
            <a:pPr lvl="1"/>
            <a:r>
              <a:rPr lang="cs-CZ" dirty="0" smtClean="0"/>
              <a:t>Obecní rozpočty a dotace za roky 2013, 2014</a:t>
            </a:r>
          </a:p>
          <a:p>
            <a:pPr lvl="1"/>
            <a:r>
              <a:rPr lang="cs-CZ" dirty="0" smtClean="0"/>
              <a:t>Dotace do podnikatelského a neziskového sektoru za období </a:t>
            </a:r>
          </a:p>
          <a:p>
            <a:pPr lvl="1">
              <a:buNone/>
            </a:pPr>
            <a:r>
              <a:rPr lang="cs-CZ" dirty="0" smtClean="0"/>
              <a:t>    2007 – 2013</a:t>
            </a:r>
          </a:p>
          <a:p>
            <a:pPr lvl="1"/>
            <a:r>
              <a:rPr lang="cs-CZ" dirty="0" smtClean="0"/>
              <a:t>Finanční zdroje MAS</a:t>
            </a:r>
          </a:p>
          <a:p>
            <a:r>
              <a:rPr lang="cs-CZ" dirty="0" smtClean="0"/>
              <a:t>Organizační potenciál pro zajištění spolupráce obcí</a:t>
            </a:r>
          </a:p>
          <a:p>
            <a:pPr lvl="1"/>
            <a:r>
              <a:rPr lang="cs-CZ" dirty="0" smtClean="0"/>
              <a:t>Spolupráce obcí ve struktuře MAS - diagram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Část 3 - Definice potřeb v oblasti spolupráce obcí na platformě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Obecně</a:t>
            </a:r>
          </a:p>
          <a:p>
            <a:r>
              <a:rPr lang="cs-CZ" dirty="0" smtClean="0"/>
              <a:t>V projektových tématech</a:t>
            </a:r>
          </a:p>
          <a:p>
            <a:pPr lvl="1"/>
            <a:r>
              <a:rPr lang="cs-CZ" sz="2400" dirty="0" smtClean="0">
                <a:solidFill>
                  <a:schemeClr val="accent2"/>
                </a:solidFill>
              </a:rPr>
              <a:t>Regionální školství</a:t>
            </a:r>
          </a:p>
          <a:p>
            <a:pPr lvl="1"/>
            <a:r>
              <a:rPr lang="cs-CZ" sz="2400" dirty="0" smtClean="0">
                <a:solidFill>
                  <a:schemeClr val="accent2"/>
                </a:solidFill>
              </a:rPr>
              <a:t>Zaměstnanost a sociální záležitosti</a:t>
            </a:r>
          </a:p>
          <a:p>
            <a:pPr lvl="1"/>
            <a:r>
              <a:rPr lang="cs-CZ" sz="2400" dirty="0" smtClean="0">
                <a:solidFill>
                  <a:schemeClr val="accent2"/>
                </a:solidFill>
              </a:rPr>
              <a:t>Odpadové hospodářství</a:t>
            </a:r>
            <a:endParaRPr lang="cs-CZ" dirty="0" smtClean="0"/>
          </a:p>
          <a:p>
            <a:r>
              <a:rPr lang="cs-CZ" dirty="0" smtClean="0"/>
              <a:t>Potřeby spolupráce v dalších oblastech </a:t>
            </a:r>
          </a:p>
          <a:p>
            <a:pPr lvl="1"/>
            <a:r>
              <a:rPr lang="cs-CZ" dirty="0" smtClean="0"/>
              <a:t>Oblast veřejné správy</a:t>
            </a:r>
          </a:p>
          <a:p>
            <a:pPr lvl="1"/>
            <a:r>
              <a:rPr lang="cs-CZ" dirty="0" smtClean="0"/>
              <a:t>Rozvoj cestovního ruchu a oprava památek</a:t>
            </a:r>
          </a:p>
          <a:p>
            <a:pPr lvl="1"/>
            <a:r>
              <a:rPr lang="cs-CZ" dirty="0" smtClean="0"/>
              <a:t>Oblast zemědělství a lesnictví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Část 4 - Návrhová část Strategie spolupráce obcí na platformě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Stanovení cílů v oblasti spolupráce obcí</a:t>
            </a:r>
          </a:p>
          <a:p>
            <a:pPr lvl="1"/>
            <a:r>
              <a:rPr lang="cs-CZ" dirty="0" smtClean="0"/>
              <a:t>Základní strategický cíl </a:t>
            </a:r>
          </a:p>
          <a:p>
            <a:pPr lvl="1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   Zkvalitnit spolupráci obcí a zefektivnit chod úřadů v regionu MAS</a:t>
            </a:r>
            <a:endParaRPr lang="cs-CZ" dirty="0" smtClean="0">
              <a:solidFill>
                <a:schemeClr val="accent2"/>
              </a:solidFill>
            </a:endParaRPr>
          </a:p>
          <a:p>
            <a:pPr lvl="2"/>
            <a:r>
              <a:rPr lang="cs-CZ" sz="1800" dirty="0" smtClean="0"/>
              <a:t>Specifický cíl 1: Zlepšit situaci v oblasti regionálního školství – rozvoj kvalitního vzdělávání a motivující kultury</a:t>
            </a:r>
          </a:p>
          <a:p>
            <a:pPr lvl="2"/>
            <a:r>
              <a:rPr lang="cs-CZ" sz="1800" dirty="0" smtClean="0"/>
              <a:t>Specifický cíl 2: Zlepšit situaci v oblasti odpadového hospodářství – zkvalitnění nakládání s odpady</a:t>
            </a:r>
          </a:p>
          <a:p>
            <a:pPr lvl="2"/>
            <a:r>
              <a:rPr lang="cs-CZ" sz="1800" dirty="0" smtClean="0"/>
              <a:t>Specifický cíl 3: Zlepšit situaci v oblasti zaměstnanosti a zaměstnatelnosti obyvatel  - zvyšování kvalifikovanosti a tím lepší uplatnění na trhu práce</a:t>
            </a:r>
          </a:p>
          <a:p>
            <a:pPr lvl="2"/>
            <a:r>
              <a:rPr lang="cs-CZ" sz="1800" dirty="0" smtClean="0"/>
              <a:t>Specifický </a:t>
            </a:r>
            <a:r>
              <a:rPr lang="cs-CZ" sz="1800" dirty="0" smtClean="0"/>
              <a:t>cíl </a:t>
            </a:r>
            <a:r>
              <a:rPr lang="cs-CZ" sz="1800" dirty="0" smtClean="0"/>
              <a:t>4: </a:t>
            </a:r>
            <a:r>
              <a:rPr lang="cs-CZ" sz="1800" dirty="0" smtClean="0"/>
              <a:t>Rozvíjet cestovní ruch na území MAS</a:t>
            </a:r>
          </a:p>
          <a:p>
            <a:pPr lvl="2"/>
            <a:r>
              <a:rPr lang="cs-CZ" sz="1800" dirty="0" smtClean="0"/>
              <a:t>Specifický cíl </a:t>
            </a:r>
            <a:r>
              <a:rPr lang="cs-CZ" sz="1800" dirty="0" smtClean="0"/>
              <a:t>5: </a:t>
            </a:r>
            <a:r>
              <a:rPr lang="cs-CZ" sz="1800" dirty="0" smtClean="0"/>
              <a:t>Zlepšit situaci v oblasti zemědělství a lesnictví </a:t>
            </a:r>
          </a:p>
          <a:p>
            <a:pPr lvl="2"/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000496" y="17144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202</TotalTime>
  <Words>631</Words>
  <PresentationFormat>Předvádění na obrazovce (4:3)</PresentationFormat>
  <Paragraphs>142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Původ</vt:lpstr>
      <vt:lpstr>Strategie spolupráce obcí   MAS Královská stezka      Výstup projektu „MAS jako nástroj spolupráce obcí pro efektivní chod úřadů“ </vt:lpstr>
      <vt:lpstr>MAS jako nástroj spolupráce obcí pro efektivní chod úřadů</vt:lpstr>
      <vt:lpstr>MAS jako nástroj spolupráce obcí pro efektivní chod úřadů</vt:lpstr>
      <vt:lpstr>Výstup projektu</vt:lpstr>
      <vt:lpstr>Část 1 – Karta MAS</vt:lpstr>
      <vt:lpstr>Část 2 – Definice potenciálu spolupráce obcí na platformě MAS</vt:lpstr>
      <vt:lpstr>Část 2 – Definice potenciálu spolupráce obcí na platformě MAS</vt:lpstr>
      <vt:lpstr>Část 3 - Definice potřeb v oblasti spolupráce obcí na platformě MAS</vt:lpstr>
      <vt:lpstr>Část 4 - Návrhová část Strategie spolupráce obcí na platformě MAS</vt:lpstr>
      <vt:lpstr>Část 4 - Návrhová část Strategie spolupráce obcí na platformě MAS</vt:lpstr>
      <vt:lpstr>Část 4 - Návrhová část Strategie spolupráce obcí na platformě MAS</vt:lpstr>
      <vt:lpstr>Část 5 - Akční plán spolupráce obcí na platformě MAS </vt:lpstr>
      <vt:lpstr>Část 6 – Implementace spolupráce obcí na platformě MAS </vt:lpstr>
      <vt:lpstr>Priorita – Partnerství a spolupráce</vt:lpstr>
      <vt:lpstr>Doplňující připomínky, diskuze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spolupráce obcí MAS Královská stezka </dc:title>
  <dc:creator>Lucík</dc:creator>
  <cp:lastModifiedBy>Lucík</cp:lastModifiedBy>
  <cp:revision>21</cp:revision>
  <dcterms:created xsi:type="dcterms:W3CDTF">2015-08-04T08:59:29Z</dcterms:created>
  <dcterms:modified xsi:type="dcterms:W3CDTF">2015-08-19T09:26:44Z</dcterms:modified>
</cp:coreProperties>
</file>