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58" r:id="rId5"/>
    <p:sldId id="261" r:id="rId6"/>
    <p:sldId id="262" r:id="rId7"/>
    <p:sldId id="263" r:id="rId8"/>
    <p:sldId id="280" r:id="rId9"/>
    <p:sldId id="281" r:id="rId10"/>
    <p:sldId id="283" r:id="rId11"/>
    <p:sldId id="259" r:id="rId12"/>
    <p:sldId id="264" r:id="rId13"/>
    <p:sldId id="265" r:id="rId14"/>
    <p:sldId id="266" r:id="rId15"/>
    <p:sldId id="268" r:id="rId16"/>
    <p:sldId id="269" r:id="rId17"/>
    <p:sldId id="270" r:id="rId18"/>
    <p:sldId id="271" r:id="rId19"/>
    <p:sldId id="275" r:id="rId20"/>
    <p:sldId id="272" r:id="rId21"/>
    <p:sldId id="273" r:id="rId22"/>
    <p:sldId id="274" r:id="rId23"/>
    <p:sldId id="277" r:id="rId24"/>
    <p:sldId id="278"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a:xfrm>
            <a:off x="5332412" y="5883275"/>
            <a:ext cx="4324044" cy="365125"/>
          </a:xfrm>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327708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D151A26-73D9-4D3A-BAED-F30958E02E78}" type="datetimeFigureOut">
              <a:rPr lang="cs-CZ" smtClean="0"/>
              <a:t>01.02.2021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0049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65436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394527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47304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593807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51998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68307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41127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951856" y="5867131"/>
            <a:ext cx="551167" cy="365125"/>
          </a:xfrm>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112424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D151A26-73D9-4D3A-BAED-F30958E02E78}" type="datetimeFigureOut">
              <a:rPr lang="cs-CZ" smtClean="0"/>
              <a:t>01.02.2021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42273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2D151A26-73D9-4D3A-BAED-F30958E02E78}" type="datetimeFigureOut">
              <a:rPr lang="cs-CZ" smtClean="0"/>
              <a:t>01.02.2021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120652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D151A26-73D9-4D3A-BAED-F30958E02E78}" type="datetimeFigureOut">
              <a:rPr lang="cs-CZ" smtClean="0"/>
              <a:t>01.02.2021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9034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D151A26-73D9-4D3A-BAED-F30958E02E78}" type="datetimeFigureOut">
              <a:rPr lang="cs-CZ" smtClean="0"/>
              <a:t>01.02.2021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36676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51A26-73D9-4D3A-BAED-F30958E02E78}" type="datetimeFigureOut">
              <a:rPr lang="cs-CZ" smtClean="0"/>
              <a:t>01.02.2021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254691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D151A26-73D9-4D3A-BAED-F30958E02E78}" type="datetimeFigureOut">
              <a:rPr lang="cs-CZ" smtClean="0"/>
              <a:t>01.02.2021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351401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D151A26-73D9-4D3A-BAED-F30958E02E78}" type="datetimeFigureOut">
              <a:rPr lang="cs-CZ" smtClean="0"/>
              <a:t>01.02.2021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DACAB87-113B-4538-BBF4-001F8FBB6947}" type="slidenum">
              <a:rPr lang="cs-CZ" smtClean="0"/>
              <a:t>‹#›</a:t>
            </a:fld>
            <a:endParaRPr lang="cs-CZ"/>
          </a:p>
        </p:txBody>
      </p:sp>
    </p:spTree>
    <p:extLst>
      <p:ext uri="{BB962C8B-B14F-4D97-AF65-F5344CB8AC3E}">
        <p14:creationId xmlns:p14="http://schemas.microsoft.com/office/powerpoint/2010/main" val="345116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151A26-73D9-4D3A-BAED-F30958E02E78}" type="datetimeFigureOut">
              <a:rPr lang="cs-CZ" smtClean="0"/>
              <a:t>01.02.2021</a:t>
            </a:fld>
            <a:endParaRPr lang="cs-C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ACAB87-113B-4538-BBF4-001F8FBB6947}" type="slidenum">
              <a:rPr lang="cs-CZ" smtClean="0"/>
              <a:t>‹#›</a:t>
            </a:fld>
            <a:endParaRPr lang="cs-CZ"/>
          </a:p>
        </p:txBody>
      </p:sp>
    </p:spTree>
    <p:extLst>
      <p:ext uri="{BB962C8B-B14F-4D97-AF65-F5344CB8AC3E}">
        <p14:creationId xmlns:p14="http://schemas.microsoft.com/office/powerpoint/2010/main" val="981377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kralovska-stezka.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kralovska-stezka@centrum.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ssm.justice.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40472" y="68506"/>
            <a:ext cx="8574622" cy="2616199"/>
          </a:xfrm>
        </p:spPr>
        <p:txBody>
          <a:bodyPr>
            <a:normAutofit fontScale="90000"/>
          </a:bodyPr>
          <a:lstStyle/>
          <a:p>
            <a:pPr algn="ctr"/>
            <a:r>
              <a:rPr lang="cs-CZ" b="1" dirty="0" smtClean="0"/>
              <a:t>Seminář ke 5. výzvě MAS Programu rozvoje venkova</a:t>
            </a:r>
            <a:r>
              <a:rPr lang="cs-CZ" dirty="0" smtClean="0"/>
              <a:t/>
            </a:r>
            <a:br>
              <a:rPr lang="cs-CZ" dirty="0" smtClean="0"/>
            </a:br>
            <a:endParaRPr lang="cs-CZ" dirty="0"/>
          </a:p>
        </p:txBody>
      </p:sp>
      <p:sp>
        <p:nvSpPr>
          <p:cNvPr id="3" name="Podnadpis 2"/>
          <p:cNvSpPr>
            <a:spLocks noGrp="1"/>
          </p:cNvSpPr>
          <p:nvPr>
            <p:ph type="subTitle" idx="1"/>
          </p:nvPr>
        </p:nvSpPr>
        <p:spPr>
          <a:xfrm>
            <a:off x="1533708" y="2331328"/>
            <a:ext cx="6987645" cy="1966814"/>
          </a:xfrm>
        </p:spPr>
        <p:txBody>
          <a:bodyPr>
            <a:noAutofit/>
          </a:bodyPr>
          <a:lstStyle/>
          <a:p>
            <a:pPr algn="ctr"/>
            <a:r>
              <a:rPr lang="cs-CZ" sz="2800" b="1" dirty="0" smtClean="0">
                <a:solidFill>
                  <a:srgbClr val="0070C0"/>
                </a:solidFill>
              </a:rPr>
              <a:t>Fiche Podpora podnikání a cestovní ruch</a:t>
            </a:r>
          </a:p>
          <a:p>
            <a:pPr algn="ctr"/>
            <a:r>
              <a:rPr lang="cs-CZ" sz="2800" b="1" dirty="0" smtClean="0">
                <a:solidFill>
                  <a:schemeClr val="accent2"/>
                </a:solidFill>
              </a:rPr>
              <a:t>Fiche Zemědělství</a:t>
            </a:r>
          </a:p>
          <a:p>
            <a:pPr algn="ctr"/>
            <a:r>
              <a:rPr lang="cs-CZ" sz="2800" b="1" dirty="0" smtClean="0">
                <a:solidFill>
                  <a:srgbClr val="FFC000"/>
                </a:solidFill>
              </a:rPr>
              <a:t>Fiche Potravinářství</a:t>
            </a:r>
            <a:endParaRPr lang="cs-CZ" sz="2800" b="1" dirty="0">
              <a:solidFill>
                <a:srgbClr val="FFC000"/>
              </a:solidFill>
            </a:endParaRPr>
          </a:p>
        </p:txBody>
      </p:sp>
      <p:pic>
        <p:nvPicPr>
          <p:cNvPr id="4" name="Obrázek 3"/>
          <p:cNvPicPr>
            <a:picLocks noChangeAspect="1"/>
          </p:cNvPicPr>
          <p:nvPr/>
        </p:nvPicPr>
        <p:blipFill>
          <a:blip r:embed="rId2"/>
          <a:stretch>
            <a:fillRect/>
          </a:stretch>
        </p:blipFill>
        <p:spPr>
          <a:xfrm>
            <a:off x="285048" y="5916327"/>
            <a:ext cx="1610850" cy="720000"/>
          </a:xfrm>
          <a:prstGeom prst="rect">
            <a:avLst/>
          </a:prstGeom>
          <a:solidFill>
            <a:schemeClr val="bg1"/>
          </a:solidFill>
        </p:spPr>
      </p:pic>
      <p:sp>
        <p:nvSpPr>
          <p:cNvPr id="5" name="Obdélník 4"/>
          <p:cNvSpPr/>
          <p:nvPr/>
        </p:nvSpPr>
        <p:spPr>
          <a:xfrm>
            <a:off x="5828146" y="4645569"/>
            <a:ext cx="6096000" cy="923330"/>
          </a:xfrm>
          <a:prstGeom prst="rect">
            <a:avLst/>
          </a:prstGeom>
        </p:spPr>
        <p:txBody>
          <a:bodyPr>
            <a:spAutoFit/>
          </a:bodyPr>
          <a:lstStyle/>
          <a:p>
            <a:pPr algn="ctr">
              <a:spcBef>
                <a:spcPts val="0"/>
              </a:spcBef>
            </a:pPr>
            <a:r>
              <a:rPr lang="cs-CZ" b="1" dirty="0" smtClean="0">
                <a:ea typeface="Verdana" panose="020B0604030504040204" pitchFamily="34" charset="0"/>
                <a:cs typeface="Verdana" panose="020B0604030504040204" pitchFamily="34" charset="0"/>
              </a:rPr>
              <a:t>MAS </a:t>
            </a:r>
            <a:r>
              <a:rPr lang="cs-CZ" b="1" dirty="0">
                <a:ea typeface="Verdana" panose="020B0604030504040204" pitchFamily="34" charset="0"/>
                <a:cs typeface="Verdana" panose="020B0604030504040204" pitchFamily="34" charset="0"/>
              </a:rPr>
              <a:t>Královská stezka o.p.s</a:t>
            </a:r>
            <a:r>
              <a:rPr lang="cs-CZ" b="1" dirty="0" smtClean="0">
                <a:ea typeface="Verdana" panose="020B0604030504040204" pitchFamily="34" charset="0"/>
                <a:cs typeface="Verdana" panose="020B0604030504040204" pitchFamily="34" charset="0"/>
              </a:rPr>
              <a:t>.</a:t>
            </a:r>
          </a:p>
          <a:p>
            <a:pPr algn="ctr"/>
            <a:r>
              <a:rPr lang="cs-CZ" dirty="0">
                <a:ea typeface="Verdana" panose="020B0604030504040204" pitchFamily="34" charset="0"/>
                <a:cs typeface="Verdana" panose="020B0604030504040204" pitchFamily="34" charset="0"/>
              </a:rPr>
              <a:t>Mgr. Lucie </a:t>
            </a:r>
            <a:r>
              <a:rPr lang="cs-CZ" dirty="0" smtClean="0">
                <a:ea typeface="Verdana" panose="020B0604030504040204" pitchFamily="34" charset="0"/>
                <a:cs typeface="Verdana" panose="020B0604030504040204" pitchFamily="34" charset="0"/>
              </a:rPr>
              <a:t>Šulcová</a:t>
            </a:r>
            <a:endParaRPr lang="cs-CZ" b="1" dirty="0">
              <a:ea typeface="Verdana" panose="020B0604030504040204" pitchFamily="34" charset="0"/>
              <a:cs typeface="Verdana" panose="020B0604030504040204" pitchFamily="34" charset="0"/>
            </a:endParaRPr>
          </a:p>
          <a:p>
            <a:pPr algn="ctr">
              <a:spcBef>
                <a:spcPts val="0"/>
              </a:spcBef>
            </a:pPr>
            <a:r>
              <a:rPr lang="cs-CZ" dirty="0">
                <a:ea typeface="Verdana" panose="020B0604030504040204" pitchFamily="34" charset="0"/>
                <a:cs typeface="Verdana" panose="020B0604030504040204" pitchFamily="34" charset="0"/>
              </a:rPr>
              <a:t>Email: kralovska-stezka@centrum.cz, tel: 603 201 840</a:t>
            </a:r>
          </a:p>
        </p:txBody>
      </p:sp>
      <p:pic>
        <p:nvPicPr>
          <p:cNvPr id="6" name="Obrázek 5"/>
          <p:cNvPicPr>
            <a:picLocks noChangeAspect="1"/>
          </p:cNvPicPr>
          <p:nvPr/>
        </p:nvPicPr>
        <p:blipFill>
          <a:blip r:embed="rId3"/>
          <a:stretch>
            <a:fillRect/>
          </a:stretch>
        </p:blipFill>
        <p:spPr>
          <a:xfrm>
            <a:off x="6348026" y="5916327"/>
            <a:ext cx="5056240" cy="720000"/>
          </a:xfrm>
          <a:prstGeom prst="rect">
            <a:avLst/>
          </a:prstGeom>
          <a:solidFill>
            <a:schemeClr val="bg2">
              <a:lumMod val="90000"/>
            </a:schemeClr>
          </a:solidFill>
        </p:spPr>
      </p:pic>
    </p:spTree>
    <p:extLst>
      <p:ext uri="{BB962C8B-B14F-4D97-AF65-F5344CB8AC3E}">
        <p14:creationId xmlns:p14="http://schemas.microsoft.com/office/powerpoint/2010/main" val="240382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Další podmínky</a:t>
            </a:r>
            <a:endParaRPr lang="cs-CZ" dirty="0"/>
          </a:p>
        </p:txBody>
      </p:sp>
      <p:sp>
        <p:nvSpPr>
          <p:cNvPr id="3" name="Zástupný symbol pro obsah 2"/>
          <p:cNvSpPr>
            <a:spLocks noGrp="1"/>
          </p:cNvSpPr>
          <p:nvPr>
            <p:ph idx="1"/>
          </p:nvPr>
        </p:nvSpPr>
        <p:spPr>
          <a:xfrm>
            <a:off x="1551709" y="1089890"/>
            <a:ext cx="10307782" cy="5680365"/>
          </a:xfrm>
        </p:spPr>
        <p:txBody>
          <a:bodyPr>
            <a:normAutofit fontScale="70000" lnSpcReduction="20000"/>
          </a:bodyPr>
          <a:lstStyle/>
          <a:p>
            <a:r>
              <a:rPr lang="cs-CZ" dirty="0" smtClean="0"/>
              <a:t>1</a:t>
            </a:r>
            <a:r>
              <a:rPr lang="cs-CZ" dirty="0"/>
              <a:t>) O situování v ANC oblastech rozhoduje, zda má žadatel alespoň 75 % celkové výměry pozemků evidovaných v LPIS, situovaných v ANC oblastech. Do výpočtu se zahrnují tyto druhy zemědělské kultury, které má žadatel vedeny v LPIS, dle NV č. 307/2014 Sb., § 3, odst. 1) písm. a), b) a c): orná půda, TTP a trvalá kultura ke dni podání Žádosti o dotaci na MAS. </a:t>
            </a:r>
          </a:p>
          <a:p>
            <a:r>
              <a:rPr lang="cs-CZ" dirty="0"/>
              <a:t>2) Předmět dotace, který je financován z této </a:t>
            </a:r>
            <a:r>
              <a:rPr lang="cs-CZ" dirty="0" err="1"/>
              <a:t>Fiche</a:t>
            </a:r>
            <a:r>
              <a:rPr lang="cs-CZ" dirty="0"/>
              <a:t>, odpovídá výrobnímu zaměření </a:t>
            </a:r>
            <a:r>
              <a:rPr lang="cs-CZ" dirty="0" smtClean="0"/>
              <a:t>žadatele. </a:t>
            </a:r>
            <a:endParaRPr lang="cs-CZ" dirty="0"/>
          </a:p>
          <a:p>
            <a:r>
              <a:rPr lang="cs-CZ" dirty="0"/>
              <a:t>3) Přípustné způsoby uspořádání právních vztahů k nemovitostem, na kterých jsou realizovány stavební výdaje nebo do kterých budou umístěny podpořené stroje, technologie nebo vybavení, jsou: </a:t>
            </a:r>
            <a:r>
              <a:rPr lang="cs-CZ" dirty="0" smtClean="0"/>
              <a:t>vlastnictví, spoluvlastnictví </a:t>
            </a:r>
            <a:r>
              <a:rPr lang="cs-CZ" dirty="0"/>
              <a:t>s min. 50% spoluvlastnickým podílem, nájem, pacht, věcné břemeno a právo stavby. </a:t>
            </a:r>
          </a:p>
          <a:p>
            <a:r>
              <a:rPr lang="cs-CZ" dirty="0"/>
              <a:t>V případě nákupu mobilního oplocení pro pastevní areál se uspořádání právního vztahu k nemovitostem neprokazuje. </a:t>
            </a:r>
          </a:p>
          <a:p>
            <a:r>
              <a:rPr lang="cs-CZ" dirty="0"/>
              <a:t>4) Předmět dotace nesmí sloužit pouze pro poskytování </a:t>
            </a:r>
            <a:r>
              <a:rPr lang="cs-CZ" dirty="0" smtClean="0"/>
              <a:t>služeb. </a:t>
            </a:r>
            <a:endParaRPr lang="cs-CZ" dirty="0"/>
          </a:p>
          <a:p>
            <a:r>
              <a:rPr lang="cs-CZ" dirty="0"/>
              <a:t>5) U projektu vyžadujícího posouzení vlivu záměru na životní prostředí dle přílohy č. 1 zákona 100/2001 Sb., o posuzování vlivů na životní prostředí a o změně některých souvisejících zákonů (zákon o posuzování vlivu na životní prostředí), ve znění pozdějších předpisů, je podmínkou přijatelnosti doložení sdělení k podlimitnímu záměru se závěrem, že předložený záměr nepodléhá zjišťovacímu řízení, závěru zjišťovacího řízení s výrokem, že záměr nepodléhá dalšímu posuzování, nebo souhlasného stanoviska příslušného úřadu k posouzení vlivů provedení záměru na životní </a:t>
            </a:r>
            <a:r>
              <a:rPr lang="cs-CZ" dirty="0" smtClean="0"/>
              <a:t>prostředí. </a:t>
            </a:r>
            <a:r>
              <a:rPr lang="cs-CZ" dirty="0"/>
              <a:t>V případě, že pro realizaci projektu není vyžadováno posouzení vlivu záměru na životní prostředí dle výše uvedeného zákona, pak je povinnou přílohou čestné prohlášení žadatele, které je součástí formuláře Žádosti o dotaci. Toto čestné prohlášení se doporučuje zkonzultovat s příslušným úřadem (krajský úřad dle místa realizace projektu nebo Ministerstvo životního prostředí) nebo si vyžádat jeho stanovisko, že na daný projekt dle zákona č. 100/2001 Sb., o posuzování vlivů na životní prostředí není zapotřebí posouzení vlivu záměru na životní prostředí, a to ani podlimitně – prostá kopie. </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194301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50091"/>
            <a:ext cx="10018713" cy="1752599"/>
          </a:xfrm>
        </p:spPr>
        <p:txBody>
          <a:bodyPr>
            <a:normAutofit/>
          </a:bodyPr>
          <a:lstStyle/>
          <a:p>
            <a:r>
              <a:rPr lang="cs-CZ" sz="3200" b="1" dirty="0">
                <a:ea typeface="Verdana" panose="020B0604030504040204" pitchFamily="34" charset="0"/>
                <a:cs typeface="Verdana" panose="020B0604030504040204" pitchFamily="34" charset="0"/>
              </a:rPr>
              <a:t>Fiche </a:t>
            </a:r>
            <a:r>
              <a:rPr lang="cs-CZ" sz="3200" b="1" dirty="0" smtClean="0">
                <a:ea typeface="Verdana" panose="020B0604030504040204" pitchFamily="34" charset="0"/>
                <a:cs typeface="Verdana" panose="020B0604030504040204" pitchFamily="34" charset="0"/>
              </a:rPr>
              <a:t>POTRAVINÁŘSTVÍ</a:t>
            </a:r>
            <a:br>
              <a:rPr lang="cs-CZ" sz="3200" b="1" dirty="0" smtClean="0">
                <a:ea typeface="Verdana" panose="020B0604030504040204" pitchFamily="34" charset="0"/>
                <a:cs typeface="Verdana" panose="020B0604030504040204" pitchFamily="34" charset="0"/>
              </a:rPr>
            </a:br>
            <a:r>
              <a:rPr lang="cs-CZ" sz="3200" dirty="0" smtClean="0">
                <a:ea typeface="Verdana" panose="020B0604030504040204" pitchFamily="34" charset="0"/>
                <a:cs typeface="Verdana" panose="020B0604030504040204" pitchFamily="34" charset="0"/>
              </a:rPr>
              <a:t>Čl</a:t>
            </a:r>
            <a:r>
              <a:rPr lang="cs-CZ" sz="3200" dirty="0">
                <a:ea typeface="Verdana" panose="020B0604030504040204" pitchFamily="34" charset="0"/>
                <a:cs typeface="Verdana" panose="020B0604030504040204" pitchFamily="34" charset="0"/>
              </a:rPr>
              <a:t>. </a:t>
            </a:r>
            <a:r>
              <a:rPr lang="cs-CZ" sz="3200" dirty="0" smtClean="0">
                <a:ea typeface="Verdana" panose="020B0604030504040204" pitchFamily="34" charset="0"/>
                <a:cs typeface="Verdana" panose="020B0604030504040204" pitchFamily="34" charset="0"/>
              </a:rPr>
              <a:t>17.1b Zpracování a uvádění na trh zemědělských produktů</a:t>
            </a:r>
            <a:endParaRPr lang="cs-CZ" sz="32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98572845"/>
              </p:ext>
            </p:extLst>
          </p:nvPr>
        </p:nvGraphicFramePr>
        <p:xfrm>
          <a:off x="175491" y="1791856"/>
          <a:ext cx="11859491" cy="4932216"/>
        </p:xfrm>
        <a:graphic>
          <a:graphicData uri="http://schemas.openxmlformats.org/drawingml/2006/table">
            <a:tbl>
              <a:tblPr firstRow="1" firstCol="1" bandRow="1">
                <a:tableStyleId>{5C22544A-7EE6-4342-B048-85BDC9FD1C3A}</a:tableStyleId>
              </a:tblPr>
              <a:tblGrid>
                <a:gridCol w="1378073">
                  <a:extLst>
                    <a:ext uri="{9D8B030D-6E8A-4147-A177-3AD203B41FA5}">
                      <a16:colId xmlns:a16="http://schemas.microsoft.com/office/drawing/2014/main" val="3161590899"/>
                    </a:ext>
                  </a:extLst>
                </a:gridCol>
                <a:gridCol w="3365723">
                  <a:extLst>
                    <a:ext uri="{9D8B030D-6E8A-4147-A177-3AD203B41FA5}">
                      <a16:colId xmlns:a16="http://schemas.microsoft.com/office/drawing/2014/main" val="2971734602"/>
                    </a:ext>
                  </a:extLst>
                </a:gridCol>
                <a:gridCol w="3557847">
                  <a:extLst>
                    <a:ext uri="{9D8B030D-6E8A-4147-A177-3AD203B41FA5}">
                      <a16:colId xmlns:a16="http://schemas.microsoft.com/office/drawing/2014/main" val="525277932"/>
                    </a:ext>
                  </a:extLst>
                </a:gridCol>
                <a:gridCol w="2443056">
                  <a:extLst>
                    <a:ext uri="{9D8B030D-6E8A-4147-A177-3AD203B41FA5}">
                      <a16:colId xmlns:a16="http://schemas.microsoft.com/office/drawing/2014/main" val="278770844"/>
                    </a:ext>
                  </a:extLst>
                </a:gridCol>
                <a:gridCol w="1114792">
                  <a:extLst>
                    <a:ext uri="{9D8B030D-6E8A-4147-A177-3AD203B41FA5}">
                      <a16:colId xmlns:a16="http://schemas.microsoft.com/office/drawing/2014/main" val="3764755020"/>
                    </a:ext>
                  </a:extLst>
                </a:gridCol>
              </a:tblGrid>
              <a:tr h="566178">
                <a:tc>
                  <a:txBody>
                    <a:bodyPr/>
                    <a:lstStyle/>
                    <a:p>
                      <a:pPr algn="ctr">
                        <a:spcAft>
                          <a:spcPts val="0"/>
                        </a:spcAft>
                      </a:pPr>
                      <a:r>
                        <a:rPr lang="cs-CZ" sz="1200" b="0" dirty="0">
                          <a:effectLst/>
                        </a:rPr>
                        <a:t>Číslo Fiche</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dirty="0">
                          <a:effectLst/>
                        </a:rPr>
                        <a:t>Název Fiche</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a:effectLst/>
                        </a:rPr>
                        <a:t>Max. míra podpory</a:t>
                      </a:r>
                      <a:endParaRPr lang="cs-CZ" sz="1200" b="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a:effectLst/>
                        </a:rPr>
                        <a:t>Alokace Fiche Kč</a:t>
                      </a:r>
                      <a:endParaRPr lang="cs-CZ" sz="1200" b="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dirty="0">
                          <a:effectLst/>
                        </a:rPr>
                        <a:t>Min/max. způsobilé výdaje v Kč</a:t>
                      </a:r>
                      <a:endParaRPr lang="cs-CZ" sz="1200" dirty="0">
                        <a:effectLst/>
                        <a:latin typeface="Times New Roman" panose="02020603050405020304" pitchFamily="18" charset="0"/>
                        <a:ea typeface="Times New Roman" panose="02020603050405020304" pitchFamily="18" charset="0"/>
                      </a:endParaRPr>
                    </a:p>
                  </a:txBody>
                  <a:tcPr marL="57856" marR="57856" marT="0" marB="0" anchor="ctr"/>
                </a:tc>
                <a:extLst>
                  <a:ext uri="{0D108BD9-81ED-4DB2-BD59-A6C34878D82A}">
                    <a16:rowId xmlns:a16="http://schemas.microsoft.com/office/drawing/2014/main" val="3584093615"/>
                  </a:ext>
                </a:extLst>
              </a:tr>
              <a:tr h="1791150">
                <a:tc>
                  <a:txBody>
                    <a:bodyPr/>
                    <a:lstStyle/>
                    <a:p>
                      <a:pPr algn="ctr">
                        <a:spcAft>
                          <a:spcPts val="0"/>
                        </a:spcAft>
                      </a:pPr>
                      <a:r>
                        <a:rPr lang="cs-CZ" sz="1200" b="0">
                          <a:effectLst/>
                        </a:rPr>
                        <a:t>3</a:t>
                      </a:r>
                      <a:endParaRPr lang="cs-CZ" sz="1200" b="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dirty="0">
                          <a:effectLst/>
                        </a:rPr>
                        <a:t>Potravinářství</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dirty="0">
                          <a:effectLst/>
                        </a:rPr>
                        <a:t>Výstupem produkt nespadající pod přílohu I Smlouvy o fungování EU - Malý + mikro podnik 45 %</a:t>
                      </a:r>
                    </a:p>
                    <a:p>
                      <a:pPr algn="ctr">
                        <a:spcAft>
                          <a:spcPts val="0"/>
                        </a:spcAft>
                      </a:pPr>
                      <a:r>
                        <a:rPr lang="cs-CZ" sz="1200" b="0" dirty="0">
                          <a:effectLst/>
                        </a:rPr>
                        <a:t>Střední podnik 35 % (podpora je poskytována v souladu s podmínkami čl. 44 nařízení Komise č. 702/2014</a:t>
                      </a:r>
                    </a:p>
                    <a:p>
                      <a:pPr algn="ctr">
                        <a:spcAft>
                          <a:spcPts val="0"/>
                        </a:spcAft>
                      </a:pPr>
                      <a:r>
                        <a:rPr lang="cs-CZ" sz="1200" b="0" dirty="0">
                          <a:effectLst/>
                        </a:rPr>
                        <a:t>Výstupem produkt spadající pod přílohu I Smlouvy o fungování EU –</a:t>
                      </a:r>
                    </a:p>
                    <a:p>
                      <a:pPr algn="ctr">
                        <a:spcAft>
                          <a:spcPts val="0"/>
                        </a:spcAft>
                      </a:pPr>
                      <a:r>
                        <a:rPr lang="cs-CZ" sz="1200" b="0" dirty="0">
                          <a:effectLst/>
                        </a:rPr>
                        <a:t>činí dotace 50 % (podpora je poskytována v souladu s podmínkami článku 17 nařízení PRV)</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a:txBody>
                    <a:bodyPr/>
                    <a:lstStyle/>
                    <a:p>
                      <a:pPr algn="ctr">
                        <a:spcAft>
                          <a:spcPts val="0"/>
                        </a:spcAft>
                      </a:pPr>
                      <a:r>
                        <a:rPr lang="cs-CZ" sz="1200" b="0" dirty="0" smtClean="0">
                          <a:effectLst/>
                          <a:latin typeface="+mn-lt"/>
                          <a:ea typeface="Times New Roman" panose="02020603050405020304" pitchFamily="18" charset="0"/>
                        </a:rPr>
                        <a:t>2</a:t>
                      </a:r>
                      <a:r>
                        <a:rPr lang="cs-CZ" sz="1200" b="0" baseline="0" dirty="0" smtClean="0">
                          <a:effectLst/>
                          <a:latin typeface="+mn-lt"/>
                          <a:ea typeface="Times New Roman" panose="02020603050405020304" pitchFamily="18" charset="0"/>
                        </a:rPr>
                        <a:t> 891 215</a:t>
                      </a:r>
                      <a:endParaRPr lang="cs-CZ" sz="1200" b="0" dirty="0">
                        <a:effectLst/>
                        <a:latin typeface="+mn-lt"/>
                        <a:ea typeface="Times New Roman" panose="02020603050405020304" pitchFamily="18" charset="0"/>
                      </a:endParaRPr>
                    </a:p>
                  </a:txBody>
                  <a:tcPr marL="57856" marR="57856" marT="0" marB="0" anchor="ctr"/>
                </a:tc>
                <a:tc>
                  <a:txBody>
                    <a:bodyPr/>
                    <a:lstStyle/>
                    <a:p>
                      <a:pPr algn="ctr">
                        <a:spcAft>
                          <a:spcPts val="0"/>
                        </a:spcAft>
                      </a:pPr>
                      <a:r>
                        <a:rPr lang="cs-CZ" sz="1200" dirty="0">
                          <a:effectLst/>
                        </a:rPr>
                        <a:t>50 000 / </a:t>
                      </a:r>
                    </a:p>
                    <a:p>
                      <a:pPr algn="ctr">
                        <a:spcAft>
                          <a:spcPts val="0"/>
                        </a:spcAft>
                      </a:pPr>
                      <a:r>
                        <a:rPr lang="cs-CZ" sz="1200" dirty="0">
                          <a:effectLst/>
                        </a:rPr>
                        <a:t>5 000 000</a:t>
                      </a:r>
                      <a:endParaRPr lang="cs-CZ" sz="1200" dirty="0">
                        <a:effectLst/>
                        <a:latin typeface="Times New Roman" panose="02020603050405020304" pitchFamily="18" charset="0"/>
                        <a:ea typeface="Times New Roman" panose="02020603050405020304" pitchFamily="18" charset="0"/>
                      </a:endParaRPr>
                    </a:p>
                  </a:txBody>
                  <a:tcPr marL="57856" marR="57856" marT="0" marB="0" anchor="ctr"/>
                </a:tc>
                <a:extLst>
                  <a:ext uri="{0D108BD9-81ED-4DB2-BD59-A6C34878D82A}">
                    <a16:rowId xmlns:a16="http://schemas.microsoft.com/office/drawing/2014/main" val="3211250217"/>
                  </a:ext>
                </a:extLst>
              </a:tr>
              <a:tr h="188726">
                <a:tc gridSpan="5">
                  <a:txBody>
                    <a:bodyPr/>
                    <a:lstStyle/>
                    <a:p>
                      <a:pPr algn="ctr">
                        <a:spcAft>
                          <a:spcPts val="0"/>
                        </a:spcAft>
                      </a:pPr>
                      <a:r>
                        <a:rPr lang="cs-CZ" sz="1200" b="1" dirty="0">
                          <a:effectLst/>
                        </a:rPr>
                        <a:t>Definice příjemce dotace</a:t>
                      </a:r>
                      <a:endParaRPr lang="cs-CZ" sz="1200" b="1"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04495158"/>
                  </a:ext>
                </a:extLst>
              </a:tr>
              <a:tr h="377452">
                <a:tc gridSpan="5">
                  <a:txBody>
                    <a:bodyPr/>
                    <a:lstStyle/>
                    <a:p>
                      <a:pPr algn="just">
                        <a:spcAft>
                          <a:spcPts val="0"/>
                        </a:spcAft>
                      </a:pPr>
                      <a:r>
                        <a:rPr lang="cs-CZ" sz="1200" b="0" dirty="0">
                          <a:effectLst/>
                        </a:rPr>
                        <a:t>Zemědělský podnikatel, výrobce </a:t>
                      </a:r>
                      <a:r>
                        <a:rPr lang="cs-CZ" sz="1200" b="0" dirty="0" smtClean="0">
                          <a:effectLst/>
                        </a:rPr>
                        <a:t>potravin nebo surovin určených pro lidskou</a:t>
                      </a:r>
                      <a:r>
                        <a:rPr lang="cs-CZ" sz="1200" b="0" baseline="0" dirty="0" smtClean="0">
                          <a:effectLst/>
                        </a:rPr>
                        <a:t> potřebu</a:t>
                      </a:r>
                      <a:r>
                        <a:rPr lang="cs-CZ" sz="1200" b="0" dirty="0" smtClean="0">
                          <a:effectLst/>
                        </a:rPr>
                        <a:t>, </a:t>
                      </a:r>
                      <a:r>
                        <a:rPr lang="cs-CZ" sz="1200" b="0" dirty="0">
                          <a:effectLst/>
                        </a:rPr>
                        <a:t>výrobce krmiv nebo jiné subjekty aktivní ve zpracování, uvádění na trh a vývoji zemědělských produktů uvedených v příloze I Smlouvy o fungování EU jako vstupní produkt.</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27584665"/>
                  </a:ext>
                </a:extLst>
              </a:tr>
              <a:tr h="188726">
                <a:tc gridSpan="5">
                  <a:txBody>
                    <a:bodyPr/>
                    <a:lstStyle/>
                    <a:p>
                      <a:pPr algn="ctr">
                        <a:spcAft>
                          <a:spcPts val="0"/>
                        </a:spcAft>
                      </a:pPr>
                      <a:r>
                        <a:rPr lang="cs-CZ" sz="1200" b="1" dirty="0">
                          <a:effectLst/>
                        </a:rPr>
                        <a:t>Stručný popis Fiche</a:t>
                      </a:r>
                      <a:endParaRPr lang="cs-CZ" sz="1200" b="1"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67221573"/>
                  </a:ext>
                </a:extLst>
              </a:tr>
              <a:tr h="377452">
                <a:tc gridSpan="5">
                  <a:txBody>
                    <a:bodyPr/>
                    <a:lstStyle/>
                    <a:p>
                      <a:pPr algn="just">
                        <a:spcAft>
                          <a:spcPts val="0"/>
                        </a:spcAft>
                      </a:pPr>
                      <a:r>
                        <a:rPr lang="cs-CZ" sz="1200" b="0" dirty="0">
                          <a:effectLst/>
                        </a:rPr>
                        <a:t>Podpora je zaměřena na investice, které se týkají zpracování, uvádění na trh nebo vývoje zemědělských produktů uvedených v příloze I Smlouvy o fungování EU nebo bavlny, s výjimkou produktů rybolovu a akvakultury, přičemž výstupem procesu produkce může být produkt, na nějž se uvedená příloha nevztahuje.</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34798167"/>
                  </a:ext>
                </a:extLst>
              </a:tr>
              <a:tr h="188726">
                <a:tc gridSpan="5">
                  <a:txBody>
                    <a:bodyPr/>
                    <a:lstStyle/>
                    <a:p>
                      <a:pPr algn="ctr">
                        <a:spcAft>
                          <a:spcPts val="0"/>
                        </a:spcAft>
                      </a:pPr>
                      <a:r>
                        <a:rPr lang="cs-CZ" sz="1200" b="1" dirty="0">
                          <a:effectLst/>
                        </a:rPr>
                        <a:t>Oblasti podpory</a:t>
                      </a:r>
                      <a:endParaRPr lang="cs-CZ" sz="1200" b="1"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19045676"/>
                  </a:ext>
                </a:extLst>
              </a:tr>
              <a:tr h="1253806">
                <a:tc gridSpan="5">
                  <a:txBody>
                    <a:bodyPr/>
                    <a:lstStyle/>
                    <a:p>
                      <a:pPr algn="just">
                        <a:spcAft>
                          <a:spcPts val="0"/>
                        </a:spcAft>
                      </a:pPr>
                      <a:r>
                        <a:rPr lang="cs-CZ" sz="1200" b="0" dirty="0">
                          <a:effectLst/>
                        </a:rPr>
                        <a:t>Podpora </a:t>
                      </a:r>
                      <a:r>
                        <a:rPr lang="cs-CZ" sz="1200" b="0" dirty="0" smtClean="0">
                          <a:effectLst/>
                        </a:rPr>
                        <a:t>zahrnuje hmotné a nehmotné </a:t>
                      </a:r>
                      <a:r>
                        <a:rPr lang="cs-CZ" sz="1200" b="0" dirty="0">
                          <a:effectLst/>
                        </a:rPr>
                        <a:t>investice, které se týkají zpracování zemědělských produktů a jejich uvádění na trh. Způsobilé výdaje jsou investice do </a:t>
                      </a:r>
                      <a:r>
                        <a:rPr lang="cs-CZ" sz="1200" b="0" dirty="0" smtClean="0">
                          <a:effectLst/>
                        </a:rPr>
                        <a:t>výstavby </a:t>
                      </a:r>
                      <a:r>
                        <a:rPr lang="cs-CZ" sz="1200" b="0" dirty="0">
                          <a:effectLst/>
                        </a:rPr>
                        <a:t>a rekonstrukce budov včetně </a:t>
                      </a:r>
                      <a:r>
                        <a:rPr lang="cs-CZ" sz="1200" b="0" dirty="0" smtClean="0">
                          <a:effectLst/>
                        </a:rPr>
                        <a:t>nezbytných manipulačních ploch, </a:t>
                      </a:r>
                      <a:r>
                        <a:rPr lang="cs-CZ" sz="1200" b="0" dirty="0">
                          <a:effectLst/>
                        </a:rPr>
                        <a:t>pořízení strojů, nástrojů a zařízení pro zpracování zemědělských produktů, finální úpravu, balení, značení výrobků (včetně technologií souvisejících se sledovatelností produktů) a investic souvisejících se skladováním zpracovávané suroviny, výrobků a druhotných surovin vznikajících při </a:t>
                      </a:r>
                      <a:r>
                        <a:rPr lang="cs-CZ" sz="1200" b="0" dirty="0" smtClean="0">
                          <a:effectLst/>
                        </a:rPr>
                        <a:t>zpracování. </a:t>
                      </a:r>
                      <a:r>
                        <a:rPr lang="cs-CZ" sz="1200" b="0" dirty="0">
                          <a:effectLst/>
                        </a:rPr>
                        <a:t>Způsobilé jsou rovněž investice vedoucí ke zvyšování a monitorovaní kvality produktů, investice související s uváděním </a:t>
                      </a:r>
                      <a:r>
                        <a:rPr lang="cs-CZ" sz="1200" b="0" dirty="0" smtClean="0">
                          <a:effectLst/>
                        </a:rPr>
                        <a:t>zemědělských</a:t>
                      </a:r>
                      <a:r>
                        <a:rPr lang="cs-CZ" sz="1200" b="0" baseline="0" dirty="0" smtClean="0">
                          <a:effectLst/>
                        </a:rPr>
                        <a:t> a potravinářských produktů</a:t>
                      </a:r>
                      <a:r>
                        <a:rPr lang="cs-CZ" sz="1200" b="0" dirty="0" smtClean="0">
                          <a:effectLst/>
                        </a:rPr>
                        <a:t> </a:t>
                      </a:r>
                      <a:r>
                        <a:rPr lang="cs-CZ" sz="1200" b="0" dirty="0">
                          <a:effectLst/>
                        </a:rPr>
                        <a:t>na trh </a:t>
                      </a:r>
                      <a:r>
                        <a:rPr lang="cs-CZ" sz="1200" b="0" dirty="0" smtClean="0">
                          <a:effectLst/>
                        </a:rPr>
                        <a:t>(včetně investic do marketingu) </a:t>
                      </a:r>
                      <a:r>
                        <a:rPr lang="cs-CZ" sz="1200" b="0" dirty="0">
                          <a:effectLst/>
                        </a:rPr>
                        <a:t>a investice do zařízení na čištění odpadních vod ve zpracovatelském provozu. </a:t>
                      </a:r>
                      <a:endParaRPr lang="cs-CZ" sz="1200" b="0" dirty="0">
                        <a:effectLst/>
                        <a:latin typeface="Times New Roman" panose="02020603050405020304" pitchFamily="18" charset="0"/>
                        <a:ea typeface="Times New Roman" panose="02020603050405020304" pitchFamily="18" charset="0"/>
                      </a:endParaRPr>
                    </a:p>
                  </a:txBody>
                  <a:tcPr marL="57856" marR="57856"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877717596"/>
                  </a:ext>
                </a:extLst>
              </a:tr>
            </a:tbl>
          </a:graphicData>
        </a:graphic>
      </p:graphicFrame>
    </p:spTree>
    <p:extLst>
      <p:ext uri="{BB962C8B-B14F-4D97-AF65-F5344CB8AC3E}">
        <p14:creationId xmlns:p14="http://schemas.microsoft.com/office/powerpoint/2010/main" val="232554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Způsobilé výdaje </a:t>
            </a:r>
            <a:endParaRPr lang="cs-CZ" dirty="0"/>
          </a:p>
        </p:txBody>
      </p:sp>
      <p:sp>
        <p:nvSpPr>
          <p:cNvPr id="3" name="Zástupný symbol pro obsah 2"/>
          <p:cNvSpPr>
            <a:spLocks noGrp="1"/>
          </p:cNvSpPr>
          <p:nvPr>
            <p:ph idx="1"/>
          </p:nvPr>
        </p:nvSpPr>
        <p:spPr>
          <a:xfrm>
            <a:off x="1376218" y="1080656"/>
            <a:ext cx="10126805" cy="5338618"/>
          </a:xfrm>
        </p:spPr>
        <p:txBody>
          <a:bodyPr>
            <a:normAutofit fontScale="85000" lnSpcReduction="10000"/>
          </a:bodyPr>
          <a:lstStyle/>
          <a:p>
            <a:r>
              <a:rPr lang="cs-CZ" dirty="0"/>
              <a:t>Dotaci lze poskytnout pouze na investiční výdaje, jak jsou definovány v kapitole 1 obecných podmínek Pravidel. </a:t>
            </a:r>
          </a:p>
          <a:p>
            <a:r>
              <a:rPr lang="cs-CZ" dirty="0"/>
              <a:t>1) pořízení strojů, nástrojů a zařízení pro zpracování zemědělských produktů, finální úpravu, balení, značení výrobků (včetně technologií souvisejících se sledovatelností produktů</a:t>
            </a:r>
            <a:r>
              <a:rPr lang="cs-CZ" dirty="0" smtClean="0"/>
              <a:t>). </a:t>
            </a:r>
            <a:endParaRPr lang="cs-CZ" dirty="0"/>
          </a:p>
          <a:p>
            <a:r>
              <a:rPr lang="cs-CZ" dirty="0"/>
              <a:t>2) výstavba, modernizace a rekonstrukce budov (včetně manipulačních ploch a bouracích prací nezbytně nutných pro realizaci projektu</a:t>
            </a:r>
            <a:r>
              <a:rPr lang="cs-CZ" dirty="0" smtClean="0"/>
              <a:t>). </a:t>
            </a:r>
            <a:endParaRPr lang="cs-CZ" dirty="0"/>
          </a:p>
          <a:p>
            <a:r>
              <a:rPr lang="cs-CZ" dirty="0"/>
              <a:t>3) investice související se skladováním zpracovávané suroviny, výrobků a druhotných surovin vznikajících při zpracování s výjimkou odpadních </a:t>
            </a:r>
            <a:r>
              <a:rPr lang="cs-CZ" dirty="0" smtClean="0"/>
              <a:t>vod. </a:t>
            </a:r>
            <a:endParaRPr lang="cs-CZ" dirty="0"/>
          </a:p>
          <a:p>
            <a:r>
              <a:rPr lang="cs-CZ" dirty="0"/>
              <a:t>4) investice vedoucí ke zvyšování a monitorování kvality </a:t>
            </a:r>
            <a:r>
              <a:rPr lang="cs-CZ" dirty="0" smtClean="0"/>
              <a:t>produktů. </a:t>
            </a:r>
            <a:endParaRPr lang="cs-CZ" dirty="0"/>
          </a:p>
          <a:p>
            <a:r>
              <a:rPr lang="cs-CZ" dirty="0"/>
              <a:t>5) investice související s uváděním vlastních produktů na trh včetně marketingu (např. výstavba a rekonstrukce prodejen, pojízdné prodejny, stánky, prodej ze dvora, vybavení </a:t>
            </a:r>
            <a:r>
              <a:rPr lang="cs-CZ" dirty="0" smtClean="0"/>
              <a:t>prodejen, e-</a:t>
            </a:r>
            <a:r>
              <a:rPr lang="cs-CZ" dirty="0" err="1" smtClean="0"/>
              <a:t>shop</a:t>
            </a:r>
            <a:r>
              <a:rPr lang="cs-CZ" dirty="0" smtClean="0"/>
              <a:t> </a:t>
            </a:r>
            <a:r>
              <a:rPr lang="cs-CZ" dirty="0"/>
              <a:t>apod</a:t>
            </a:r>
            <a:r>
              <a:rPr lang="cs-CZ" dirty="0" smtClean="0"/>
              <a:t>.). </a:t>
            </a:r>
            <a:endParaRPr lang="cs-CZ" dirty="0"/>
          </a:p>
          <a:p>
            <a:r>
              <a:rPr lang="cs-CZ" dirty="0"/>
              <a:t>6) pořízení užitkových vozů kategorie N1 a N2 </a:t>
            </a:r>
            <a:r>
              <a:rPr lang="cs-CZ" dirty="0" smtClean="0"/>
              <a:t>pouze </a:t>
            </a:r>
            <a:r>
              <a:rPr lang="cs-CZ" dirty="0"/>
              <a:t>v kódu </a:t>
            </a:r>
            <a:r>
              <a:rPr lang="cs-CZ" dirty="0" smtClean="0"/>
              <a:t>012. </a:t>
            </a:r>
            <a:endParaRPr lang="cs-CZ" dirty="0"/>
          </a:p>
          <a:p>
            <a:r>
              <a:rPr lang="cs-CZ" dirty="0"/>
              <a:t>7) investice do zařízení na čištění odpadních vod ve zpracovatelském </a:t>
            </a:r>
            <a:r>
              <a:rPr lang="cs-CZ" dirty="0" smtClean="0"/>
              <a:t>provozu. </a:t>
            </a:r>
            <a:endParaRPr lang="cs-CZ" dirty="0"/>
          </a:p>
          <a:p>
            <a:r>
              <a:rPr lang="cs-CZ" dirty="0"/>
              <a:t>8) nákup </a:t>
            </a:r>
            <a:r>
              <a:rPr lang="cs-CZ" dirty="0" smtClean="0"/>
              <a:t>nemovitosti. </a:t>
            </a:r>
            <a:endParaRPr lang="cs-CZ" dirty="0"/>
          </a:p>
        </p:txBody>
      </p:sp>
    </p:spTree>
    <p:extLst>
      <p:ext uri="{BB962C8B-B14F-4D97-AF65-F5344CB8AC3E}">
        <p14:creationId xmlns:p14="http://schemas.microsoft.com/office/powerpoint/2010/main" val="391122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Kritéria přijatelnosti</a:t>
            </a:r>
            <a:endParaRPr lang="cs-CZ" dirty="0"/>
          </a:p>
        </p:txBody>
      </p:sp>
      <p:sp>
        <p:nvSpPr>
          <p:cNvPr id="3" name="Zástupný symbol pro obsah 2"/>
          <p:cNvSpPr>
            <a:spLocks noGrp="1"/>
          </p:cNvSpPr>
          <p:nvPr>
            <p:ph idx="1"/>
          </p:nvPr>
        </p:nvSpPr>
        <p:spPr>
          <a:xfrm>
            <a:off x="1551709" y="1080656"/>
            <a:ext cx="10307782" cy="5578762"/>
          </a:xfrm>
        </p:spPr>
        <p:txBody>
          <a:bodyPr>
            <a:normAutofit lnSpcReduction="10000"/>
          </a:bodyPr>
          <a:lstStyle/>
          <a:p>
            <a:r>
              <a:rPr lang="cs-CZ" b="1" dirty="0"/>
              <a:t>Kód výdaje </a:t>
            </a:r>
            <a:r>
              <a:rPr lang="cs-CZ" dirty="0"/>
              <a:t>		</a:t>
            </a:r>
          </a:p>
          <a:p>
            <a:pPr lvl="1"/>
            <a:r>
              <a:rPr lang="cs-CZ" dirty="0"/>
              <a:t>010 	Zpracování zemědělských produktů (výstupní produkt spadá pod přílohu I Smlouvy </a:t>
            </a:r>
            <a:r>
              <a:rPr lang="cs-CZ" dirty="0" smtClean="0"/>
              <a:t>			o </a:t>
            </a:r>
            <a:r>
              <a:rPr lang="cs-CZ" dirty="0"/>
              <a:t>fungování EU) 	</a:t>
            </a:r>
          </a:p>
          <a:p>
            <a:pPr lvl="1"/>
            <a:r>
              <a:rPr lang="cs-CZ" dirty="0"/>
              <a:t>011 	Zpracování zemědělských produktů (výstupní produkt nespadá pod přílohu I </a:t>
            </a:r>
            <a:r>
              <a:rPr lang="cs-CZ" dirty="0" smtClean="0"/>
              <a:t>				Smlouvy </a:t>
            </a:r>
            <a:r>
              <a:rPr lang="cs-CZ" dirty="0"/>
              <a:t>o fungování EU) 	</a:t>
            </a:r>
          </a:p>
          <a:p>
            <a:pPr lvl="1"/>
            <a:r>
              <a:rPr lang="cs-CZ" dirty="0"/>
              <a:t>012 	Uvádění zemědělských produktů na trh 	</a:t>
            </a:r>
          </a:p>
          <a:p>
            <a:pPr lvl="1"/>
            <a:r>
              <a:rPr lang="cs-CZ" dirty="0"/>
              <a:t>041 	Nákup nemovitosti 	</a:t>
            </a:r>
          </a:p>
          <a:p>
            <a:r>
              <a:rPr lang="cs-CZ" dirty="0"/>
              <a:t>1) Projekt se musí týkat výroby potravin (surovin určených pro lidskou spotřebu) nebo </a:t>
            </a:r>
            <a:r>
              <a:rPr lang="cs-CZ" dirty="0" smtClean="0"/>
              <a:t>krmiv, </a:t>
            </a:r>
            <a:r>
              <a:rPr lang="cs-CZ" dirty="0"/>
              <a:t>výrobní proces se musí týkat zpracování a nebo uvádění na trh surovin/výrobků uvedených v příloze I Smlouvy o fungování EU s výjimkou produktů rybolovu a akvakultury a medu, přičemž výstupní produkt nemusí být v této příloze uveden (viz Příloha 9 </a:t>
            </a:r>
            <a:r>
              <a:rPr lang="cs-CZ" dirty="0" smtClean="0"/>
              <a:t>Pravidel). </a:t>
            </a:r>
            <a:endParaRPr lang="cs-CZ" dirty="0"/>
          </a:p>
          <a:p>
            <a:r>
              <a:rPr lang="cs-CZ" dirty="0"/>
              <a:t>2) V případě, že v rámci projektu žadatel uvádí výrobky na trh, musí se jednat pouze o vlastní </a:t>
            </a:r>
            <a:r>
              <a:rPr lang="cs-CZ" dirty="0" smtClean="0"/>
              <a:t>výrobky.</a:t>
            </a:r>
            <a:endParaRPr lang="cs-CZ" dirty="0"/>
          </a:p>
          <a:p>
            <a:endParaRPr lang="cs-CZ" dirty="0"/>
          </a:p>
        </p:txBody>
      </p:sp>
    </p:spTree>
    <p:extLst>
      <p:ext uri="{BB962C8B-B14F-4D97-AF65-F5344CB8AC3E}">
        <p14:creationId xmlns:p14="http://schemas.microsoft.com/office/powerpoint/2010/main" val="94695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Další podmínky</a:t>
            </a:r>
            <a:endParaRPr lang="cs-CZ" dirty="0"/>
          </a:p>
        </p:txBody>
      </p:sp>
      <p:sp>
        <p:nvSpPr>
          <p:cNvPr id="3" name="Zástupný symbol pro obsah 2"/>
          <p:cNvSpPr>
            <a:spLocks noGrp="1"/>
          </p:cNvSpPr>
          <p:nvPr>
            <p:ph idx="1"/>
          </p:nvPr>
        </p:nvSpPr>
        <p:spPr>
          <a:xfrm>
            <a:off x="1385455" y="1080656"/>
            <a:ext cx="10474036" cy="5652653"/>
          </a:xfrm>
        </p:spPr>
        <p:txBody>
          <a:bodyPr>
            <a:normAutofit fontScale="77500" lnSpcReduction="20000"/>
          </a:bodyPr>
          <a:lstStyle/>
          <a:p>
            <a:r>
              <a:rPr lang="cs-CZ" dirty="0" smtClean="0"/>
              <a:t>1</a:t>
            </a:r>
            <a:r>
              <a:rPr lang="cs-CZ" dirty="0"/>
              <a:t>) Přípustné způsoby uspořádání právních vztahů k nemovitostem, na kterých jsou realizovány stavební výdaje, jsou: vlastnictví, spoluvlastnictví s min. 50% podílem, věcné břemeno a právo stavby. </a:t>
            </a:r>
          </a:p>
          <a:p>
            <a:r>
              <a:rPr lang="cs-CZ" dirty="0"/>
              <a:t>2) Přípustné způsoby uspořádání právních vztahů k nemovitostem, do kterých budou umístěny podpořené stroje, technologie nebo vybavení, jsou: vlastnictví, spoluvlastnictví s min. 50% spoluvlastnickým podílem, nájem, věcné břemeno a právo stavby. </a:t>
            </a:r>
          </a:p>
          <a:p>
            <a:r>
              <a:rPr lang="cs-CZ" dirty="0"/>
              <a:t>3) Dotaci nelze poskytnout na: intervenční </a:t>
            </a:r>
            <a:r>
              <a:rPr lang="cs-CZ" dirty="0" smtClean="0"/>
              <a:t>sklady - </a:t>
            </a:r>
            <a:r>
              <a:rPr lang="cs-CZ" dirty="0"/>
              <a:t>i</a:t>
            </a:r>
            <a:r>
              <a:rPr lang="cs-CZ" dirty="0" smtClean="0"/>
              <a:t>ntervenční </a:t>
            </a:r>
            <a:r>
              <a:rPr lang="cs-CZ" dirty="0"/>
              <a:t>sklady slouží ke skladování intervenčních zásob obilovin, mléčných výrobků a masa. </a:t>
            </a:r>
            <a:endParaRPr lang="cs-CZ" dirty="0" smtClean="0"/>
          </a:p>
          <a:p>
            <a:r>
              <a:rPr lang="cs-CZ" dirty="0" smtClean="0"/>
              <a:t>4) Žadatel nesmí být velký podnik. </a:t>
            </a:r>
          </a:p>
          <a:p>
            <a:r>
              <a:rPr lang="cs-CZ" dirty="0" smtClean="0"/>
              <a:t>5) V </a:t>
            </a:r>
            <a:r>
              <a:rPr lang="cs-CZ" dirty="0"/>
              <a:t>případě zpracování zemědělských produktů, kdy výstupním produktem je produkt nespadající pod přílohu I Smlouvy o fungování EU, musí mít podpora motivační </a:t>
            </a:r>
            <a:r>
              <a:rPr lang="cs-CZ" dirty="0" smtClean="0"/>
              <a:t>účinek v </a:t>
            </a:r>
            <a:r>
              <a:rPr lang="cs-CZ" dirty="0"/>
              <a:t>souladu s článkem 6 Nařízení Komise (EU) č. 702/2014 (viz kapitola 1 písmeno </a:t>
            </a:r>
            <a:r>
              <a:rPr lang="cs-CZ" dirty="0" err="1" smtClean="0"/>
              <a:t>ii</a:t>
            </a:r>
            <a:r>
              <a:rPr lang="cs-CZ" dirty="0" smtClean="0"/>
              <a:t>). </a:t>
            </a:r>
            <a:endParaRPr lang="cs-CZ" dirty="0"/>
          </a:p>
          <a:p>
            <a:r>
              <a:rPr lang="cs-CZ" dirty="0" smtClean="0"/>
              <a:t>6) V </a:t>
            </a:r>
            <a:r>
              <a:rPr lang="cs-CZ" dirty="0"/>
              <a:t>případě zpracování zemědělských produktů, kdy výstupním produktem je produkt nespadající pod přílohu I Smlouvy o fungování EU, nebude dotace vyplacena ve prospěch žadatele/příjemce dotace, vůči němuž byl v návaznosti na rozhodnutí Evropské komise, na základě kterého/jímž byla podpora obdržená od poskytovatele z České republiky prohlášena za protiprávní a neslučitelnou s vnitřním trhem, vystaven inkasní příkaz, který dosud nebyl splacen; u této podmínky se žadatel/příjemce dotace (podnik) chápe jako skupina propojených a partnerských podniků dle Přílohy I Nařízení Komise (EU) č. 702/2014, včetně jeho vazeb na zahraniční </a:t>
            </a:r>
            <a:r>
              <a:rPr lang="cs-CZ" dirty="0" smtClean="0"/>
              <a:t>subjekty.</a:t>
            </a:r>
            <a:endParaRPr lang="cs-CZ" dirty="0"/>
          </a:p>
          <a:p>
            <a:r>
              <a:rPr lang="cs-CZ" dirty="0" smtClean="0"/>
              <a:t>….dále viz. strana 47 Pravidel pro žadatele.</a:t>
            </a:r>
            <a:endParaRPr lang="cs-CZ" dirty="0"/>
          </a:p>
          <a:p>
            <a:endParaRPr lang="cs-CZ" dirty="0"/>
          </a:p>
        </p:txBody>
      </p:sp>
    </p:spTree>
    <p:extLst>
      <p:ext uri="{BB962C8B-B14F-4D97-AF65-F5344CB8AC3E}">
        <p14:creationId xmlns:p14="http://schemas.microsoft.com/office/powerpoint/2010/main" val="228760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Formulář Žádosti o dotaci</a:t>
            </a:r>
            <a:endParaRPr lang="cs-CZ" dirty="0"/>
          </a:p>
        </p:txBody>
      </p:sp>
      <p:sp>
        <p:nvSpPr>
          <p:cNvPr id="3" name="Zástupný symbol pro obsah 2"/>
          <p:cNvSpPr>
            <a:spLocks noGrp="1"/>
          </p:cNvSpPr>
          <p:nvPr>
            <p:ph idx="1"/>
          </p:nvPr>
        </p:nvSpPr>
        <p:spPr>
          <a:xfrm>
            <a:off x="1484310" y="1080657"/>
            <a:ext cx="10375181" cy="838792"/>
          </a:xfrm>
        </p:spPr>
        <p:txBody>
          <a:bodyPr>
            <a:normAutofit/>
          </a:bodyPr>
          <a:lstStyle/>
          <a:p>
            <a:pPr>
              <a:buFont typeface="Arial" panose="020B0604020202020204" pitchFamily="34" charset="0"/>
              <a:buChar char="•"/>
            </a:pPr>
            <a:r>
              <a:rPr lang="cs-CZ" dirty="0" smtClean="0"/>
              <a:t>Dostupný na Portálu farmáře.</a:t>
            </a:r>
            <a:endParaRPr lang="cs-CZ" dirty="0"/>
          </a:p>
        </p:txBody>
      </p:sp>
      <p:pic>
        <p:nvPicPr>
          <p:cNvPr id="4" name="Obrázek 3"/>
          <p:cNvPicPr>
            <a:picLocks noChangeAspect="1"/>
          </p:cNvPicPr>
          <p:nvPr/>
        </p:nvPicPr>
        <p:blipFill>
          <a:blip r:embed="rId2"/>
          <a:stretch>
            <a:fillRect/>
          </a:stretch>
        </p:blipFill>
        <p:spPr>
          <a:xfrm>
            <a:off x="872359" y="1919448"/>
            <a:ext cx="10987132" cy="4320000"/>
          </a:xfrm>
          <a:prstGeom prst="rect">
            <a:avLst/>
          </a:prstGeom>
        </p:spPr>
      </p:pic>
    </p:spTree>
    <p:extLst>
      <p:ext uri="{BB962C8B-B14F-4D97-AF65-F5344CB8AC3E}">
        <p14:creationId xmlns:p14="http://schemas.microsoft.com/office/powerpoint/2010/main" val="237163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Formulář Žádosti o dotaci</a:t>
            </a:r>
            <a:endParaRPr lang="cs-CZ" dirty="0"/>
          </a:p>
        </p:txBody>
      </p:sp>
      <p:sp>
        <p:nvSpPr>
          <p:cNvPr id="3" name="Zástupný symbol pro obsah 2"/>
          <p:cNvSpPr>
            <a:spLocks noGrp="1"/>
          </p:cNvSpPr>
          <p:nvPr>
            <p:ph idx="1"/>
          </p:nvPr>
        </p:nvSpPr>
        <p:spPr>
          <a:xfrm>
            <a:off x="1484310" y="1080656"/>
            <a:ext cx="10375181" cy="1303221"/>
          </a:xfrm>
        </p:spPr>
        <p:txBody>
          <a:bodyPr>
            <a:normAutofit fontScale="70000" lnSpcReduction="20000"/>
          </a:bodyPr>
          <a:lstStyle/>
          <a:p>
            <a:pPr>
              <a:lnSpc>
                <a:spcPct val="120000"/>
              </a:lnSpc>
              <a:buFont typeface="Arial" panose="020B0604020202020204" pitchFamily="34" charset="0"/>
              <a:buChar char="•"/>
            </a:pPr>
            <a:r>
              <a:rPr lang="cs-CZ" dirty="0"/>
              <a:t>Přístup do Portálu farmáře (přihlašovací jméno a heslo) žadatel získá osobně na podatelně Regionálních odborů SZIF, Centrály SZIF nebo na pracovištích Oddělení příjmu žádostí a </a:t>
            </a:r>
            <a:r>
              <a:rPr lang="cs-CZ" dirty="0" smtClean="0"/>
              <a:t>LPIS.</a:t>
            </a:r>
          </a:p>
          <a:p>
            <a:pPr>
              <a:lnSpc>
                <a:spcPct val="120000"/>
              </a:lnSpc>
              <a:buFont typeface="Arial" panose="020B0604020202020204" pitchFamily="34" charset="0"/>
              <a:buChar char="•"/>
            </a:pPr>
            <a:r>
              <a:rPr lang="cs-CZ" dirty="0" smtClean="0"/>
              <a:t>Žádost </a:t>
            </a:r>
            <a:r>
              <a:rPr lang="cs-CZ" dirty="0"/>
              <a:t>o přístup lze také podat prostřednictvím datové schránky žadatele o dotaci nebo e-Podatelny s elektronickým podpisem žadatele.</a:t>
            </a:r>
          </a:p>
        </p:txBody>
      </p:sp>
      <p:pic>
        <p:nvPicPr>
          <p:cNvPr id="5" name="Obrázek 4"/>
          <p:cNvPicPr>
            <a:picLocks noChangeAspect="1"/>
          </p:cNvPicPr>
          <p:nvPr/>
        </p:nvPicPr>
        <p:blipFill>
          <a:blip r:embed="rId2"/>
          <a:stretch>
            <a:fillRect/>
          </a:stretch>
        </p:blipFill>
        <p:spPr>
          <a:xfrm>
            <a:off x="2086795" y="2383877"/>
            <a:ext cx="8512615" cy="4320000"/>
          </a:xfrm>
          <a:prstGeom prst="rect">
            <a:avLst/>
          </a:prstGeom>
        </p:spPr>
      </p:pic>
    </p:spTree>
    <p:extLst>
      <p:ext uri="{BB962C8B-B14F-4D97-AF65-F5344CB8AC3E}">
        <p14:creationId xmlns:p14="http://schemas.microsoft.com/office/powerpoint/2010/main" val="219533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Postup podání Žádosti o dotaci</a:t>
            </a:r>
            <a:endParaRPr lang="cs-CZ" dirty="0"/>
          </a:p>
        </p:txBody>
      </p:sp>
      <p:sp>
        <p:nvSpPr>
          <p:cNvPr id="3" name="Zástupný symbol pro obsah 2"/>
          <p:cNvSpPr>
            <a:spLocks noGrp="1"/>
          </p:cNvSpPr>
          <p:nvPr>
            <p:ph idx="1"/>
          </p:nvPr>
        </p:nvSpPr>
        <p:spPr>
          <a:xfrm>
            <a:off x="1255667" y="1161553"/>
            <a:ext cx="5653216" cy="6495392"/>
          </a:xfrm>
        </p:spPr>
        <p:txBody>
          <a:bodyPr>
            <a:normAutofit/>
          </a:bodyPr>
          <a:lstStyle/>
          <a:p>
            <a:pPr>
              <a:buFont typeface="Arial" panose="020B0604020202020204" pitchFamily="34" charset="0"/>
              <a:buChar char="•"/>
            </a:pPr>
            <a:r>
              <a:rPr lang="cs-CZ" dirty="0" smtClean="0"/>
              <a:t>Postup podání ŽOD od podání na MAS k podání na SZIF – viz. příloha </a:t>
            </a:r>
            <a:r>
              <a:rPr lang="cs-CZ" dirty="0" err="1" smtClean="0"/>
              <a:t>pdf</a:t>
            </a:r>
            <a:r>
              <a:rPr lang="cs-CZ" dirty="0" smtClean="0"/>
              <a:t>.</a:t>
            </a:r>
          </a:p>
          <a:p>
            <a:pPr>
              <a:buFont typeface="Arial" panose="020B0604020202020204" pitchFamily="34" charset="0"/>
              <a:buChar char="•"/>
            </a:pPr>
            <a:r>
              <a:rPr lang="cs-CZ" dirty="0" smtClean="0"/>
              <a:t>Pro otevření formuláře je nutné uložit ho do PC.</a:t>
            </a:r>
          </a:p>
          <a:p>
            <a:pPr>
              <a:buFont typeface="Arial" panose="020B0604020202020204" pitchFamily="34" charset="0"/>
              <a:buChar char="•"/>
            </a:pPr>
            <a:r>
              <a:rPr lang="cs-CZ" dirty="0" smtClean="0"/>
              <a:t>Formulář žádosti o dotaci – přes políčko menu lze otevřít instruktážní list s návodem, co kam vyplnit.</a:t>
            </a:r>
          </a:p>
          <a:p>
            <a:pPr>
              <a:buFont typeface="Arial" panose="020B0604020202020204" pitchFamily="34" charset="0"/>
              <a:buChar char="•"/>
            </a:pPr>
            <a:r>
              <a:rPr lang="cs-CZ" dirty="0"/>
              <a:t>Důležité vyplnit údaje o právnické či </a:t>
            </a:r>
            <a:r>
              <a:rPr lang="cs-CZ" dirty="0" smtClean="0"/>
              <a:t>fyzické </a:t>
            </a:r>
            <a:r>
              <a:rPr lang="cs-CZ" dirty="0"/>
              <a:t>osobě a plátcovství ve vztahu k DPH, aby se </a:t>
            </a:r>
            <a:r>
              <a:rPr lang="cs-CZ" dirty="0" smtClean="0"/>
              <a:t>zobrazily </a:t>
            </a:r>
            <a:r>
              <a:rPr lang="cs-CZ" dirty="0"/>
              <a:t>další stránky </a:t>
            </a:r>
            <a:r>
              <a:rPr lang="cs-CZ" dirty="0" smtClean="0"/>
              <a:t>žádosti.</a:t>
            </a:r>
          </a:p>
          <a:p>
            <a:pPr>
              <a:buFont typeface="Arial" panose="020B0604020202020204" pitchFamily="34" charset="0"/>
              <a:buChar char="•"/>
            </a:pPr>
            <a:r>
              <a:rPr lang="cs-CZ" dirty="0" smtClean="0"/>
              <a:t>Po vyplnění – přes políčko menu lze dát „kontrolu vyplněných údajů“.</a:t>
            </a:r>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pic>
        <p:nvPicPr>
          <p:cNvPr id="6" name="Obrázek 5"/>
          <p:cNvPicPr>
            <a:picLocks noChangeAspect="1"/>
          </p:cNvPicPr>
          <p:nvPr/>
        </p:nvPicPr>
        <p:blipFill>
          <a:blip r:embed="rId2"/>
          <a:stretch>
            <a:fillRect/>
          </a:stretch>
        </p:blipFill>
        <p:spPr>
          <a:xfrm>
            <a:off x="6793270" y="1340229"/>
            <a:ext cx="5102766" cy="4824000"/>
          </a:xfrm>
          <a:prstGeom prst="rect">
            <a:avLst/>
          </a:prstGeom>
        </p:spPr>
      </p:pic>
    </p:spTree>
    <p:extLst>
      <p:ext uri="{BB962C8B-B14F-4D97-AF65-F5344CB8AC3E}">
        <p14:creationId xmlns:p14="http://schemas.microsoft.com/office/powerpoint/2010/main" val="71361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Formulář a postup podání Žádosti o dotaci</a:t>
            </a:r>
            <a:endParaRPr lang="cs-CZ" dirty="0"/>
          </a:p>
        </p:txBody>
      </p:sp>
      <p:sp>
        <p:nvSpPr>
          <p:cNvPr id="3" name="Zástupný symbol pro obsah 2"/>
          <p:cNvSpPr>
            <a:spLocks noGrp="1"/>
          </p:cNvSpPr>
          <p:nvPr>
            <p:ph idx="1"/>
          </p:nvPr>
        </p:nvSpPr>
        <p:spPr>
          <a:xfrm>
            <a:off x="1350260" y="1182573"/>
            <a:ext cx="10841740" cy="1991551"/>
          </a:xfrm>
        </p:spPr>
        <p:txBody>
          <a:bodyPr>
            <a:normAutofit/>
          </a:bodyPr>
          <a:lstStyle/>
          <a:p>
            <a:pPr>
              <a:buFont typeface="Arial" panose="020B0604020202020204" pitchFamily="34" charset="0"/>
              <a:buChar char="•"/>
            </a:pPr>
            <a:r>
              <a:rPr lang="cs-CZ" dirty="0" smtClean="0"/>
              <a:t>Některé údaje se vyplňují automaticky na základě vyplněných polí z předchozích stránek (např. přehled rozpočtu apod.).</a:t>
            </a:r>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pic>
        <p:nvPicPr>
          <p:cNvPr id="5" name="Obrázek 4"/>
          <p:cNvPicPr>
            <a:picLocks noChangeAspect="1"/>
          </p:cNvPicPr>
          <p:nvPr/>
        </p:nvPicPr>
        <p:blipFill>
          <a:blip r:embed="rId2"/>
          <a:stretch>
            <a:fillRect/>
          </a:stretch>
        </p:blipFill>
        <p:spPr>
          <a:xfrm>
            <a:off x="4338397" y="2102024"/>
            <a:ext cx="6371325" cy="4320000"/>
          </a:xfrm>
          <a:prstGeom prst="rect">
            <a:avLst/>
          </a:prstGeom>
        </p:spPr>
      </p:pic>
    </p:spTree>
    <p:extLst>
      <p:ext uri="{BB962C8B-B14F-4D97-AF65-F5344CB8AC3E}">
        <p14:creationId xmlns:p14="http://schemas.microsoft.com/office/powerpoint/2010/main" val="405050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Volba druhu výběrového řízení</a:t>
            </a:r>
            <a:endParaRPr lang="cs-CZ" dirty="0"/>
          </a:p>
        </p:txBody>
      </p:sp>
      <p:sp>
        <p:nvSpPr>
          <p:cNvPr id="3" name="Zástupný symbol pro obsah 2"/>
          <p:cNvSpPr>
            <a:spLocks noGrp="1"/>
          </p:cNvSpPr>
          <p:nvPr>
            <p:ph idx="1"/>
          </p:nvPr>
        </p:nvSpPr>
        <p:spPr>
          <a:xfrm>
            <a:off x="1350260" y="1182573"/>
            <a:ext cx="10841740" cy="5135100"/>
          </a:xfrm>
        </p:spPr>
        <p:txBody>
          <a:bodyPr>
            <a:normAutofit/>
          </a:bodyPr>
          <a:lstStyle/>
          <a:p>
            <a:r>
              <a:rPr lang="cs-CZ" dirty="0" smtClean="0"/>
              <a:t>Příručka pro zadávání veřejných zakázek – aktuální verze 5 (červenec 2019)</a:t>
            </a:r>
          </a:p>
          <a:p>
            <a:pPr lvl="1">
              <a:buFont typeface="Arial" panose="020B0604020202020204" pitchFamily="34" charset="0"/>
              <a:buChar char="•"/>
            </a:pPr>
            <a:r>
              <a:rPr lang="cs-CZ" dirty="0" smtClean="0"/>
              <a:t>Malý cenový marketing – hodnota zakázky nižší než 500 000 Kč bez DPH, dokládá se k žádosti o platbu</a:t>
            </a:r>
          </a:p>
          <a:p>
            <a:pPr lvl="1">
              <a:buFont typeface="Arial" panose="020B0604020202020204" pitchFamily="34" charset="0"/>
              <a:buChar char="•"/>
            </a:pPr>
            <a:r>
              <a:rPr lang="cs-CZ" dirty="0" smtClean="0"/>
              <a:t>Velký cenový marketing – hodnota zakázky </a:t>
            </a:r>
            <a:r>
              <a:rPr lang="cs-CZ" b="1" dirty="0" smtClean="0"/>
              <a:t>rovna nebo vyšší než 500 000 Kč bez DPH</a:t>
            </a:r>
            <a:r>
              <a:rPr lang="cs-CZ" dirty="0" smtClean="0"/>
              <a:t>, dokládá se v rámci aktualizované žádosti o dotaci do </a:t>
            </a:r>
            <a:r>
              <a:rPr lang="cs-CZ" dirty="0"/>
              <a:t>63. kalendářního dne od finálního data zaregistrování Žádosti o dotaci na RO SZIF uvedeného ve výzvě </a:t>
            </a:r>
            <a:r>
              <a:rPr lang="cs-CZ" dirty="0" smtClean="0"/>
              <a:t>MAS – </a:t>
            </a:r>
            <a:r>
              <a:rPr lang="cs-CZ" b="1" dirty="0" smtClean="0">
                <a:solidFill>
                  <a:schemeClr val="accent1"/>
                </a:solidFill>
              </a:rPr>
              <a:t>2. 8. 2021!</a:t>
            </a:r>
          </a:p>
          <a:p>
            <a:pPr lvl="1">
              <a:buFont typeface="Arial" panose="020B0604020202020204" pitchFamily="34" charset="0"/>
              <a:buChar char="•"/>
            </a:pPr>
            <a:r>
              <a:rPr lang="cs-CZ" dirty="0" smtClean="0"/>
              <a:t>Výběrové řízení mimo režim zákona – hodnota zakázky </a:t>
            </a:r>
            <a:r>
              <a:rPr lang="cs-CZ" b="1" dirty="0" smtClean="0"/>
              <a:t>od 2 000 000 Kč bez DPH u zakázek na dodávky a služby nebo 6 000 000 Kč bez DPH u zakázek na stavební práce</a:t>
            </a:r>
            <a:r>
              <a:rPr lang="cs-CZ" dirty="0" smtClean="0"/>
              <a:t>, </a:t>
            </a:r>
            <a:r>
              <a:rPr lang="cs-CZ" dirty="0"/>
              <a:t>dokládá se v rámci aktualizované žádosti o dotaci do 63. kalendářního dne od finálního data zaregistrování Žádosti o dotaci na RO SZIF uvedeného ve výzvě MAS – </a:t>
            </a:r>
            <a:r>
              <a:rPr lang="cs-CZ" b="1" dirty="0">
                <a:solidFill>
                  <a:schemeClr val="accent1"/>
                </a:solidFill>
              </a:rPr>
              <a:t>2. </a:t>
            </a:r>
            <a:r>
              <a:rPr lang="cs-CZ" b="1" dirty="0" smtClean="0">
                <a:solidFill>
                  <a:schemeClr val="accent1"/>
                </a:solidFill>
              </a:rPr>
              <a:t>8. 2021!</a:t>
            </a:r>
          </a:p>
          <a:p>
            <a:pPr>
              <a:buFont typeface="Arial" panose="020B0604020202020204" pitchFamily="34" charset="0"/>
              <a:buChar char="•"/>
            </a:pPr>
            <a:r>
              <a:rPr lang="cs-CZ" dirty="0" smtClean="0"/>
              <a:t>Seznam dokumentace z velkého cenového marketingu a výběrového řízení – viz. příloha </a:t>
            </a:r>
            <a:r>
              <a:rPr lang="cs-CZ" dirty="0" err="1" smtClean="0"/>
              <a:t>pdf</a:t>
            </a:r>
            <a:r>
              <a:rPr lang="cs-CZ" dirty="0" smtClean="0"/>
              <a:t>.</a:t>
            </a:r>
          </a:p>
          <a:p>
            <a:pPr>
              <a:buFont typeface="Arial" panose="020B0604020202020204" pitchFamily="34" charset="0"/>
              <a:buChar char="•"/>
            </a:pPr>
            <a:endParaRPr lang="cs-CZ" dirty="0"/>
          </a:p>
        </p:txBody>
      </p:sp>
    </p:spTree>
    <p:extLst>
      <p:ext uri="{BB962C8B-B14F-4D97-AF65-F5344CB8AC3E}">
        <p14:creationId xmlns:p14="http://schemas.microsoft.com/office/powerpoint/2010/main" val="311650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5148" y="122383"/>
            <a:ext cx="10018713" cy="995218"/>
          </a:xfrm>
        </p:spPr>
        <p:txBody>
          <a:bodyPr/>
          <a:lstStyle/>
          <a:p>
            <a:r>
              <a:rPr lang="cs-CZ" dirty="0" smtClean="0"/>
              <a:t>Harmonogram výzvy</a:t>
            </a:r>
            <a:endParaRPr lang="cs-CZ" dirty="0"/>
          </a:p>
        </p:txBody>
      </p:sp>
      <p:sp>
        <p:nvSpPr>
          <p:cNvPr id="3" name="Zástupný symbol pro obsah 2"/>
          <p:cNvSpPr>
            <a:spLocks noGrp="1"/>
          </p:cNvSpPr>
          <p:nvPr>
            <p:ph idx="1"/>
          </p:nvPr>
        </p:nvSpPr>
        <p:spPr>
          <a:xfrm>
            <a:off x="1484310" y="1117601"/>
            <a:ext cx="10018713" cy="5024581"/>
          </a:xfrm>
        </p:spPr>
        <p:txBody>
          <a:bodyPr>
            <a:normAutofit/>
          </a:bodyPr>
          <a:lstStyle/>
          <a:p>
            <a:pPr fontAlgn="ctr"/>
            <a:r>
              <a:rPr lang="cs-CZ" sz="2200" dirty="0"/>
              <a:t>Číslo </a:t>
            </a:r>
            <a:r>
              <a:rPr lang="cs-CZ" sz="2200" dirty="0" smtClean="0"/>
              <a:t>výzvy</a:t>
            </a:r>
            <a:r>
              <a:rPr lang="cs-CZ" sz="2200" dirty="0"/>
              <a:t> </a:t>
            </a:r>
            <a:r>
              <a:rPr lang="cs-CZ" sz="2200" dirty="0" smtClean="0"/>
              <a:t>- 5</a:t>
            </a:r>
            <a:endParaRPr lang="cs-CZ" sz="2200" dirty="0"/>
          </a:p>
          <a:p>
            <a:pPr fontAlgn="ctr"/>
            <a:r>
              <a:rPr lang="cs-CZ" sz="2200" dirty="0"/>
              <a:t>Datum vyhlášení </a:t>
            </a:r>
            <a:r>
              <a:rPr lang="cs-CZ" sz="2200" dirty="0" smtClean="0"/>
              <a:t>výzvy</a:t>
            </a:r>
            <a:r>
              <a:rPr lang="cs-CZ" sz="2200" dirty="0"/>
              <a:t> </a:t>
            </a:r>
            <a:r>
              <a:rPr lang="cs-CZ" sz="2200" dirty="0" smtClean="0"/>
              <a:t>– </a:t>
            </a:r>
            <a:r>
              <a:rPr lang="cs-CZ" sz="2200" b="1" dirty="0"/>
              <a:t>8</a:t>
            </a:r>
            <a:r>
              <a:rPr lang="cs-CZ" sz="2200" b="1" dirty="0" smtClean="0"/>
              <a:t>. </a:t>
            </a:r>
            <a:r>
              <a:rPr lang="cs-CZ" sz="2200" b="1" dirty="0"/>
              <a:t>2</a:t>
            </a:r>
            <a:r>
              <a:rPr lang="cs-CZ" sz="2200" b="1" dirty="0" smtClean="0"/>
              <a:t>. 2021</a:t>
            </a:r>
            <a:endParaRPr lang="cs-CZ" sz="2200" b="1" dirty="0"/>
          </a:p>
          <a:p>
            <a:pPr fontAlgn="ctr"/>
            <a:r>
              <a:rPr lang="cs-CZ" sz="2200" dirty="0"/>
              <a:t>Datum přijetí žádostí na MAS </a:t>
            </a:r>
            <a:r>
              <a:rPr lang="cs-CZ" sz="2200" dirty="0" smtClean="0"/>
              <a:t>od</a:t>
            </a:r>
            <a:r>
              <a:rPr lang="cs-CZ" sz="2200" dirty="0"/>
              <a:t> </a:t>
            </a:r>
            <a:r>
              <a:rPr lang="cs-CZ" sz="2200" dirty="0" smtClean="0"/>
              <a:t>– </a:t>
            </a:r>
            <a:r>
              <a:rPr lang="cs-CZ" sz="2200" b="1" dirty="0" smtClean="0"/>
              <a:t>22. 2. 2021</a:t>
            </a:r>
            <a:endParaRPr lang="cs-CZ" sz="2200" b="1" dirty="0"/>
          </a:p>
          <a:p>
            <a:pPr fontAlgn="ctr"/>
            <a:r>
              <a:rPr lang="cs-CZ" sz="2200" dirty="0"/>
              <a:t>Datum přijetí žádostí na MAS </a:t>
            </a:r>
            <a:r>
              <a:rPr lang="cs-CZ" sz="2200" dirty="0" smtClean="0"/>
              <a:t>do - </a:t>
            </a:r>
            <a:r>
              <a:rPr lang="cs-CZ" sz="2200" b="1" dirty="0" smtClean="0"/>
              <a:t>10. </a:t>
            </a:r>
            <a:r>
              <a:rPr lang="cs-CZ" sz="2200" b="1" dirty="0"/>
              <a:t>3</a:t>
            </a:r>
            <a:r>
              <a:rPr lang="cs-CZ" sz="2200" b="1" dirty="0" smtClean="0"/>
              <a:t>. 2021 </a:t>
            </a:r>
            <a:r>
              <a:rPr lang="cs-CZ" sz="2200" dirty="0"/>
              <a:t>do půlnoci zasláním přes Portál farmáře, listinné přílohy do 15 hodin v termínech uvedených jako úřední dny</a:t>
            </a:r>
          </a:p>
          <a:p>
            <a:pPr fontAlgn="ctr"/>
            <a:r>
              <a:rPr lang="cs-CZ" sz="2200" dirty="0"/>
              <a:t>Plánovaný termín registrace na RO </a:t>
            </a:r>
            <a:r>
              <a:rPr lang="cs-CZ" sz="2200" dirty="0" smtClean="0"/>
              <a:t>SZIF</a:t>
            </a:r>
            <a:r>
              <a:rPr lang="cs-CZ" sz="2200" dirty="0"/>
              <a:t> </a:t>
            </a:r>
            <a:r>
              <a:rPr lang="cs-CZ" sz="2200" dirty="0" smtClean="0"/>
              <a:t>- </a:t>
            </a:r>
            <a:r>
              <a:rPr lang="cs-CZ" sz="2200" b="1" dirty="0" smtClean="0"/>
              <a:t>31. </a:t>
            </a:r>
            <a:r>
              <a:rPr lang="cs-CZ" sz="2200" b="1" dirty="0"/>
              <a:t>5</a:t>
            </a:r>
            <a:r>
              <a:rPr lang="cs-CZ" sz="2200" b="1" dirty="0" smtClean="0"/>
              <a:t>. 2021</a:t>
            </a:r>
            <a:endParaRPr lang="cs-CZ" sz="2200" b="1" dirty="0"/>
          </a:p>
          <a:p>
            <a:pPr fontAlgn="ctr"/>
            <a:r>
              <a:rPr lang="cs-CZ" sz="2200" dirty="0"/>
              <a:t>Internetové stránky MAS, kde je výzva </a:t>
            </a:r>
            <a:r>
              <a:rPr lang="cs-CZ" sz="2200" dirty="0" smtClean="0"/>
              <a:t>zveřejněna</a:t>
            </a:r>
            <a:r>
              <a:rPr lang="cs-CZ" sz="2200" dirty="0"/>
              <a:t> </a:t>
            </a:r>
            <a:r>
              <a:rPr lang="cs-CZ" sz="2200" dirty="0" smtClean="0"/>
              <a:t>- </a:t>
            </a:r>
            <a:r>
              <a:rPr lang="cs-CZ" sz="2200" u="sng" dirty="0" smtClean="0">
                <a:hlinkClick r:id="rId2"/>
              </a:rPr>
              <a:t>www.kralovska-stezka.cz</a:t>
            </a:r>
            <a:endParaRPr lang="cs-CZ" sz="2200" dirty="0"/>
          </a:p>
          <a:p>
            <a:pPr fontAlgn="ctr"/>
            <a:r>
              <a:rPr lang="cs-CZ" sz="2200" dirty="0"/>
              <a:t>Pracovník poskytující informace </a:t>
            </a:r>
            <a:r>
              <a:rPr lang="cs-CZ" sz="2200" dirty="0" smtClean="0"/>
              <a:t>žadatelům</a:t>
            </a:r>
            <a:r>
              <a:rPr lang="cs-CZ" sz="2200" dirty="0"/>
              <a:t> </a:t>
            </a:r>
            <a:r>
              <a:rPr lang="cs-CZ" sz="2200" dirty="0" smtClean="0"/>
              <a:t>- Mgr</a:t>
            </a:r>
            <a:r>
              <a:rPr lang="cs-CZ" sz="2200" dirty="0"/>
              <a:t>. Lucie Šulcová </a:t>
            </a:r>
          </a:p>
          <a:p>
            <a:pPr lvl="1" fontAlgn="ctr"/>
            <a:r>
              <a:rPr lang="cs-CZ" dirty="0" smtClean="0"/>
              <a:t>tel</a:t>
            </a:r>
            <a:r>
              <a:rPr lang="cs-CZ" dirty="0"/>
              <a:t>: 603 201 840</a:t>
            </a:r>
          </a:p>
          <a:p>
            <a:pPr lvl="1" fontAlgn="ctr"/>
            <a:r>
              <a:rPr lang="cs-CZ" dirty="0" smtClean="0"/>
              <a:t>email</a:t>
            </a:r>
            <a:r>
              <a:rPr lang="cs-CZ" dirty="0"/>
              <a:t>: </a:t>
            </a:r>
            <a:r>
              <a:rPr lang="cs-CZ" u="sng" dirty="0"/>
              <a:t>kralovska-stezka@centrum.cz</a:t>
            </a:r>
            <a:r>
              <a:rPr lang="cs-CZ" dirty="0"/>
              <a:t> </a:t>
            </a:r>
          </a:p>
          <a:p>
            <a:endParaRPr lang="cs-CZ" dirty="0"/>
          </a:p>
        </p:txBody>
      </p:sp>
    </p:spTree>
    <p:extLst>
      <p:ext uri="{BB962C8B-B14F-4D97-AF65-F5344CB8AC3E}">
        <p14:creationId xmlns:p14="http://schemas.microsoft.com/office/powerpoint/2010/main" val="369677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Formulář a postup podání Žádosti o dotaci</a:t>
            </a:r>
            <a:endParaRPr lang="cs-CZ" dirty="0"/>
          </a:p>
        </p:txBody>
      </p:sp>
      <p:sp>
        <p:nvSpPr>
          <p:cNvPr id="3" name="Zástupný symbol pro obsah 2"/>
          <p:cNvSpPr>
            <a:spLocks noGrp="1"/>
          </p:cNvSpPr>
          <p:nvPr>
            <p:ph idx="1"/>
          </p:nvPr>
        </p:nvSpPr>
        <p:spPr>
          <a:xfrm>
            <a:off x="1282262" y="1484995"/>
            <a:ext cx="11043788" cy="4579473"/>
          </a:xfrm>
        </p:spPr>
        <p:txBody>
          <a:bodyPr>
            <a:normAutofit/>
          </a:bodyPr>
          <a:lstStyle/>
          <a:p>
            <a:pPr>
              <a:buFont typeface="Arial" panose="020B0604020202020204" pitchFamily="34" charset="0"/>
              <a:buChar char="•"/>
            </a:pPr>
            <a:r>
              <a:rPr lang="cs-CZ" dirty="0" smtClean="0"/>
              <a:t>Preferenční kritéria – viz formulář.</a:t>
            </a:r>
            <a:endParaRPr lang="cs-CZ" dirty="0"/>
          </a:p>
          <a:p>
            <a:r>
              <a:rPr lang="cs-CZ" dirty="0"/>
              <a:t>Ž</a:t>
            </a:r>
            <a:r>
              <a:rPr lang="cs-CZ" dirty="0" smtClean="0"/>
              <a:t>adatelem </a:t>
            </a:r>
            <a:r>
              <a:rPr lang="cs-CZ" dirty="0"/>
              <a:t>požadované bodové hodnocení v Žádosti o dotaci nemůže být ze strany žadatele/příjemce dotace po podání Žádosti o dotaci na MAS jakkoliv měněno a </a:t>
            </a:r>
            <a:r>
              <a:rPr lang="cs-CZ" dirty="0" smtClean="0"/>
              <a:t>upravováno, bodové </a:t>
            </a:r>
            <a:r>
              <a:rPr lang="cs-CZ" dirty="0"/>
              <a:t>hodnocení může změnit příslušná MAS na základě rozhodnutí Výběrového orgánu MAS, pouze pokud žadatel vyplnil bodové hodnocení chybně (MAS nemůže navýšit bodové hodnocení preferenčního kritéria žadatele, pokud se k danému kritériu žadatel nechce </a:t>
            </a:r>
            <a:r>
              <a:rPr lang="cs-CZ" dirty="0" smtClean="0"/>
              <a:t>zavázat).</a:t>
            </a:r>
            <a:endParaRPr lang="cs-CZ" dirty="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pic>
        <p:nvPicPr>
          <p:cNvPr id="6" name="Zástupný symbol pro obsah 3"/>
          <p:cNvPicPr>
            <a:picLocks noChangeAspect="1"/>
          </p:cNvPicPr>
          <p:nvPr/>
        </p:nvPicPr>
        <p:blipFill>
          <a:blip r:embed="rId2"/>
          <a:stretch>
            <a:fillRect/>
          </a:stretch>
        </p:blipFill>
        <p:spPr>
          <a:xfrm>
            <a:off x="5867874" y="4087507"/>
            <a:ext cx="5814214" cy="2628000"/>
          </a:xfrm>
          <a:prstGeom prst="rect">
            <a:avLst/>
          </a:prstGeom>
        </p:spPr>
      </p:pic>
    </p:spTree>
    <p:extLst>
      <p:ext uri="{BB962C8B-B14F-4D97-AF65-F5344CB8AC3E}">
        <p14:creationId xmlns:p14="http://schemas.microsoft.com/office/powerpoint/2010/main" val="427966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normAutofit fontScale="90000"/>
          </a:bodyPr>
          <a:lstStyle/>
          <a:p>
            <a:r>
              <a:rPr lang="cs-CZ" dirty="0" smtClean="0"/>
              <a:t>Přílohy, prohlášení o zařazení podniku do kategorie, </a:t>
            </a:r>
            <a:r>
              <a:rPr lang="cs-CZ" dirty="0"/>
              <a:t>finanční zdraví</a:t>
            </a:r>
          </a:p>
        </p:txBody>
      </p:sp>
      <p:sp>
        <p:nvSpPr>
          <p:cNvPr id="3" name="Zástupný symbol pro obsah 2"/>
          <p:cNvSpPr>
            <a:spLocks noGrp="1"/>
          </p:cNvSpPr>
          <p:nvPr>
            <p:ph idx="1"/>
          </p:nvPr>
        </p:nvSpPr>
        <p:spPr>
          <a:xfrm>
            <a:off x="1484310" y="1403290"/>
            <a:ext cx="10615448" cy="5134143"/>
          </a:xfrm>
        </p:spPr>
        <p:txBody>
          <a:bodyPr>
            <a:normAutofit/>
          </a:bodyPr>
          <a:lstStyle/>
          <a:p>
            <a:pPr>
              <a:buFont typeface="Arial" panose="020B0604020202020204" pitchFamily="34" charset="0"/>
              <a:buChar char="•"/>
            </a:pPr>
            <a:r>
              <a:rPr lang="cs-CZ" b="1" dirty="0" smtClean="0"/>
              <a:t>Přílohy</a:t>
            </a:r>
            <a:r>
              <a:rPr lang="cs-CZ" dirty="0" smtClean="0"/>
              <a:t> pro jednotlivá opatření (Fiche) – viz formulář.</a:t>
            </a:r>
            <a:endParaRPr lang="cs-CZ" dirty="0"/>
          </a:p>
          <a:p>
            <a:r>
              <a:rPr lang="cs-CZ" b="1" dirty="0" smtClean="0"/>
              <a:t>Prohlášení o zařazení podniku do kategorie </a:t>
            </a:r>
            <a:r>
              <a:rPr lang="cs-CZ" dirty="0" smtClean="0"/>
              <a:t>– žadatel generuje interaktivní </a:t>
            </a:r>
            <a:r>
              <a:rPr lang="cs-CZ" dirty="0" err="1" smtClean="0"/>
              <a:t>pdf</a:t>
            </a:r>
            <a:r>
              <a:rPr lang="cs-CZ" dirty="0" smtClean="0"/>
              <a:t> na Portálu farmáře.</a:t>
            </a:r>
          </a:p>
          <a:p>
            <a:r>
              <a:rPr lang="cs-CZ" b="1" dirty="0" smtClean="0"/>
              <a:t>Finanční zdraví </a:t>
            </a:r>
            <a:r>
              <a:rPr lang="cs-CZ" dirty="0" smtClean="0"/>
              <a:t>- žadatel plní </a:t>
            </a:r>
            <a:r>
              <a:rPr lang="cs-CZ" dirty="0"/>
              <a:t>podmínku finančního zdraví u projektů, jejichž způsobilé výdaje, ze kterých je stanovena dotace, přesahují </a:t>
            </a:r>
            <a:r>
              <a:rPr lang="cs-CZ" dirty="0">
                <a:solidFill>
                  <a:schemeClr val="accent1"/>
                </a:solidFill>
              </a:rPr>
              <a:t>1 000 000 </a:t>
            </a:r>
            <a:r>
              <a:rPr lang="cs-CZ" dirty="0" smtClean="0">
                <a:solidFill>
                  <a:schemeClr val="accent1"/>
                </a:solidFill>
              </a:rPr>
              <a:t>Kč.</a:t>
            </a:r>
          </a:p>
          <a:p>
            <a:pPr lvl="1"/>
            <a:r>
              <a:rPr lang="cs-CZ" dirty="0" smtClean="0">
                <a:latin typeface="+mj-lt"/>
                <a:ea typeface="Verdana" panose="020B0604030504040204" pitchFamily="34" charset="0"/>
              </a:rPr>
              <a:t>Hodnocení </a:t>
            </a:r>
            <a:r>
              <a:rPr lang="cs-CZ" dirty="0">
                <a:latin typeface="+mj-lt"/>
                <a:ea typeface="Verdana" panose="020B0604030504040204" pitchFamily="34" charset="0"/>
              </a:rPr>
              <a:t>FZ se provádí za poslední 3 uzavřená účetní období, tj. tři po sobě navazující období bezprostředně předcházející roku podání </a:t>
            </a:r>
            <a:r>
              <a:rPr lang="cs-CZ" dirty="0" smtClean="0">
                <a:latin typeface="+mj-lt"/>
                <a:ea typeface="Verdana" panose="020B0604030504040204" pitchFamily="34" charset="0"/>
              </a:rPr>
              <a:t>žádosti.</a:t>
            </a:r>
          </a:p>
          <a:p>
            <a:pPr lvl="1"/>
            <a:r>
              <a:rPr lang="cs-CZ" dirty="0" smtClean="0">
                <a:latin typeface="+mj-lt"/>
                <a:ea typeface="Verdana" panose="020B0604030504040204" pitchFamily="34" charset="0"/>
              </a:rPr>
              <a:t>Pokud </a:t>
            </a:r>
            <a:r>
              <a:rPr lang="cs-CZ" dirty="0">
                <a:latin typeface="+mj-lt"/>
                <a:ea typeface="Verdana" panose="020B0604030504040204" pitchFamily="34" charset="0"/>
              </a:rPr>
              <a:t>byl podnik založen nebo fyzická osoba zahájila činnost (tj. subjekt bez historie), pak se finanční zdraví prokazuje pouze za 2 uzavřená účetní </a:t>
            </a:r>
            <a:r>
              <a:rPr lang="cs-CZ" dirty="0" smtClean="0">
                <a:latin typeface="+mj-lt"/>
                <a:ea typeface="Verdana" panose="020B0604030504040204" pitchFamily="34" charset="0"/>
              </a:rPr>
              <a:t>období. </a:t>
            </a:r>
          </a:p>
          <a:p>
            <a:pPr lvl="1"/>
            <a:r>
              <a:rPr lang="cs-CZ" dirty="0" smtClean="0">
                <a:latin typeface="+mj-lt"/>
                <a:ea typeface="Verdana" panose="020B0604030504040204" pitchFamily="34" charset="0"/>
              </a:rPr>
              <a:t>Podkladem </a:t>
            </a:r>
            <a:r>
              <a:rPr lang="cs-CZ" dirty="0">
                <a:latin typeface="+mj-lt"/>
                <a:ea typeface="Verdana" panose="020B0604030504040204" pitchFamily="34" charset="0"/>
              </a:rPr>
              <a:t>pro hodnocení FZ jsou vyplněné formuláře, které mají formu </a:t>
            </a:r>
            <a:r>
              <a:rPr lang="cs-CZ" dirty="0" err="1">
                <a:latin typeface="+mj-lt"/>
                <a:ea typeface="Verdana" panose="020B0604030504040204" pitchFamily="34" charset="0"/>
              </a:rPr>
              <a:t>pdf</a:t>
            </a:r>
            <a:r>
              <a:rPr lang="cs-CZ" dirty="0">
                <a:latin typeface="+mj-lt"/>
                <a:ea typeface="Verdana" panose="020B0604030504040204" pitchFamily="34" charset="0"/>
              </a:rPr>
              <a:t>. Formuláře se vygenerují na Portálu farmáře v závislosti na způsobu vedení účetnictví, nebo daňové evidence. </a:t>
            </a:r>
            <a:endParaRPr lang="cs-CZ" dirty="0" smtClean="0"/>
          </a:p>
          <a:p>
            <a:pPr>
              <a:buFont typeface="Arial" panose="020B0604020202020204" pitchFamily="34" charset="0"/>
              <a:buChar char="•"/>
            </a:pPr>
            <a:endParaRPr lang="cs-CZ" dirty="0"/>
          </a:p>
        </p:txBody>
      </p:sp>
    </p:spTree>
    <p:extLst>
      <p:ext uri="{BB962C8B-B14F-4D97-AF65-F5344CB8AC3E}">
        <p14:creationId xmlns:p14="http://schemas.microsoft.com/office/powerpoint/2010/main" val="166458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normAutofit fontScale="90000"/>
          </a:bodyPr>
          <a:lstStyle/>
          <a:p>
            <a:r>
              <a:rPr lang="cs-CZ" dirty="0"/>
              <a:t>Přílohy, prohlášení o zařazení podniku do kategorie, finanční zdraví</a:t>
            </a:r>
            <a:endParaRPr lang="cs-CZ" b="1" dirty="0"/>
          </a:p>
        </p:txBody>
      </p:sp>
      <p:sp>
        <p:nvSpPr>
          <p:cNvPr id="3" name="Zástupný symbol pro obsah 2"/>
          <p:cNvSpPr>
            <a:spLocks noGrp="1"/>
          </p:cNvSpPr>
          <p:nvPr>
            <p:ph idx="1"/>
          </p:nvPr>
        </p:nvSpPr>
        <p:spPr>
          <a:xfrm>
            <a:off x="1282262" y="1484995"/>
            <a:ext cx="11043788" cy="4579473"/>
          </a:xfrm>
        </p:spPr>
        <p:txBody>
          <a:bodyPr>
            <a:normAutofit/>
          </a:bodyPr>
          <a:lstStyle/>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pic>
        <p:nvPicPr>
          <p:cNvPr id="5" name="Obrázek 4"/>
          <p:cNvPicPr>
            <a:picLocks noChangeAspect="1"/>
          </p:cNvPicPr>
          <p:nvPr/>
        </p:nvPicPr>
        <p:blipFill>
          <a:blip r:embed="rId2"/>
          <a:stretch>
            <a:fillRect/>
          </a:stretch>
        </p:blipFill>
        <p:spPr>
          <a:xfrm>
            <a:off x="1484310" y="1434731"/>
            <a:ext cx="10163870" cy="4680000"/>
          </a:xfrm>
          <a:prstGeom prst="rect">
            <a:avLst/>
          </a:prstGeom>
        </p:spPr>
      </p:pic>
    </p:spTree>
    <p:extLst>
      <p:ext uri="{BB962C8B-B14F-4D97-AF65-F5344CB8AC3E}">
        <p14:creationId xmlns:p14="http://schemas.microsoft.com/office/powerpoint/2010/main" val="285365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normAutofit fontScale="90000"/>
          </a:bodyPr>
          <a:lstStyle/>
          <a:p>
            <a:r>
              <a:rPr lang="cs-CZ" dirty="0" smtClean="0"/>
              <a:t>Podání Žádosti o dotaci na MAS, administrativní kontrola </a:t>
            </a:r>
            <a:endParaRPr lang="cs-CZ" b="1" dirty="0"/>
          </a:p>
        </p:txBody>
      </p:sp>
      <p:sp>
        <p:nvSpPr>
          <p:cNvPr id="3" name="Zástupný symbol pro obsah 2"/>
          <p:cNvSpPr>
            <a:spLocks noGrp="1"/>
          </p:cNvSpPr>
          <p:nvPr>
            <p:ph idx="1"/>
          </p:nvPr>
        </p:nvSpPr>
        <p:spPr>
          <a:xfrm>
            <a:off x="1282262" y="1117601"/>
            <a:ext cx="10678829" cy="6594764"/>
          </a:xfrm>
        </p:spPr>
        <p:txBody>
          <a:bodyPr>
            <a:normAutofit fontScale="40000" lnSpcReduction="20000"/>
          </a:bodyPr>
          <a:lstStyle/>
          <a:p>
            <a:pPr>
              <a:buFont typeface="Arial" panose="020B0604020202020204" pitchFamily="34" charset="0"/>
              <a:buChar char="•"/>
            </a:pPr>
            <a:endParaRPr lang="cs-CZ" dirty="0" smtClean="0"/>
          </a:p>
          <a:p>
            <a:pPr>
              <a:buFont typeface="Arial" panose="020B0604020202020204" pitchFamily="34" charset="0"/>
              <a:buChar char="•"/>
            </a:pPr>
            <a:endParaRPr lang="cs-CZ" dirty="0"/>
          </a:p>
          <a:p>
            <a:pPr>
              <a:lnSpc>
                <a:spcPct val="120000"/>
              </a:lnSpc>
            </a:pPr>
            <a:r>
              <a:rPr lang="cs-CZ" sz="4500" dirty="0" smtClean="0"/>
              <a:t>V termínu stanoveném výzvou MAS včetně příloh.</a:t>
            </a:r>
          </a:p>
          <a:p>
            <a:pPr>
              <a:lnSpc>
                <a:spcPct val="120000"/>
              </a:lnSpc>
              <a:buFont typeface="Arial" panose="020B0604020202020204" pitchFamily="34" charset="0"/>
              <a:buChar char="•"/>
            </a:pPr>
            <a:r>
              <a:rPr lang="cs-CZ" sz="4500" dirty="0" smtClean="0"/>
              <a:t>Dle manuálu k podání – přihlásit se na Portál farmáře, pokračovat v podání bez elektronického podpisu (žadatel nepotřebuje mít zřízen elektronický podpis, podepisuje pak až MAS k podání na SZIF po administrativní kontrole a výběru projektů k podpoře), nahrát žádost a přílohy, podat na MAS.</a:t>
            </a:r>
          </a:p>
          <a:p>
            <a:pPr>
              <a:lnSpc>
                <a:spcPct val="120000"/>
              </a:lnSpc>
              <a:buFont typeface="Arial" panose="020B0604020202020204" pitchFamily="34" charset="0"/>
              <a:buChar char="•"/>
            </a:pPr>
            <a:r>
              <a:rPr lang="cs-CZ" sz="4500" dirty="0" smtClean="0"/>
              <a:t>Žadatel podává žádost i přílohy přes Portál farmáře naskenované ve formátu </a:t>
            </a:r>
            <a:r>
              <a:rPr lang="cs-CZ" sz="4500" dirty="0" err="1" smtClean="0"/>
              <a:t>pdf</a:t>
            </a:r>
            <a:r>
              <a:rPr lang="cs-CZ" sz="4500" dirty="0" smtClean="0"/>
              <a:t> (kromě interaktivních vzorových formulářů </a:t>
            </a:r>
            <a:r>
              <a:rPr lang="cs-CZ" sz="4500" dirty="0" err="1" smtClean="0"/>
              <a:t>pdf</a:t>
            </a:r>
            <a:r>
              <a:rPr lang="cs-CZ" sz="4500" dirty="0" smtClean="0"/>
              <a:t>, ty se neskenují).</a:t>
            </a:r>
          </a:p>
          <a:p>
            <a:pPr>
              <a:lnSpc>
                <a:spcPct val="120000"/>
              </a:lnSpc>
              <a:buFont typeface="Arial" panose="020B0604020202020204" pitchFamily="34" charset="0"/>
              <a:buChar char="•"/>
            </a:pPr>
            <a:r>
              <a:rPr lang="cs-CZ" sz="4500" dirty="0" smtClean="0"/>
              <a:t>MAS zveřejní seznam přijatých žádostí o dotaci do 5 pracovních dnů od ukončení příjmu.</a:t>
            </a:r>
          </a:p>
          <a:p>
            <a:pPr>
              <a:lnSpc>
                <a:spcPct val="120000"/>
              </a:lnSpc>
              <a:buFont typeface="Arial" panose="020B0604020202020204" pitchFamily="34" charset="0"/>
              <a:buChar char="•"/>
            </a:pPr>
            <a:r>
              <a:rPr lang="cs-CZ" sz="4500" dirty="0" smtClean="0"/>
              <a:t>MAS provede kontrolu obsahové správnosti, formálních náležitostí a přijatelnosti a dalších podmínek vztahujících se pro daný projekt.</a:t>
            </a:r>
          </a:p>
          <a:p>
            <a:pPr>
              <a:lnSpc>
                <a:spcPct val="120000"/>
              </a:lnSpc>
              <a:buFont typeface="Arial" panose="020B0604020202020204" pitchFamily="34" charset="0"/>
              <a:buChar char="•"/>
            </a:pPr>
            <a:r>
              <a:rPr lang="cs-CZ" sz="4500" dirty="0" smtClean="0"/>
              <a:t>Kontrola zaznamenána do kontrolního listu.</a:t>
            </a:r>
          </a:p>
          <a:p>
            <a:pPr>
              <a:lnSpc>
                <a:spcPct val="120000"/>
              </a:lnSpc>
            </a:pPr>
            <a:r>
              <a:rPr lang="cs-CZ" sz="4500" dirty="0">
                <a:ea typeface="Verdana" panose="020B0604030504040204" pitchFamily="34" charset="0"/>
                <a:cs typeface="Verdana" panose="020B0604030504040204" pitchFamily="34" charset="0"/>
              </a:rPr>
              <a:t>Zjištění nedostatků – MAS vyzve žadatele přes PF (emailem) k doplnění  </a:t>
            </a:r>
            <a:r>
              <a:rPr lang="cs-CZ" sz="4500" dirty="0" err="1" smtClean="0">
                <a:ea typeface="Verdana" panose="020B0604030504040204" pitchFamily="34" charset="0"/>
                <a:cs typeface="Verdana" panose="020B0604030504040204" pitchFamily="34" charset="0"/>
              </a:rPr>
              <a:t>ŽoD</a:t>
            </a:r>
            <a:r>
              <a:rPr lang="cs-CZ" sz="4500" dirty="0" smtClean="0">
                <a:ea typeface="Verdana" panose="020B0604030504040204" pitchFamily="34" charset="0"/>
                <a:cs typeface="Verdana" panose="020B0604030504040204" pitchFamily="34" charset="0"/>
              </a:rPr>
              <a:t> </a:t>
            </a:r>
            <a:r>
              <a:rPr lang="cs-CZ" sz="4500" dirty="0">
                <a:ea typeface="Verdana" panose="020B0604030504040204" pitchFamily="34" charset="0"/>
                <a:cs typeface="Verdana" panose="020B0604030504040204" pitchFamily="34" charset="0"/>
              </a:rPr>
              <a:t>s pevně daným </a:t>
            </a:r>
            <a:r>
              <a:rPr lang="cs-CZ" sz="4500" dirty="0" smtClean="0">
                <a:ea typeface="Verdana" panose="020B0604030504040204" pitchFamily="34" charset="0"/>
                <a:cs typeface="Verdana" panose="020B0604030504040204" pitchFamily="34" charset="0"/>
              </a:rPr>
              <a:t>termínem minimálně </a:t>
            </a:r>
            <a:r>
              <a:rPr lang="cs-CZ" sz="4500" dirty="0">
                <a:ea typeface="Verdana" panose="020B0604030504040204" pitchFamily="34" charset="0"/>
                <a:cs typeface="Verdana" panose="020B0604030504040204" pitchFamily="34" charset="0"/>
              </a:rPr>
              <a:t>5 pracovních </a:t>
            </a:r>
            <a:r>
              <a:rPr lang="cs-CZ" sz="4500" dirty="0" smtClean="0">
                <a:ea typeface="Verdana" panose="020B0604030504040204" pitchFamily="34" charset="0"/>
                <a:cs typeface="Verdana" panose="020B0604030504040204" pitchFamily="34" charset="0"/>
              </a:rPr>
              <a:t>dní.</a:t>
            </a:r>
            <a:endParaRPr lang="cs-CZ" sz="4500" dirty="0">
              <a:ea typeface="Verdana" panose="020B0604030504040204" pitchFamily="34" charset="0"/>
              <a:cs typeface="Verdana" panose="020B0604030504040204" pitchFamily="34" charset="0"/>
            </a:endParaRPr>
          </a:p>
          <a:p>
            <a:pPr lvl="1">
              <a:lnSpc>
                <a:spcPct val="120000"/>
              </a:lnSpc>
            </a:pPr>
            <a:r>
              <a:rPr lang="cs-CZ" sz="4500" dirty="0">
                <a:ea typeface="Verdana" panose="020B0604030504040204" pitchFamily="34" charset="0"/>
                <a:cs typeface="Verdana" panose="020B0604030504040204" pitchFamily="34" charset="0"/>
              </a:rPr>
              <a:t>Žadatel může provést opravu max. 2x</a:t>
            </a:r>
          </a:p>
          <a:p>
            <a:pPr lvl="1">
              <a:lnSpc>
                <a:spcPct val="120000"/>
              </a:lnSpc>
            </a:pPr>
            <a:r>
              <a:rPr lang="cs-CZ" sz="4500" dirty="0">
                <a:ea typeface="Verdana" panose="020B0604030504040204" pitchFamily="34" charset="0"/>
                <a:cs typeface="Verdana" panose="020B0604030504040204" pitchFamily="34" charset="0"/>
              </a:rPr>
              <a:t>Při nedoplnění = ukončení </a:t>
            </a:r>
            <a:r>
              <a:rPr lang="cs-CZ" sz="4500" dirty="0" smtClean="0">
                <a:ea typeface="Verdana" panose="020B0604030504040204" pitchFamily="34" charset="0"/>
                <a:cs typeface="Verdana" panose="020B0604030504040204" pitchFamily="34" charset="0"/>
              </a:rPr>
              <a:t>administrace</a:t>
            </a:r>
            <a:endParaRPr lang="cs-CZ" sz="4500" dirty="0">
              <a:ea typeface="Verdana" panose="020B0604030504040204" pitchFamily="34" charset="0"/>
              <a:cs typeface="Verdana" panose="020B0604030504040204" pitchFamily="34" charset="0"/>
            </a:endParaRPr>
          </a:p>
          <a:p>
            <a:pPr>
              <a:lnSpc>
                <a:spcPct val="120000"/>
              </a:lnSpc>
            </a:pPr>
            <a:r>
              <a:rPr lang="cs-CZ" sz="4500" dirty="0">
                <a:ea typeface="Verdana" panose="020B0604030504040204" pitchFamily="34" charset="0"/>
                <a:cs typeface="Verdana" panose="020B0604030504040204" pitchFamily="34" charset="0"/>
              </a:rPr>
              <a:t> O výsledku provedených kontrol je žadatel informován MAS do </a:t>
            </a:r>
            <a:r>
              <a:rPr lang="cs-CZ" sz="4500" dirty="0" smtClean="0">
                <a:ea typeface="Verdana" panose="020B0604030504040204" pitchFamily="34" charset="0"/>
                <a:cs typeface="Verdana" panose="020B0604030504040204" pitchFamily="34" charset="0"/>
              </a:rPr>
              <a:t> </a:t>
            </a:r>
            <a:r>
              <a:rPr lang="cs-CZ" sz="4500" dirty="0">
                <a:ea typeface="Verdana" panose="020B0604030504040204" pitchFamily="34" charset="0"/>
                <a:cs typeface="Verdana" panose="020B0604030504040204" pitchFamily="34" charset="0"/>
              </a:rPr>
              <a:t>5 pracovních dní od ukončení </a:t>
            </a:r>
            <a:r>
              <a:rPr lang="cs-CZ" sz="4500" dirty="0" smtClean="0">
                <a:ea typeface="Verdana" panose="020B0604030504040204" pitchFamily="34" charset="0"/>
                <a:cs typeface="Verdana" panose="020B0604030504040204" pitchFamily="34" charset="0"/>
              </a:rPr>
              <a:t>kontroly. </a:t>
            </a:r>
            <a:endParaRPr lang="cs-CZ" sz="4500"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spTree>
    <p:extLst>
      <p:ext uri="{BB962C8B-B14F-4D97-AF65-F5344CB8AC3E}">
        <p14:creationId xmlns:p14="http://schemas.microsoft.com/office/powerpoint/2010/main" val="254060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normAutofit/>
          </a:bodyPr>
          <a:lstStyle/>
          <a:p>
            <a:r>
              <a:rPr lang="cs-CZ" dirty="0" smtClean="0"/>
              <a:t>Hodnocení projektů (výběr)</a:t>
            </a:r>
            <a:endParaRPr lang="cs-CZ" b="1" dirty="0"/>
          </a:p>
        </p:txBody>
      </p:sp>
      <p:sp>
        <p:nvSpPr>
          <p:cNvPr id="3" name="Zástupný symbol pro obsah 2"/>
          <p:cNvSpPr>
            <a:spLocks noGrp="1"/>
          </p:cNvSpPr>
          <p:nvPr>
            <p:ph idx="1"/>
          </p:nvPr>
        </p:nvSpPr>
        <p:spPr>
          <a:xfrm>
            <a:off x="1346917" y="1089888"/>
            <a:ext cx="10678829" cy="5430984"/>
          </a:xfrm>
        </p:spPr>
        <p:txBody>
          <a:bodyPr>
            <a:normAutofit fontScale="55000" lnSpcReduction="20000"/>
          </a:bodyPr>
          <a:lstStyle/>
          <a:p>
            <a:pPr marL="0" indent="0">
              <a:lnSpc>
                <a:spcPct val="120000"/>
              </a:lnSpc>
              <a:buNone/>
            </a:pPr>
            <a:endParaRPr lang="cs-CZ" sz="2600" dirty="0" smtClean="0"/>
          </a:p>
          <a:p>
            <a:pPr>
              <a:lnSpc>
                <a:spcPct val="120000"/>
              </a:lnSpc>
            </a:pPr>
            <a:r>
              <a:rPr lang="cs-CZ" sz="3300" dirty="0" smtClean="0"/>
              <a:t>Výběrový orgán MAS – věcné hodnocení za každou </a:t>
            </a:r>
            <a:r>
              <a:rPr lang="cs-CZ" sz="3300" dirty="0" err="1" smtClean="0"/>
              <a:t>Fichi</a:t>
            </a:r>
            <a:r>
              <a:rPr lang="cs-CZ" sz="3300" dirty="0" smtClean="0"/>
              <a:t> dle předem stanovených preferenčních kritérií v souladu s výzvou MAS.</a:t>
            </a:r>
          </a:p>
          <a:p>
            <a:pPr>
              <a:lnSpc>
                <a:spcPct val="120000"/>
              </a:lnSpc>
            </a:pPr>
            <a:r>
              <a:rPr lang="cs-CZ" sz="3300" dirty="0" smtClean="0"/>
              <a:t>Výsledky hodnocení včetně zdůvodnění MAS zaznamená do formuláře Žádosti o dotaci (strana E2), žadatel na stranu E2 nic nedoplňuje.</a:t>
            </a:r>
          </a:p>
          <a:p>
            <a:pPr>
              <a:lnSpc>
                <a:spcPct val="120000"/>
              </a:lnSpc>
              <a:buFont typeface="Arial" panose="020B0604020202020204" pitchFamily="34" charset="0"/>
              <a:buChar char="•"/>
            </a:pPr>
            <a:r>
              <a:rPr lang="cs-CZ" sz="3300" dirty="0" smtClean="0"/>
              <a:t>Programový výbor stanoví pořadí projektů na základě bodového hodnocení a finančních prostředků alokovaných na danou výzvu/</a:t>
            </a:r>
            <a:r>
              <a:rPr lang="cs-CZ" sz="3300" dirty="0" err="1" smtClean="0"/>
              <a:t>Fichi</a:t>
            </a:r>
            <a:r>
              <a:rPr lang="cs-CZ" sz="3300" dirty="0" smtClean="0"/>
              <a:t> (do 20 pracovních dnů od provedení věcného hodnocení).</a:t>
            </a:r>
          </a:p>
          <a:p>
            <a:pPr>
              <a:buFont typeface="Arial" panose="020B0604020202020204" pitchFamily="34" charset="0"/>
              <a:buChar char="•"/>
            </a:pPr>
            <a:r>
              <a:rPr lang="cs-CZ" sz="3300" dirty="0" smtClean="0"/>
              <a:t>MAS informuje žadatele o výši přidělených bodů a výběru/</a:t>
            </a:r>
            <a:r>
              <a:rPr lang="cs-CZ" sz="3300" dirty="0" err="1" smtClean="0"/>
              <a:t>nevýběru</a:t>
            </a:r>
            <a:r>
              <a:rPr lang="cs-CZ" sz="3300" dirty="0" smtClean="0"/>
              <a:t> Žádosti o dotaci – do 5 pracovních dnů od schválení výběru projektů MAS.</a:t>
            </a:r>
          </a:p>
          <a:p>
            <a:pPr>
              <a:buFont typeface="Arial" panose="020B0604020202020204" pitchFamily="34" charset="0"/>
              <a:buChar char="•"/>
            </a:pPr>
            <a:r>
              <a:rPr lang="cs-CZ" sz="3300" dirty="0" smtClean="0"/>
              <a:t>MAS vyhotoví seznam vybraných a nevybraných Žádostí o dotaci – do </a:t>
            </a:r>
            <a:r>
              <a:rPr lang="cs-CZ" sz="3300" dirty="0"/>
              <a:t>5 pracovních dnů od schválení výběru projektů </a:t>
            </a:r>
            <a:r>
              <a:rPr lang="cs-CZ" sz="3300" dirty="0" smtClean="0"/>
              <a:t>MAS.</a:t>
            </a:r>
            <a:endParaRPr lang="cs-CZ" sz="3300" dirty="0"/>
          </a:p>
          <a:p>
            <a:pPr>
              <a:buFont typeface="Arial" panose="020B0604020202020204" pitchFamily="34" charset="0"/>
              <a:buChar char="•"/>
            </a:pPr>
            <a:r>
              <a:rPr lang="cs-CZ" sz="3300" dirty="0" smtClean="0"/>
              <a:t>Vybrané Žádosti o dotaci MAS elektronicky podepíše a přílohy předá žadateli přes Portál farmáře – minimálně 3 pracovní dny před termínem registrace na RO SZIF.</a:t>
            </a:r>
          </a:p>
          <a:p>
            <a:pPr>
              <a:buFont typeface="Arial" panose="020B0604020202020204" pitchFamily="34" charset="0"/>
              <a:buChar char="•"/>
            </a:pPr>
            <a:r>
              <a:rPr lang="cs-CZ" sz="3300" dirty="0" smtClean="0"/>
              <a:t>Po obdržení podepsané Žádosti o dotaci žadatel podává žádost a přílohy přes Portál farmáře na SZIF – nejpozději do finálního termínu registrace – </a:t>
            </a:r>
            <a:r>
              <a:rPr lang="cs-CZ" sz="3300" b="1" dirty="0" smtClean="0">
                <a:solidFill>
                  <a:schemeClr val="accent1"/>
                </a:solidFill>
              </a:rPr>
              <a:t>31. </a:t>
            </a:r>
            <a:r>
              <a:rPr lang="cs-CZ" sz="3300" b="1" dirty="0">
                <a:solidFill>
                  <a:schemeClr val="accent1"/>
                </a:solidFill>
              </a:rPr>
              <a:t>5</a:t>
            </a:r>
            <a:r>
              <a:rPr lang="cs-CZ" sz="3300" b="1" dirty="0" smtClean="0">
                <a:solidFill>
                  <a:schemeClr val="accent1"/>
                </a:solidFill>
              </a:rPr>
              <a:t>. 2021</a:t>
            </a:r>
            <a:r>
              <a:rPr lang="cs-CZ" sz="3300" dirty="0" smtClean="0"/>
              <a:t>.</a:t>
            </a:r>
          </a:p>
          <a:p>
            <a:pPr>
              <a:buFont typeface="Arial" panose="020B0604020202020204" pitchFamily="34" charset="0"/>
              <a:buChar char="•"/>
            </a:pPr>
            <a:r>
              <a:rPr lang="cs-CZ" sz="3300" dirty="0" smtClean="0"/>
              <a:t>SZIF může poté žadatele vyzvat k doplněné neúplné dokumentace – max. 1x.</a:t>
            </a:r>
          </a:p>
          <a:p>
            <a:pPr>
              <a:buFont typeface="Arial" panose="020B0604020202020204" pitchFamily="34" charset="0"/>
              <a:buChar char="•"/>
            </a:pPr>
            <a:r>
              <a:rPr lang="cs-CZ" sz="3300" dirty="0" smtClean="0"/>
              <a:t>Veškeré informace a dokumenty SZIF k žádosti jsou ke stažení na Portálu farmáře žadatele.</a:t>
            </a:r>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spTree>
    <p:extLst>
      <p:ext uri="{BB962C8B-B14F-4D97-AF65-F5344CB8AC3E}">
        <p14:creationId xmlns:p14="http://schemas.microsoft.com/office/powerpoint/2010/main" val="21261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normAutofit/>
          </a:bodyPr>
          <a:lstStyle/>
          <a:p>
            <a:r>
              <a:rPr lang="cs-CZ" dirty="0" smtClean="0"/>
              <a:t>Konzultace</a:t>
            </a:r>
            <a:endParaRPr lang="cs-CZ" b="1" dirty="0"/>
          </a:p>
        </p:txBody>
      </p:sp>
      <p:sp>
        <p:nvSpPr>
          <p:cNvPr id="3" name="Zástupný symbol pro obsah 2"/>
          <p:cNvSpPr>
            <a:spLocks noGrp="1"/>
          </p:cNvSpPr>
          <p:nvPr>
            <p:ph idx="1"/>
          </p:nvPr>
        </p:nvSpPr>
        <p:spPr>
          <a:xfrm>
            <a:off x="1282262" y="1484995"/>
            <a:ext cx="9478102" cy="4579473"/>
          </a:xfrm>
        </p:spPr>
        <p:txBody>
          <a:bodyPr>
            <a:normAutofit/>
          </a:bodyPr>
          <a:lstStyle/>
          <a:p>
            <a:pPr>
              <a:buFont typeface="Arial" panose="020B0604020202020204" pitchFamily="34" charset="0"/>
              <a:buChar char="•"/>
            </a:pPr>
            <a:r>
              <a:rPr lang="cs-CZ" dirty="0" smtClean="0"/>
              <a:t>Mgr. Lucie Šulcová</a:t>
            </a:r>
          </a:p>
          <a:p>
            <a:pPr>
              <a:buFont typeface="Arial" panose="020B0604020202020204" pitchFamily="34" charset="0"/>
              <a:buChar char="•"/>
            </a:pPr>
            <a:r>
              <a:rPr lang="cs-CZ" dirty="0" smtClean="0"/>
              <a:t>Email: </a:t>
            </a:r>
            <a:r>
              <a:rPr lang="cs-CZ" dirty="0" smtClean="0">
                <a:hlinkClick r:id="rId2"/>
              </a:rPr>
              <a:t>kralovska-stezka@centrum.cz</a:t>
            </a:r>
            <a:endParaRPr lang="cs-CZ" dirty="0" smtClean="0"/>
          </a:p>
          <a:p>
            <a:pPr>
              <a:buFont typeface="Arial" panose="020B0604020202020204" pitchFamily="34" charset="0"/>
              <a:buChar char="•"/>
            </a:pPr>
            <a:r>
              <a:rPr lang="cs-CZ" dirty="0" smtClean="0"/>
              <a:t>Tel: 603 </a:t>
            </a:r>
            <a:r>
              <a:rPr lang="cs-CZ" smtClean="0"/>
              <a:t>201 840 </a:t>
            </a:r>
            <a:endParaRPr lang="cs-CZ" dirty="0" smtClean="0"/>
          </a:p>
          <a:p>
            <a:pPr>
              <a:buFont typeface="Arial" panose="020B0604020202020204" pitchFamily="34" charset="0"/>
              <a:buChar char="•"/>
            </a:pPr>
            <a:endParaRPr lang="cs-CZ" dirty="0"/>
          </a:p>
          <a:p>
            <a:pPr>
              <a:buFont typeface="Arial" panose="020B0604020202020204" pitchFamily="34" charset="0"/>
              <a:buChar char="•"/>
            </a:pPr>
            <a:endParaRPr lang="cs-CZ" dirty="0" smtClean="0"/>
          </a:p>
          <a:p>
            <a:pPr marL="0" indent="0" algn="ctr">
              <a:buNone/>
            </a:pPr>
            <a:r>
              <a:rPr lang="cs-CZ" dirty="0" smtClean="0"/>
              <a:t>Děkuji za pozornost!</a:t>
            </a:r>
          </a:p>
          <a:p>
            <a:pPr>
              <a:buFont typeface="Arial" panose="020B0604020202020204" pitchFamily="34" charset="0"/>
              <a:buChar char="•"/>
            </a:pP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endParaRPr lang="cs-CZ" dirty="0"/>
          </a:p>
        </p:txBody>
      </p:sp>
      <p:pic>
        <p:nvPicPr>
          <p:cNvPr id="4" name="Obrázek 3"/>
          <p:cNvPicPr>
            <a:picLocks noChangeAspect="1"/>
          </p:cNvPicPr>
          <p:nvPr/>
        </p:nvPicPr>
        <p:blipFill>
          <a:blip r:embed="rId3"/>
          <a:stretch>
            <a:fillRect/>
          </a:stretch>
        </p:blipFill>
        <p:spPr>
          <a:xfrm>
            <a:off x="5300495" y="4796505"/>
            <a:ext cx="1609483" cy="719390"/>
          </a:xfrm>
          <a:prstGeom prst="rect">
            <a:avLst/>
          </a:prstGeom>
        </p:spPr>
      </p:pic>
    </p:spTree>
    <p:extLst>
      <p:ext uri="{BB962C8B-B14F-4D97-AF65-F5344CB8AC3E}">
        <p14:creationId xmlns:p14="http://schemas.microsoft.com/office/powerpoint/2010/main" val="94495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5148" y="122383"/>
            <a:ext cx="10018713" cy="995218"/>
          </a:xfrm>
        </p:spPr>
        <p:txBody>
          <a:bodyPr/>
          <a:lstStyle/>
          <a:p>
            <a:r>
              <a:rPr lang="cs-CZ" dirty="0" smtClean="0"/>
              <a:t>Obecná způsobilost a povinnost žadatele</a:t>
            </a:r>
            <a:endParaRPr lang="cs-CZ" dirty="0"/>
          </a:p>
        </p:txBody>
      </p:sp>
      <p:sp>
        <p:nvSpPr>
          <p:cNvPr id="3" name="Zástupný symbol pro obsah 2"/>
          <p:cNvSpPr>
            <a:spLocks noGrp="1"/>
          </p:cNvSpPr>
          <p:nvPr>
            <p:ph idx="1"/>
          </p:nvPr>
        </p:nvSpPr>
        <p:spPr>
          <a:xfrm>
            <a:off x="1484310" y="1117601"/>
            <a:ext cx="10018713" cy="5024581"/>
          </a:xfrm>
        </p:spPr>
        <p:txBody>
          <a:bodyPr>
            <a:normAutofit/>
          </a:bodyPr>
          <a:lstStyle/>
          <a:p>
            <a:pPr fontAlgn="ctr"/>
            <a:r>
              <a:rPr lang="cs-CZ" sz="2000" dirty="0" smtClean="0"/>
              <a:t>Žadatel musí být zapsán v evidenci (rejstříku) skutečných majitelů.</a:t>
            </a:r>
          </a:p>
          <a:p>
            <a:pPr fontAlgn="ctr"/>
            <a:r>
              <a:rPr lang="cs-CZ" sz="2000" dirty="0"/>
              <a:t>Lhůta pro zápis skutečného majitele </a:t>
            </a:r>
            <a:r>
              <a:rPr lang="cs-CZ" sz="2000" b="1" dirty="0"/>
              <a:t>právnických osob </a:t>
            </a:r>
            <a:r>
              <a:rPr lang="cs-CZ" sz="2000" dirty="0"/>
              <a:t>zapsaných v obchodním rejstříku uplynula dne 1. ledna 2019. Právnické osoby zapsané do obchodního rejstříku po 1. 1. 2019 mají povinnost svého skutečného majitele zapsat bez zbytečného odkladu po své registraci. Právnické osoby zapsané do dalších veřejných rejstříků (tj. zejména spolky, nadace, ústavy a společenství vlastníků jednotek) a </a:t>
            </a:r>
            <a:r>
              <a:rPr lang="cs-CZ" sz="2000" dirty="0" smtClean="0"/>
              <a:t>svěřenecké </a:t>
            </a:r>
            <a:r>
              <a:rPr lang="cs-CZ" sz="2000" dirty="0"/>
              <a:t>fondy zapsané do evidence </a:t>
            </a:r>
            <a:r>
              <a:rPr lang="cs-CZ" sz="2000" dirty="0" smtClean="0"/>
              <a:t>svěřeneckých </a:t>
            </a:r>
            <a:r>
              <a:rPr lang="cs-CZ" sz="2000" dirty="0"/>
              <a:t>fondů by měly svého skutečného majitele zapsat do 1. ledna 2021</a:t>
            </a:r>
            <a:r>
              <a:rPr lang="cs-CZ" sz="2000" dirty="0" smtClean="0"/>
              <a:t>.</a:t>
            </a:r>
          </a:p>
          <a:p>
            <a:pPr fontAlgn="ctr"/>
            <a:r>
              <a:rPr lang="cs-CZ" sz="2000" dirty="0">
                <a:hlinkClick r:id="rId2"/>
              </a:rPr>
              <a:t>https://issm.justice.cz</a:t>
            </a:r>
            <a:r>
              <a:rPr lang="cs-CZ" sz="2000" dirty="0" smtClean="0">
                <a:hlinkClick r:id="rId2"/>
              </a:rPr>
              <a:t>/</a:t>
            </a:r>
            <a:endParaRPr lang="cs-CZ" sz="2000" dirty="0" smtClean="0"/>
          </a:p>
          <a:p>
            <a:pPr fontAlgn="ctr"/>
            <a:r>
              <a:rPr lang="cs-CZ" sz="2000" dirty="0" smtClean="0"/>
              <a:t>Bude kontrolováno při administrativní kontrole po registraci Žádosti o dotaci na SZIF, v případě nesplnění bude žadatel vyzván k doplnění! Dle zkušeností trvá zapsání do rejstříku od 1 – 3 měsíců.</a:t>
            </a:r>
            <a:endParaRPr lang="cs-CZ" sz="2000" dirty="0"/>
          </a:p>
          <a:p>
            <a:r>
              <a:rPr lang="cs-CZ" sz="2000" dirty="0" smtClean="0"/>
              <a:t>V případě podání Žádosti o dotaci na opatření Podpora podnikání a cestovní ruch je nutné míti zapsán předmět podnikání (na který se projekt navazuje) v rejstříku ekonomických subjektů a v ŽL do podání žádosti o platbu na MAS.</a:t>
            </a:r>
            <a:endParaRPr lang="cs-CZ" sz="2000" dirty="0"/>
          </a:p>
        </p:txBody>
      </p:sp>
    </p:spTree>
    <p:extLst>
      <p:ext uri="{BB962C8B-B14F-4D97-AF65-F5344CB8AC3E}">
        <p14:creationId xmlns:p14="http://schemas.microsoft.com/office/powerpoint/2010/main" val="23700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5983" y="0"/>
            <a:ext cx="10018713" cy="1752599"/>
          </a:xfrm>
        </p:spPr>
        <p:txBody>
          <a:bodyPr>
            <a:noAutofit/>
          </a:bodyPr>
          <a:lstStyle/>
          <a:p>
            <a:r>
              <a:rPr lang="cs-CZ" sz="3200" b="1" dirty="0">
                <a:latin typeface="+mn-lt"/>
                <a:ea typeface="Verdana" panose="020B0604030504040204" pitchFamily="34" charset="0"/>
                <a:cs typeface="Verdana" panose="020B0604030504040204" pitchFamily="34" charset="0"/>
              </a:rPr>
              <a:t>Fiche PODPORA PODNIKÁNÍ A CESTOVNÍ RUCH</a:t>
            </a:r>
            <a:br>
              <a:rPr lang="cs-CZ" sz="3200" b="1" dirty="0">
                <a:latin typeface="+mn-lt"/>
                <a:ea typeface="Verdana" panose="020B0604030504040204" pitchFamily="34" charset="0"/>
                <a:cs typeface="Verdana" panose="020B0604030504040204" pitchFamily="34" charset="0"/>
              </a:rPr>
            </a:br>
            <a:r>
              <a:rPr lang="cs-CZ" sz="3200" dirty="0">
                <a:latin typeface="+mn-lt"/>
                <a:ea typeface="Verdana" panose="020B0604030504040204" pitchFamily="34" charset="0"/>
                <a:cs typeface="Verdana" panose="020B0604030504040204" pitchFamily="34" charset="0"/>
              </a:rPr>
              <a:t>Čl. 19.1b Podpora investic na založení nebo rozvoj nezemědělských činností</a:t>
            </a:r>
            <a:endParaRPr lang="cs-CZ" sz="3200" dirty="0">
              <a:latin typeface="+mn-lt"/>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182176474"/>
              </p:ext>
            </p:extLst>
          </p:nvPr>
        </p:nvGraphicFramePr>
        <p:xfrm>
          <a:off x="277091" y="1653309"/>
          <a:ext cx="11554693" cy="4996875"/>
        </p:xfrm>
        <a:graphic>
          <a:graphicData uri="http://schemas.openxmlformats.org/drawingml/2006/table">
            <a:tbl>
              <a:tblPr firstRow="1" firstCol="1" bandRow="1">
                <a:tableStyleId>{5C22544A-7EE6-4342-B048-85BDC9FD1C3A}</a:tableStyleId>
              </a:tblPr>
              <a:tblGrid>
                <a:gridCol w="1340345">
                  <a:extLst>
                    <a:ext uri="{9D8B030D-6E8A-4147-A177-3AD203B41FA5}">
                      <a16:colId xmlns:a16="http://schemas.microsoft.com/office/drawing/2014/main" val="4073062879"/>
                    </a:ext>
                  </a:extLst>
                </a:gridCol>
                <a:gridCol w="3269977">
                  <a:extLst>
                    <a:ext uri="{9D8B030D-6E8A-4147-A177-3AD203B41FA5}">
                      <a16:colId xmlns:a16="http://schemas.microsoft.com/office/drawing/2014/main" val="1517587599"/>
                    </a:ext>
                  </a:extLst>
                </a:gridCol>
                <a:gridCol w="3466408">
                  <a:extLst>
                    <a:ext uri="{9D8B030D-6E8A-4147-A177-3AD203B41FA5}">
                      <a16:colId xmlns:a16="http://schemas.microsoft.com/office/drawing/2014/main" val="1553575501"/>
                    </a:ext>
                  </a:extLst>
                </a:gridCol>
                <a:gridCol w="2380267">
                  <a:extLst>
                    <a:ext uri="{9D8B030D-6E8A-4147-A177-3AD203B41FA5}">
                      <a16:colId xmlns:a16="http://schemas.microsoft.com/office/drawing/2014/main" val="2008400194"/>
                    </a:ext>
                  </a:extLst>
                </a:gridCol>
                <a:gridCol w="1097696">
                  <a:extLst>
                    <a:ext uri="{9D8B030D-6E8A-4147-A177-3AD203B41FA5}">
                      <a16:colId xmlns:a16="http://schemas.microsoft.com/office/drawing/2014/main" val="4217446748"/>
                    </a:ext>
                  </a:extLst>
                </a:gridCol>
              </a:tblGrid>
              <a:tr h="713839">
                <a:tc>
                  <a:txBody>
                    <a:bodyPr/>
                    <a:lstStyle/>
                    <a:p>
                      <a:pPr algn="ctr">
                        <a:spcAft>
                          <a:spcPts val="0"/>
                        </a:spcAft>
                      </a:pPr>
                      <a:r>
                        <a:rPr lang="cs-CZ" sz="1200" dirty="0">
                          <a:effectLst/>
                        </a:rPr>
                        <a:t>Číslo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a:effectLst/>
                        </a:rPr>
                        <a:t>Název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Max. míra podpory</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Alokace Fiche Kč</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Min/max. způsobilé výdaje v Kč</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42123693"/>
                  </a:ext>
                </a:extLst>
              </a:tr>
              <a:tr h="713839">
                <a:tc>
                  <a:txBody>
                    <a:bodyPr/>
                    <a:lstStyle/>
                    <a:p>
                      <a:pPr algn="ctr">
                        <a:spcAft>
                          <a:spcPts val="0"/>
                        </a:spcAft>
                      </a:pPr>
                      <a:r>
                        <a:rPr lang="cs-CZ" sz="1200">
                          <a:effectLst/>
                        </a:rPr>
                        <a:t>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a:effectLst/>
                        </a:rPr>
                        <a:t>Podpora podnikání a cestovní ruch</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a:effectLst/>
                        </a:rPr>
                        <a:t>Malý + mikro podnik 45 %</a:t>
                      </a:r>
                    </a:p>
                    <a:p>
                      <a:pPr algn="ctr">
                        <a:spcAft>
                          <a:spcPts val="0"/>
                        </a:spcAft>
                      </a:pPr>
                      <a:r>
                        <a:rPr lang="cs-CZ" sz="1200" dirty="0">
                          <a:effectLst/>
                        </a:rPr>
                        <a:t>Střední podnik 35%</a:t>
                      </a:r>
                    </a:p>
                    <a:p>
                      <a:pPr algn="ctr">
                        <a:spcAft>
                          <a:spcPts val="0"/>
                        </a:spcAft>
                      </a:pPr>
                      <a:r>
                        <a:rPr lang="cs-CZ" sz="1200" dirty="0">
                          <a:effectLst/>
                        </a:rPr>
                        <a:t>Velký podnik 25 %</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smtClean="0">
                          <a:effectLst/>
                          <a:latin typeface="+mn-lt"/>
                          <a:ea typeface="+mn-ea"/>
                        </a:rPr>
                        <a:t>6</a:t>
                      </a:r>
                      <a:r>
                        <a:rPr lang="cs-CZ" sz="1200" baseline="0" dirty="0" smtClean="0">
                          <a:effectLst/>
                          <a:latin typeface="+mn-lt"/>
                          <a:ea typeface="+mn-ea"/>
                        </a:rPr>
                        <a:t> 081 462</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50 000 / </a:t>
                      </a:r>
                    </a:p>
                    <a:p>
                      <a:pPr algn="ctr">
                        <a:spcAft>
                          <a:spcPts val="0"/>
                        </a:spcAft>
                      </a:pPr>
                      <a:r>
                        <a:rPr lang="cs-CZ" sz="1200">
                          <a:effectLst/>
                        </a:rPr>
                        <a:t>5 000 000</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7419633"/>
                  </a:ext>
                </a:extLst>
              </a:tr>
              <a:tr h="237947">
                <a:tc gridSpan="5">
                  <a:txBody>
                    <a:bodyPr/>
                    <a:lstStyle/>
                    <a:p>
                      <a:pPr algn="ctr">
                        <a:spcAft>
                          <a:spcPts val="0"/>
                        </a:spcAft>
                      </a:pPr>
                      <a:r>
                        <a:rPr lang="cs-CZ" sz="1200" dirty="0">
                          <a:effectLst/>
                        </a:rPr>
                        <a:t>Definice příjemce dotace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88184430"/>
                  </a:ext>
                </a:extLst>
              </a:tr>
              <a:tr h="237947">
                <a:tc gridSpan="5">
                  <a:txBody>
                    <a:bodyPr/>
                    <a:lstStyle/>
                    <a:p>
                      <a:pPr algn="just">
                        <a:spcAft>
                          <a:spcPts val="0"/>
                        </a:spcAft>
                      </a:pPr>
                      <a:r>
                        <a:rPr lang="cs-CZ" sz="1200" b="0" dirty="0">
                          <a:effectLst/>
                        </a:rPr>
                        <a:t>Podnikatelské subjekty (FO a PO) - mikropodniky a malé podniky ve venkovských oblastech, jakož i zemědělci.</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23135196"/>
                  </a:ext>
                </a:extLst>
              </a:tr>
              <a:tr h="237947">
                <a:tc gridSpan="5">
                  <a:txBody>
                    <a:bodyPr/>
                    <a:lstStyle/>
                    <a:p>
                      <a:pPr algn="ctr">
                        <a:spcAft>
                          <a:spcPts val="0"/>
                        </a:spcAft>
                      </a:pPr>
                      <a:r>
                        <a:rPr lang="cs-CZ" sz="1200" dirty="0">
                          <a:effectLst/>
                        </a:rPr>
                        <a:t>Stručný popis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52721813"/>
                  </a:ext>
                </a:extLst>
              </a:tr>
              <a:tr h="237947">
                <a:tc gridSpan="5">
                  <a:txBody>
                    <a:bodyPr/>
                    <a:lstStyle/>
                    <a:p>
                      <a:pPr algn="just">
                        <a:spcAft>
                          <a:spcPts val="0"/>
                        </a:spcAft>
                      </a:pPr>
                      <a:r>
                        <a:rPr lang="cs-CZ" sz="1200" b="0" dirty="0">
                          <a:effectLst/>
                        </a:rPr>
                        <a:t>Podpora v rámci tohoto článku zahrnuje investice na založení a rozvoj nezemědělských činností.</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48145492"/>
                  </a:ext>
                </a:extLst>
              </a:tr>
              <a:tr h="237947">
                <a:tc gridSpan="5">
                  <a:txBody>
                    <a:bodyPr/>
                    <a:lstStyle/>
                    <a:p>
                      <a:pPr algn="ctr">
                        <a:spcAft>
                          <a:spcPts val="0"/>
                        </a:spcAft>
                      </a:pPr>
                      <a:r>
                        <a:rPr lang="cs-CZ" sz="1200" dirty="0">
                          <a:effectLst/>
                        </a:rPr>
                        <a:t>Oblasti podpory</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9310963"/>
                  </a:ext>
                </a:extLst>
              </a:tr>
              <a:tr h="2379462">
                <a:tc gridSpan="5">
                  <a:txBody>
                    <a:bodyPr/>
                    <a:lstStyle/>
                    <a:p>
                      <a:pPr algn="just">
                        <a:spcAft>
                          <a:spcPts val="0"/>
                        </a:spcAft>
                      </a:pPr>
                      <a:r>
                        <a:rPr lang="cs-CZ" sz="1200" b="0" dirty="0">
                          <a:effectLst/>
                        </a:rPr>
                        <a:t>Projekt je zaměřen pouze na vybrané činnosti uvedené v Klasifikaci ekonomických činností (CZ-NACE): C (Zpracovatelský průmysl s výjimkou činností v odvětví oceli, v uhelném průmyslu, v odvětví stavby lodí, v odvětví výroby syntetických vláken dle čl. 13 písm. a) NK (EU) č. 651/2014, a dále s výjimkou tříd 12.00 Výroba tabákových výrobků a 25.40 Výroba zbraní a střeliva), F (Stavebnictví s výjimkou skupiny 41.1 Developerská činnost), G (Velkoobchod a maloobchod; opravy a údržba motorových vozidel s výjimkou oddílu 46 a skupiny 47.3 Maloobchod s pohonnými hmotami ve specializovaných prodejnách), I (Ubytování, stravování a pohostinství), J (Informační a komunikační činnosti s výjimkou oddílů 60 a 61), M (Profesní, vědecké a technické činnosti s výjimkou oddílu 70), N 79 (Činnosti cestovních kanceláří a agentur a ostatní rezervační služby), N 81 (Činnosti související se stavbami a úpravou krajiny s výjimkou skupiny 81.1), N 82.1 (Administrativní a kancelářské činnosti), N 82.3 (Pořádání konferencí a hospodářských výstav), N 82.92 (Balicí činnosti), P 85.59 (Ostatní vzdělávání j. n.), R 93 (Sportovní, zábavní a rekreační činnosti), S 95 (Opravy počítačů a výrobků pro osobní potřebu a převážně pro domácnost) a S 96 (Poskytování ostatních osobních služeb) </a:t>
                      </a:r>
                    </a:p>
                    <a:p>
                      <a:pPr algn="just">
                        <a:spcAft>
                          <a:spcPts val="0"/>
                        </a:spcAft>
                      </a:pPr>
                      <a:r>
                        <a:rPr lang="cs-CZ" sz="1200" b="0" dirty="0">
                          <a:effectLst/>
                        </a:rPr>
                        <a:t>Činnosti R 93 (Sportovní, zábavní a rekreační činnosti) a I 56 (Stravování a pohostinství) mohou být realizovány pouze ve vazbě na venkovskou turistiku a ubytovací kapacitu.</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81436239"/>
                  </a:ext>
                </a:extLst>
              </a:tr>
            </a:tbl>
          </a:graphicData>
        </a:graphic>
      </p:graphicFrame>
    </p:spTree>
    <p:extLst>
      <p:ext uri="{BB962C8B-B14F-4D97-AF65-F5344CB8AC3E}">
        <p14:creationId xmlns:p14="http://schemas.microsoft.com/office/powerpoint/2010/main" val="379505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Způsobilé výdaje </a:t>
            </a:r>
            <a:endParaRPr lang="cs-CZ" dirty="0"/>
          </a:p>
        </p:txBody>
      </p:sp>
      <p:sp>
        <p:nvSpPr>
          <p:cNvPr id="3" name="Zástupný symbol pro obsah 2"/>
          <p:cNvSpPr>
            <a:spLocks noGrp="1"/>
          </p:cNvSpPr>
          <p:nvPr>
            <p:ph idx="1"/>
          </p:nvPr>
        </p:nvSpPr>
        <p:spPr>
          <a:xfrm>
            <a:off x="1376218" y="1080656"/>
            <a:ext cx="10126805" cy="5338618"/>
          </a:xfrm>
        </p:spPr>
        <p:txBody>
          <a:bodyPr>
            <a:normAutofit fontScale="92500" lnSpcReduction="10000"/>
          </a:bodyPr>
          <a:lstStyle/>
          <a:p>
            <a:r>
              <a:rPr lang="cs-CZ" dirty="0"/>
              <a:t>Dotaci lze poskytnout pouze na investiční výdaje, jak jsou definovány v kapitole 1 obecných podmínek Pravidel. </a:t>
            </a:r>
          </a:p>
          <a:p>
            <a:r>
              <a:rPr lang="cs-CZ" dirty="0"/>
              <a:t>1) stavební obnova (přestavba, modernizace, statické zabezpečení) či nová výstavba provozovny, kanceláře (včetně nezbytného zázemí pro zaměstnance) či malokapacitního ubytovacího zařízení (včetně stravování a dalších budov a ploch v rámci turistické infrastruktury, sportoviště a příslušné zázemí</a:t>
            </a:r>
            <a:r>
              <a:rPr lang="cs-CZ" dirty="0" smtClean="0"/>
              <a:t>). </a:t>
            </a:r>
            <a:endParaRPr lang="cs-CZ" dirty="0"/>
          </a:p>
          <a:p>
            <a:r>
              <a:rPr lang="cs-CZ" dirty="0"/>
              <a:t>2) pořízení strojů, technologií a dalšího vybavení sloužícího pro nezemědělskou činnost (nákup zařízení, užitkových vozů kategorie </a:t>
            </a:r>
            <a:r>
              <a:rPr lang="cs-CZ" dirty="0" smtClean="0"/>
              <a:t>N1, </a:t>
            </a:r>
            <a:r>
              <a:rPr lang="cs-CZ" dirty="0"/>
              <a:t>vybavení, hardware, software) v souvislosti s projektem (včetně montáže a zkoušky před uvedením pořizovaného majetku do stavu způsobilého k užívání</a:t>
            </a:r>
            <a:r>
              <a:rPr lang="cs-CZ" dirty="0" smtClean="0"/>
              <a:t>). </a:t>
            </a:r>
            <a:endParaRPr lang="cs-CZ" dirty="0"/>
          </a:p>
          <a:p>
            <a:r>
              <a:rPr lang="cs-CZ" dirty="0"/>
              <a:t>3) doplňující výdaje jako součást projektu (úprava povrchů, náklady na výstavbu odstavných a parkovacích stání, oplocení, nákup a výsadba doprovodné zeleně) – tvoří maximálně 30% projektu. </a:t>
            </a:r>
          </a:p>
          <a:p>
            <a:r>
              <a:rPr lang="cs-CZ" dirty="0"/>
              <a:t>4) nákup </a:t>
            </a:r>
            <a:r>
              <a:rPr lang="cs-CZ" dirty="0" smtClean="0"/>
              <a:t>nemovitosti. </a:t>
            </a:r>
            <a:endParaRPr lang="cs-CZ" dirty="0"/>
          </a:p>
          <a:p>
            <a:endParaRPr lang="cs-CZ" dirty="0"/>
          </a:p>
        </p:txBody>
      </p:sp>
    </p:spTree>
    <p:extLst>
      <p:ext uri="{BB962C8B-B14F-4D97-AF65-F5344CB8AC3E}">
        <p14:creationId xmlns:p14="http://schemas.microsoft.com/office/powerpoint/2010/main" val="92309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Kritéria přijatelnosti</a:t>
            </a:r>
            <a:endParaRPr lang="cs-CZ" dirty="0"/>
          </a:p>
        </p:txBody>
      </p:sp>
      <p:sp>
        <p:nvSpPr>
          <p:cNvPr id="3" name="Zástupný symbol pro obsah 2"/>
          <p:cNvSpPr>
            <a:spLocks noGrp="1"/>
          </p:cNvSpPr>
          <p:nvPr>
            <p:ph idx="1"/>
          </p:nvPr>
        </p:nvSpPr>
        <p:spPr>
          <a:xfrm>
            <a:off x="1551709" y="1080656"/>
            <a:ext cx="10307782" cy="6022108"/>
          </a:xfrm>
        </p:spPr>
        <p:txBody>
          <a:bodyPr>
            <a:normAutofit fontScale="70000" lnSpcReduction="20000"/>
          </a:bodyPr>
          <a:lstStyle/>
          <a:p>
            <a:pPr>
              <a:buFont typeface="Arial" panose="020B0604020202020204" pitchFamily="34" charset="0"/>
              <a:buChar char="•"/>
            </a:pPr>
            <a:r>
              <a:rPr lang="cs-CZ" dirty="0" smtClean="0"/>
              <a:t>1</a:t>
            </a:r>
            <a:r>
              <a:rPr lang="cs-CZ" dirty="0"/>
              <a:t>) Projekt je zaměřen pouze na </a:t>
            </a:r>
            <a:r>
              <a:rPr lang="cs-CZ" b="1" dirty="0"/>
              <a:t>vybrané činnosti uvedené v Klasifikaci ekonomických činností (CZ-NACE): </a:t>
            </a:r>
            <a:r>
              <a:rPr lang="cs-CZ" dirty="0"/>
              <a:t>C (</a:t>
            </a:r>
            <a:r>
              <a:rPr lang="cs-CZ" dirty="0">
                <a:solidFill>
                  <a:schemeClr val="accent1"/>
                </a:solidFill>
              </a:rPr>
              <a:t>Zpracovatelský průmysl </a:t>
            </a:r>
            <a:r>
              <a:rPr lang="cs-CZ" dirty="0"/>
              <a:t>s výjimkou činností v odvětví </a:t>
            </a:r>
            <a:r>
              <a:rPr lang="cs-CZ" dirty="0" smtClean="0"/>
              <a:t>oceli, </a:t>
            </a:r>
            <a:r>
              <a:rPr lang="cs-CZ" dirty="0"/>
              <a:t>v uhelném průmyslu, v odvětví stavby lodí, v odvětví výroby syntetických vláken dle čl. 13 písm. a) NK (EU) č. 651/2014, a dále s výjimkou tříd 12.00 Výroba tabákových výrobků a 25.40 Výroba zbraní a střeliva), F (</a:t>
            </a:r>
            <a:r>
              <a:rPr lang="cs-CZ" dirty="0">
                <a:solidFill>
                  <a:schemeClr val="accent1"/>
                </a:solidFill>
              </a:rPr>
              <a:t>Stavebnictví</a:t>
            </a:r>
            <a:r>
              <a:rPr lang="cs-CZ" dirty="0"/>
              <a:t> s výjimkou skupiny 41.1 Developerská činnost), G (</a:t>
            </a:r>
            <a:r>
              <a:rPr lang="cs-CZ" dirty="0">
                <a:solidFill>
                  <a:schemeClr val="accent1"/>
                </a:solidFill>
              </a:rPr>
              <a:t>Velkoobchod a maloobchod</a:t>
            </a:r>
            <a:r>
              <a:rPr lang="cs-CZ" dirty="0"/>
              <a:t>; opravy a údržba motorových vozidel s výjimkou oddílu 46 a skupiny 47.3 Maloobchod s pohonnými hmotami ve specializovaných prodejnách), I (</a:t>
            </a:r>
            <a:r>
              <a:rPr lang="cs-CZ" dirty="0">
                <a:solidFill>
                  <a:schemeClr val="accent1"/>
                </a:solidFill>
              </a:rPr>
              <a:t>Ubytování, stravování a pohostinství</a:t>
            </a:r>
            <a:r>
              <a:rPr lang="cs-CZ" dirty="0"/>
              <a:t>), J (</a:t>
            </a:r>
            <a:r>
              <a:rPr lang="cs-CZ" dirty="0">
                <a:solidFill>
                  <a:schemeClr val="accent1"/>
                </a:solidFill>
              </a:rPr>
              <a:t>Informační a komunikační činnosti</a:t>
            </a:r>
            <a:r>
              <a:rPr lang="cs-CZ" dirty="0"/>
              <a:t> s výjimkou oddílů 60 a 61), M (</a:t>
            </a:r>
            <a:r>
              <a:rPr lang="cs-CZ" dirty="0">
                <a:solidFill>
                  <a:schemeClr val="accent1"/>
                </a:solidFill>
              </a:rPr>
              <a:t>Profesní, vědecké a technické činnosti s výjimkou oddílu </a:t>
            </a:r>
            <a:r>
              <a:rPr lang="cs-CZ" dirty="0"/>
              <a:t>70), N 79 (</a:t>
            </a:r>
            <a:r>
              <a:rPr lang="cs-CZ" dirty="0">
                <a:solidFill>
                  <a:schemeClr val="accent1"/>
                </a:solidFill>
              </a:rPr>
              <a:t>Činnosti cestovních kanceláří a agentur a ostatní rezervační služby</a:t>
            </a:r>
            <a:r>
              <a:rPr lang="cs-CZ" dirty="0"/>
              <a:t>), N 81 (</a:t>
            </a:r>
            <a:r>
              <a:rPr lang="cs-CZ" dirty="0">
                <a:solidFill>
                  <a:schemeClr val="accent1"/>
                </a:solidFill>
              </a:rPr>
              <a:t>Činnosti související se stavbami a úpravou krajiny</a:t>
            </a:r>
            <a:r>
              <a:rPr lang="cs-CZ" dirty="0"/>
              <a:t> s výjimkou skupiny 81.1), N 82.1 (Administrativní a kancelářské činnosti), N 82.3 (</a:t>
            </a:r>
            <a:r>
              <a:rPr lang="cs-CZ" dirty="0">
                <a:solidFill>
                  <a:schemeClr val="accent1"/>
                </a:solidFill>
              </a:rPr>
              <a:t>Pořádání konferencí a hospodářských výstav</a:t>
            </a:r>
            <a:r>
              <a:rPr lang="cs-CZ" dirty="0"/>
              <a:t>), N 82.92 (</a:t>
            </a:r>
            <a:r>
              <a:rPr lang="cs-CZ" dirty="0">
                <a:solidFill>
                  <a:schemeClr val="accent1"/>
                </a:solidFill>
              </a:rPr>
              <a:t>Balicí činnosti</a:t>
            </a:r>
            <a:r>
              <a:rPr lang="cs-CZ" dirty="0"/>
              <a:t>), P 85.59 (</a:t>
            </a:r>
            <a:r>
              <a:rPr lang="cs-CZ" dirty="0">
                <a:solidFill>
                  <a:schemeClr val="accent1"/>
                </a:solidFill>
              </a:rPr>
              <a:t>Ostatní vzdělávání </a:t>
            </a:r>
            <a:r>
              <a:rPr lang="cs-CZ" dirty="0"/>
              <a:t>j. n.), R 93 (</a:t>
            </a:r>
            <a:r>
              <a:rPr lang="cs-CZ" dirty="0">
                <a:solidFill>
                  <a:schemeClr val="accent1"/>
                </a:solidFill>
              </a:rPr>
              <a:t>Sportovní, zábavní a rekreační činnosti</a:t>
            </a:r>
            <a:r>
              <a:rPr lang="cs-CZ" dirty="0"/>
              <a:t>), S 95 (</a:t>
            </a:r>
            <a:r>
              <a:rPr lang="cs-CZ" dirty="0">
                <a:solidFill>
                  <a:schemeClr val="accent1"/>
                </a:solidFill>
              </a:rPr>
              <a:t>Opravy počítačů a výrobků pro osobní potřebu a převážně pro domácnost</a:t>
            </a:r>
            <a:r>
              <a:rPr lang="cs-CZ" dirty="0"/>
              <a:t>) a S 96 (</a:t>
            </a:r>
            <a:r>
              <a:rPr lang="cs-CZ" dirty="0">
                <a:solidFill>
                  <a:schemeClr val="accent1"/>
                </a:solidFill>
              </a:rPr>
              <a:t>Poskytování ostatních osobních služeb</a:t>
            </a:r>
            <a:r>
              <a:rPr lang="cs-CZ" dirty="0" smtClean="0"/>
              <a:t>).</a:t>
            </a:r>
            <a:endParaRPr lang="cs-CZ" dirty="0"/>
          </a:p>
          <a:p>
            <a:r>
              <a:rPr lang="cs-CZ" dirty="0"/>
              <a:t>2) </a:t>
            </a:r>
            <a:r>
              <a:rPr lang="cs-CZ" b="1" dirty="0"/>
              <a:t>Činnosti R 93 (Sportovní, zábavní a rekreační činnosti) a I 56 (Stravování a pohostinství) mohou být realizovány pouze ve vazbě na venkovskou </a:t>
            </a:r>
            <a:r>
              <a:rPr lang="cs-CZ" b="1" dirty="0" smtClean="0"/>
              <a:t>turistiku </a:t>
            </a:r>
            <a:r>
              <a:rPr lang="cs-CZ" b="1" dirty="0"/>
              <a:t>nebo ubytovací </a:t>
            </a:r>
            <a:r>
              <a:rPr lang="cs-CZ" b="1" dirty="0" smtClean="0"/>
              <a:t>kapacitu</a:t>
            </a:r>
            <a:r>
              <a:rPr lang="cs-CZ" dirty="0" smtClean="0"/>
              <a:t>. </a:t>
            </a:r>
            <a:endParaRPr lang="cs-CZ" dirty="0"/>
          </a:p>
          <a:p>
            <a:r>
              <a:rPr lang="cs-CZ" dirty="0"/>
              <a:t>3) V případě uvádění produktů na trh, jsou na trh uváděny produkty, které nejsou uvedeny v příloze I Smlouvy o fungování EU, tzv. non-</a:t>
            </a:r>
            <a:r>
              <a:rPr lang="cs-CZ" dirty="0" err="1"/>
              <a:t>annex</a:t>
            </a:r>
            <a:r>
              <a:rPr lang="cs-CZ" dirty="0"/>
              <a:t>, případně v </a:t>
            </a:r>
            <a:r>
              <a:rPr lang="cs-CZ" dirty="0" smtClean="0"/>
              <a:t>kombinaci </a:t>
            </a:r>
            <a:r>
              <a:rPr lang="cs-CZ" dirty="0"/>
              <a:t>s produkty uvedenými v příloze I Smlouvy o fungování EU, tzv. </a:t>
            </a:r>
            <a:r>
              <a:rPr lang="cs-CZ" dirty="0" err="1"/>
              <a:t>annex</a:t>
            </a:r>
            <a:r>
              <a:rPr lang="cs-CZ" dirty="0"/>
              <a:t> (převažovat musí tržby za produkty neuvedené v příloze I Smlouvy o fungování </a:t>
            </a:r>
            <a:r>
              <a:rPr lang="cs-CZ" dirty="0" smtClean="0"/>
              <a:t>EU). Bude tedy</a:t>
            </a:r>
            <a:r>
              <a:rPr lang="cs-CZ" dirty="0"/>
              <a:t> </a:t>
            </a:r>
            <a:r>
              <a:rPr lang="cs-CZ" dirty="0" smtClean="0"/>
              <a:t>možné </a:t>
            </a:r>
            <a:r>
              <a:rPr lang="cs-CZ" dirty="0"/>
              <a:t>podpořit maloobchod se smíšeným zbožím, ve kterém jsou prodávány jak produkty uvedené v příloze I Smlouvy o fungování EU, tak produkty zde neuvedené. </a:t>
            </a:r>
          </a:p>
          <a:p>
            <a:r>
              <a:rPr lang="cs-CZ" dirty="0"/>
              <a:t>4) V případě zpracování produktů, jsou výstupem procesu produkty, které nejsou uvedeny v příloze I Smlouvy o fungování </a:t>
            </a:r>
            <a:r>
              <a:rPr lang="cs-CZ" dirty="0" smtClean="0"/>
              <a:t>EU</a:t>
            </a:r>
            <a:r>
              <a:rPr lang="cs-CZ" dirty="0"/>
              <a:t>.</a:t>
            </a:r>
            <a:r>
              <a:rPr lang="cs-CZ" dirty="0" smtClean="0"/>
              <a:t> </a:t>
            </a:r>
            <a:endParaRPr lang="cs-CZ" dirty="0"/>
          </a:p>
          <a:p>
            <a:r>
              <a:rPr lang="cs-CZ" dirty="0"/>
              <a:t>5) V případě výstavby a modernizace zařízení na výrobu tvarovaných biopaliv musí většina vyrobeného paliva žadatelem (více než 50 %) sloužit k prodeji nebo být využita pro nezemědělskou </a:t>
            </a:r>
            <a:r>
              <a:rPr lang="cs-CZ" dirty="0" smtClean="0"/>
              <a:t>činnost. </a:t>
            </a:r>
            <a:endParaRPr lang="cs-CZ" dirty="0"/>
          </a:p>
          <a:p>
            <a:endParaRPr lang="cs-CZ" dirty="0"/>
          </a:p>
        </p:txBody>
      </p:sp>
    </p:spTree>
    <p:extLst>
      <p:ext uri="{BB962C8B-B14F-4D97-AF65-F5344CB8AC3E}">
        <p14:creationId xmlns:p14="http://schemas.microsoft.com/office/powerpoint/2010/main" val="64290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Další podmínky</a:t>
            </a:r>
            <a:endParaRPr lang="cs-CZ" dirty="0"/>
          </a:p>
        </p:txBody>
      </p:sp>
      <p:sp>
        <p:nvSpPr>
          <p:cNvPr id="3" name="Zástupný symbol pro obsah 2"/>
          <p:cNvSpPr>
            <a:spLocks noGrp="1"/>
          </p:cNvSpPr>
          <p:nvPr>
            <p:ph idx="1"/>
          </p:nvPr>
        </p:nvSpPr>
        <p:spPr>
          <a:xfrm>
            <a:off x="1551709" y="1080656"/>
            <a:ext cx="10307782" cy="6022108"/>
          </a:xfrm>
        </p:spPr>
        <p:txBody>
          <a:bodyPr>
            <a:normAutofit fontScale="70000" lnSpcReduction="20000"/>
          </a:bodyPr>
          <a:lstStyle/>
          <a:p>
            <a:pPr>
              <a:buFont typeface="Arial" panose="020B0604020202020204" pitchFamily="34" charset="0"/>
              <a:buChar char="•"/>
            </a:pPr>
            <a:r>
              <a:rPr lang="cs-CZ" dirty="0" smtClean="0"/>
              <a:t>1</a:t>
            </a:r>
            <a:r>
              <a:rPr lang="cs-CZ" dirty="0"/>
              <a:t>) Dotaci </a:t>
            </a:r>
            <a:r>
              <a:rPr lang="cs-CZ" dirty="0">
                <a:solidFill>
                  <a:schemeClr val="accent1"/>
                </a:solidFill>
              </a:rPr>
              <a:t>nelze poskytnout </a:t>
            </a:r>
            <a:r>
              <a:rPr lang="cs-CZ" dirty="0"/>
              <a:t>na: </a:t>
            </a:r>
            <a:r>
              <a:rPr lang="cs-CZ" b="1" dirty="0"/>
              <a:t>podnikání v oblasti dotačního poradenství, nákup zemědělských a lesnických strojů </a:t>
            </a:r>
            <a:r>
              <a:rPr lang="cs-CZ" dirty="0"/>
              <a:t>(zejména strojů označených kategorií T, C, R, S – traktory a ostatní zemědělské nebo lesnické stroje</a:t>
            </a:r>
            <a:r>
              <a:rPr lang="cs-CZ" dirty="0" smtClean="0"/>
              <a:t>). </a:t>
            </a:r>
            <a:endParaRPr lang="cs-CZ" dirty="0"/>
          </a:p>
          <a:p>
            <a:r>
              <a:rPr lang="cs-CZ" dirty="0"/>
              <a:t>2) Žadatel/příjemce dotace musí dodržet kategorii podniku (malý, střední), kterou deklaroval při podání Žádosti o dotaci na MAS, i ke dni podpisu Dohody, případně může svoji kategorii </a:t>
            </a:r>
            <a:r>
              <a:rPr lang="cs-CZ" dirty="0" smtClean="0"/>
              <a:t>zmenšit</a:t>
            </a:r>
            <a:r>
              <a:rPr lang="cs-CZ" dirty="0"/>
              <a:t>.</a:t>
            </a:r>
            <a:r>
              <a:rPr lang="cs-CZ" dirty="0" smtClean="0"/>
              <a:t> </a:t>
            </a:r>
            <a:endParaRPr lang="cs-CZ" dirty="0"/>
          </a:p>
          <a:p>
            <a:r>
              <a:rPr lang="cs-CZ" dirty="0"/>
              <a:t>3) Je-li součástí projektu ubytovací zařízení, musí se jednat o zařízení v souladu s § 2 odst. c) vyhlášky č. 501/2006 Sb. o obecných požadavcích na využívání území včetně navazujících změn vyhlášky, a dále o zařízení s kapacitou nejméně 6 pevných lůžek, maximálně však 40 pevných lůžek (bez přistýlek). Kapacita 40 lůžek se vztahuje k ubytovacímu zařízení splňujícímu samostatný funkční celek (např. se samostatnou recepcí, sociálním zařízením, oplocením, s vlastním názvem a propagací apod</a:t>
            </a:r>
            <a:r>
              <a:rPr lang="cs-CZ" dirty="0" smtClean="0"/>
              <a:t>.). </a:t>
            </a:r>
            <a:endParaRPr lang="cs-CZ" dirty="0"/>
          </a:p>
          <a:p>
            <a:r>
              <a:rPr lang="cs-CZ" dirty="0"/>
              <a:t>4) V případě, že se na území obce, ve které je realizován projekt týkající se ubytování, vybírají místní poplatky z cestovního ruchu (poplatek z ubytovací kapacity, rekreační poplatek), se žadatel přihlásí k poplatkové povinnosti u příslušné obce, a to nejpozději k datu předložení Žádosti o platbu na </a:t>
            </a:r>
            <a:r>
              <a:rPr lang="cs-CZ" dirty="0" smtClean="0"/>
              <a:t>MAS</a:t>
            </a:r>
            <a:r>
              <a:rPr lang="cs-CZ" dirty="0"/>
              <a:t>.</a:t>
            </a:r>
          </a:p>
          <a:p>
            <a:r>
              <a:rPr lang="cs-CZ" dirty="0"/>
              <a:t>5) Přípustné způsoby uspořádání právních vztahů k nemovitostem, na kterých jsou realizovány stavební výdaje, jsou: vlastnictví, spoluvlastnictví s min. 50% spoluvlastnickým podílem, věcné břemeno a právo stavby. V případě pozemku pod stavbou je přípustný také nájem. </a:t>
            </a:r>
          </a:p>
          <a:p>
            <a:r>
              <a:rPr lang="cs-CZ" dirty="0"/>
              <a:t>Přípustné způsoby uspořádání právních vztahů k nemovitostem, do kterých budou umístěny podpořené stroje, technologie nebo vybavení jsou: vlastnictví, spoluvlastnictví s min. 50% spoluvlastnickým podílem, nájem, výpůjčka, věcné břemeno a právo stavby. </a:t>
            </a:r>
          </a:p>
          <a:p>
            <a:r>
              <a:rPr lang="cs-CZ" dirty="0"/>
              <a:t>6) V případě pořízení vozidla kategorie N1 musí mít žadatel sídlo/trvalé bydliště nebo provozovnu na území příslušné </a:t>
            </a:r>
            <a:r>
              <a:rPr lang="cs-CZ" dirty="0" smtClean="0"/>
              <a:t>MAS</a:t>
            </a:r>
            <a:r>
              <a:rPr lang="cs-CZ" dirty="0"/>
              <a:t>.</a:t>
            </a:r>
            <a:r>
              <a:rPr lang="cs-CZ" dirty="0" smtClean="0"/>
              <a:t> </a:t>
            </a:r>
            <a:endParaRPr lang="cs-CZ" dirty="0"/>
          </a:p>
          <a:p>
            <a:endParaRPr lang="cs-CZ" dirty="0"/>
          </a:p>
        </p:txBody>
      </p:sp>
    </p:spTree>
    <p:extLst>
      <p:ext uri="{BB962C8B-B14F-4D97-AF65-F5344CB8AC3E}">
        <p14:creationId xmlns:p14="http://schemas.microsoft.com/office/powerpoint/2010/main" val="410127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5983" y="0"/>
            <a:ext cx="10018713" cy="1752599"/>
          </a:xfrm>
        </p:spPr>
        <p:txBody>
          <a:bodyPr>
            <a:noAutofit/>
          </a:bodyPr>
          <a:lstStyle/>
          <a:p>
            <a:r>
              <a:rPr lang="cs-CZ" sz="3200" b="1" dirty="0" err="1">
                <a:latin typeface="+mn-lt"/>
                <a:ea typeface="Verdana" panose="020B0604030504040204" pitchFamily="34" charset="0"/>
                <a:cs typeface="Verdana" panose="020B0604030504040204" pitchFamily="34" charset="0"/>
              </a:rPr>
              <a:t>Fiche</a:t>
            </a:r>
            <a:r>
              <a:rPr lang="cs-CZ" sz="3200" b="1" dirty="0">
                <a:latin typeface="+mn-lt"/>
                <a:ea typeface="Verdana" panose="020B0604030504040204" pitchFamily="34" charset="0"/>
                <a:cs typeface="Verdana" panose="020B0604030504040204" pitchFamily="34" charset="0"/>
              </a:rPr>
              <a:t> </a:t>
            </a:r>
            <a:r>
              <a:rPr lang="cs-CZ" sz="3200" b="1" dirty="0" smtClean="0">
                <a:latin typeface="+mn-lt"/>
                <a:ea typeface="Verdana" panose="020B0604030504040204" pitchFamily="34" charset="0"/>
                <a:cs typeface="Verdana" panose="020B0604030504040204" pitchFamily="34" charset="0"/>
              </a:rPr>
              <a:t>ZEMĚDĚLSTVÍ</a:t>
            </a:r>
            <a:r>
              <a:rPr lang="cs-CZ" sz="3200" b="1" dirty="0">
                <a:latin typeface="+mn-lt"/>
                <a:ea typeface="Verdana" panose="020B0604030504040204" pitchFamily="34" charset="0"/>
                <a:cs typeface="Verdana" panose="020B0604030504040204" pitchFamily="34" charset="0"/>
              </a:rPr>
              <a:t/>
            </a:r>
            <a:br>
              <a:rPr lang="cs-CZ" sz="3200" b="1" dirty="0">
                <a:latin typeface="+mn-lt"/>
                <a:ea typeface="Verdana" panose="020B0604030504040204" pitchFamily="34" charset="0"/>
                <a:cs typeface="Verdana" panose="020B0604030504040204" pitchFamily="34" charset="0"/>
              </a:rPr>
            </a:br>
            <a:r>
              <a:rPr lang="cs-CZ" sz="3200" dirty="0">
                <a:latin typeface="+mn-lt"/>
                <a:ea typeface="Verdana" panose="020B0604030504040204" pitchFamily="34" charset="0"/>
                <a:cs typeface="Verdana" panose="020B0604030504040204" pitchFamily="34" charset="0"/>
              </a:rPr>
              <a:t>Čl. </a:t>
            </a:r>
            <a:r>
              <a:rPr lang="cs-CZ" sz="3200" dirty="0" smtClean="0">
                <a:latin typeface="+mn-lt"/>
                <a:ea typeface="Verdana" panose="020B0604030504040204" pitchFamily="34" charset="0"/>
                <a:cs typeface="Verdana" panose="020B0604030504040204" pitchFamily="34" charset="0"/>
              </a:rPr>
              <a:t>17.1a Investice do zemědělských podniků</a:t>
            </a:r>
            <a:endParaRPr lang="cs-CZ" sz="3200" dirty="0">
              <a:latin typeface="+mn-lt"/>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38134726"/>
              </p:ext>
            </p:extLst>
          </p:nvPr>
        </p:nvGraphicFramePr>
        <p:xfrm>
          <a:off x="277091" y="1653309"/>
          <a:ext cx="11554693" cy="5014556"/>
        </p:xfrm>
        <a:graphic>
          <a:graphicData uri="http://schemas.openxmlformats.org/drawingml/2006/table">
            <a:tbl>
              <a:tblPr firstRow="1" firstCol="1" bandRow="1">
                <a:tableStyleId>{5C22544A-7EE6-4342-B048-85BDC9FD1C3A}</a:tableStyleId>
              </a:tblPr>
              <a:tblGrid>
                <a:gridCol w="1340345">
                  <a:extLst>
                    <a:ext uri="{9D8B030D-6E8A-4147-A177-3AD203B41FA5}">
                      <a16:colId xmlns:a16="http://schemas.microsoft.com/office/drawing/2014/main" val="4073062879"/>
                    </a:ext>
                  </a:extLst>
                </a:gridCol>
                <a:gridCol w="3269977">
                  <a:extLst>
                    <a:ext uri="{9D8B030D-6E8A-4147-A177-3AD203B41FA5}">
                      <a16:colId xmlns:a16="http://schemas.microsoft.com/office/drawing/2014/main" val="1517587599"/>
                    </a:ext>
                  </a:extLst>
                </a:gridCol>
                <a:gridCol w="3466408">
                  <a:extLst>
                    <a:ext uri="{9D8B030D-6E8A-4147-A177-3AD203B41FA5}">
                      <a16:colId xmlns:a16="http://schemas.microsoft.com/office/drawing/2014/main" val="1553575501"/>
                    </a:ext>
                  </a:extLst>
                </a:gridCol>
                <a:gridCol w="2380267">
                  <a:extLst>
                    <a:ext uri="{9D8B030D-6E8A-4147-A177-3AD203B41FA5}">
                      <a16:colId xmlns:a16="http://schemas.microsoft.com/office/drawing/2014/main" val="2008400194"/>
                    </a:ext>
                  </a:extLst>
                </a:gridCol>
                <a:gridCol w="1097696">
                  <a:extLst>
                    <a:ext uri="{9D8B030D-6E8A-4147-A177-3AD203B41FA5}">
                      <a16:colId xmlns:a16="http://schemas.microsoft.com/office/drawing/2014/main" val="4217446748"/>
                    </a:ext>
                  </a:extLst>
                </a:gridCol>
              </a:tblGrid>
              <a:tr h="713839">
                <a:tc>
                  <a:txBody>
                    <a:bodyPr/>
                    <a:lstStyle/>
                    <a:p>
                      <a:pPr algn="ctr">
                        <a:spcAft>
                          <a:spcPts val="0"/>
                        </a:spcAft>
                      </a:pPr>
                      <a:r>
                        <a:rPr lang="cs-CZ" sz="1200" dirty="0">
                          <a:effectLst/>
                        </a:rPr>
                        <a:t>Číslo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a:effectLst/>
                        </a:rPr>
                        <a:t>Název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Max. míra podpory</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Alokace Fiche Kč</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Min/max. způsobilé výdaje v Kč</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42123693"/>
                  </a:ext>
                </a:extLst>
              </a:tr>
              <a:tr h="713839">
                <a:tc>
                  <a:txBody>
                    <a:bodyPr/>
                    <a:lstStyle/>
                    <a:p>
                      <a:pPr algn="ctr">
                        <a:spcAft>
                          <a:spcPts val="0"/>
                        </a:spcAft>
                      </a:pPr>
                      <a:r>
                        <a:rPr lang="cs-CZ" sz="1200" dirty="0">
                          <a:effectLst/>
                          <a:latin typeface="+mn-lt"/>
                          <a:ea typeface="+mn-ea"/>
                        </a:rPr>
                        <a:t>2</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smtClean="0">
                          <a:effectLst/>
                          <a:latin typeface="+mn-lt"/>
                          <a:ea typeface="+mn-ea"/>
                        </a:rPr>
                        <a:t>Zemědělství</a:t>
                      </a:r>
                      <a:r>
                        <a:rPr lang="cs-CZ" sz="1200" baseline="0" dirty="0" smtClean="0">
                          <a:effectLst/>
                          <a:latin typeface="+mn-lt"/>
                          <a:ea typeface="+mn-ea"/>
                        </a:rPr>
                        <a:t> </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cs-CZ" sz="1200" kern="1200" dirty="0" smtClean="0">
                          <a:solidFill>
                            <a:schemeClr val="dk1"/>
                          </a:solidFill>
                          <a:effectLst/>
                          <a:latin typeface="+mn-lt"/>
                          <a:ea typeface="+mn-ea"/>
                          <a:cs typeface="+mn-cs"/>
                        </a:rPr>
                        <a:t>50 %</a:t>
                      </a:r>
                    </a:p>
                    <a:p>
                      <a:pPr algn="ctr"/>
                      <a:r>
                        <a:rPr lang="cs-CZ" sz="1200" kern="1200" dirty="0" smtClean="0">
                          <a:solidFill>
                            <a:schemeClr val="dk1"/>
                          </a:solidFill>
                          <a:effectLst/>
                          <a:latin typeface="+mn-lt"/>
                          <a:ea typeface="+mn-ea"/>
                          <a:cs typeface="+mn-cs"/>
                        </a:rPr>
                        <a:t>Navýšení pro mladé začínající zemědělce o </a:t>
                      </a:r>
                    </a:p>
                    <a:p>
                      <a:pPr algn="ctr"/>
                      <a:r>
                        <a:rPr lang="cs-CZ" sz="1200" kern="1200" dirty="0" smtClean="0">
                          <a:solidFill>
                            <a:schemeClr val="dk1"/>
                          </a:solidFill>
                          <a:effectLst/>
                          <a:latin typeface="+mn-lt"/>
                          <a:ea typeface="+mn-ea"/>
                          <a:cs typeface="+mn-cs"/>
                        </a:rPr>
                        <a:t>10 % </a:t>
                      </a:r>
                    </a:p>
                    <a:p>
                      <a:pPr algn="ctr"/>
                      <a:r>
                        <a:rPr lang="cs-CZ" sz="1200" kern="1200" dirty="0" smtClean="0">
                          <a:solidFill>
                            <a:schemeClr val="dk1"/>
                          </a:solidFill>
                          <a:effectLst/>
                          <a:latin typeface="+mn-lt"/>
                          <a:ea typeface="+mn-ea"/>
                          <a:cs typeface="+mn-cs"/>
                        </a:rPr>
                        <a:t>Navýšení pro „ANC oblasti“ o 10 %</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dirty="0" smtClean="0">
                          <a:effectLst/>
                          <a:latin typeface="+mn-lt"/>
                          <a:ea typeface="+mn-ea"/>
                        </a:rPr>
                        <a:t>5</a:t>
                      </a:r>
                      <a:r>
                        <a:rPr lang="cs-CZ" sz="1200" baseline="0" dirty="0" smtClean="0">
                          <a:effectLst/>
                          <a:latin typeface="+mn-lt"/>
                          <a:ea typeface="+mn-ea"/>
                        </a:rPr>
                        <a:t> 655 824</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cs-CZ" sz="1200">
                          <a:effectLst/>
                        </a:rPr>
                        <a:t>50 000 / </a:t>
                      </a:r>
                    </a:p>
                    <a:p>
                      <a:pPr algn="ctr">
                        <a:spcAft>
                          <a:spcPts val="0"/>
                        </a:spcAft>
                      </a:pPr>
                      <a:r>
                        <a:rPr lang="cs-CZ" sz="1200">
                          <a:effectLst/>
                        </a:rPr>
                        <a:t>5 000 000</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7419633"/>
                  </a:ext>
                </a:extLst>
              </a:tr>
              <a:tr h="237947">
                <a:tc gridSpan="5">
                  <a:txBody>
                    <a:bodyPr/>
                    <a:lstStyle/>
                    <a:p>
                      <a:pPr algn="ctr">
                        <a:spcAft>
                          <a:spcPts val="0"/>
                        </a:spcAft>
                      </a:pPr>
                      <a:r>
                        <a:rPr lang="cs-CZ" sz="1200" dirty="0">
                          <a:effectLst/>
                        </a:rPr>
                        <a:t>Definice příjemce dotace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88184430"/>
                  </a:ext>
                </a:extLst>
              </a:tr>
              <a:tr h="237947">
                <a:tc gridSpan="5">
                  <a:txBody>
                    <a:bodyPr/>
                    <a:lstStyle/>
                    <a:p>
                      <a:pPr algn="just">
                        <a:spcAft>
                          <a:spcPts val="0"/>
                        </a:spcAft>
                      </a:pPr>
                      <a:r>
                        <a:rPr lang="cs-CZ" sz="1200" b="0" kern="1200" dirty="0" smtClean="0">
                          <a:solidFill>
                            <a:schemeClr val="lt1"/>
                          </a:solidFill>
                          <a:effectLst/>
                          <a:latin typeface="+mn-lt"/>
                          <a:ea typeface="+mn-ea"/>
                          <a:cs typeface="+mn-cs"/>
                        </a:rPr>
                        <a:t>Zemědělský </a:t>
                      </a:r>
                      <a:r>
                        <a:rPr lang="cs-CZ" sz="1200" b="0" kern="1200" dirty="0" smtClean="0">
                          <a:solidFill>
                            <a:schemeClr val="lt1"/>
                          </a:solidFill>
                          <a:effectLst/>
                          <a:latin typeface="+mn-lt"/>
                          <a:ea typeface="+mn-ea"/>
                          <a:cs typeface="+mn-cs"/>
                        </a:rPr>
                        <a:t>podnikatel.</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23135196"/>
                  </a:ext>
                </a:extLst>
              </a:tr>
              <a:tr h="237947">
                <a:tc gridSpan="5">
                  <a:txBody>
                    <a:bodyPr/>
                    <a:lstStyle/>
                    <a:p>
                      <a:pPr algn="ctr">
                        <a:spcAft>
                          <a:spcPts val="0"/>
                        </a:spcAft>
                      </a:pPr>
                      <a:r>
                        <a:rPr lang="cs-CZ" sz="1200" dirty="0">
                          <a:effectLst/>
                        </a:rPr>
                        <a:t>Stručný popis Fiche</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52721813"/>
                  </a:ext>
                </a:extLst>
              </a:tr>
              <a:tr h="237947">
                <a:tc gridSpan="5">
                  <a:txBody>
                    <a:bodyPr/>
                    <a:lstStyle/>
                    <a:p>
                      <a:pPr algn="just">
                        <a:spcAft>
                          <a:spcPts val="0"/>
                        </a:spcAft>
                      </a:pPr>
                      <a:r>
                        <a:rPr lang="cs-CZ" sz="1200" b="0" kern="1200" dirty="0" smtClean="0">
                          <a:solidFill>
                            <a:schemeClr val="lt1"/>
                          </a:solidFill>
                          <a:effectLst/>
                          <a:latin typeface="+mn-lt"/>
                          <a:ea typeface="+mn-ea"/>
                          <a:cs typeface="+mn-cs"/>
                        </a:rPr>
                        <a:t>Podpora je zaměřena na zvýšení celkové výkonnosti a udržitelnosti zemědělského podniku.</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dirty="0"/>
                    </a:p>
                  </a:txBody>
                  <a:tcPr/>
                </a:tc>
                <a:extLst>
                  <a:ext uri="{0D108BD9-81ED-4DB2-BD59-A6C34878D82A}">
                    <a16:rowId xmlns:a16="http://schemas.microsoft.com/office/drawing/2014/main" val="4048145492"/>
                  </a:ext>
                </a:extLst>
              </a:tr>
              <a:tr h="237947">
                <a:tc gridSpan="5">
                  <a:txBody>
                    <a:bodyPr/>
                    <a:lstStyle/>
                    <a:p>
                      <a:pPr algn="ctr">
                        <a:spcAft>
                          <a:spcPts val="0"/>
                        </a:spcAft>
                      </a:pPr>
                      <a:r>
                        <a:rPr lang="cs-CZ" sz="1200" dirty="0">
                          <a:effectLst/>
                        </a:rPr>
                        <a:t>Oblasti podpory</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79310963"/>
                  </a:ext>
                </a:extLst>
              </a:tr>
              <a:tr h="2379462">
                <a:tc gridSpan="5">
                  <a:txBody>
                    <a:bodyPr/>
                    <a:lstStyle/>
                    <a:p>
                      <a:pPr algn="just">
                        <a:spcAft>
                          <a:spcPts val="0"/>
                        </a:spcAft>
                      </a:pPr>
                      <a:r>
                        <a:rPr lang="cs-CZ" sz="1200" b="0" kern="1200" dirty="0" smtClean="0">
                          <a:solidFill>
                            <a:schemeClr val="lt1"/>
                          </a:solidFill>
                          <a:effectLst/>
                          <a:latin typeface="+mn-lt"/>
                          <a:ea typeface="+mn-ea"/>
                          <a:cs typeface="+mn-cs"/>
                        </a:rPr>
                        <a:t>Podpora zahrnuje hmotné a nehmotné investice v živočišné a rostlinné výrobě, je určena na investice do zemědělských staveb a technologií pro živočišnou a rostlinnou výrobu a pro školkařskou produkci. Podporovány budou též investice na pořízení mobilních strojů pro zemědělskou výrobu.</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681436239"/>
                  </a:ext>
                </a:extLst>
              </a:tr>
            </a:tbl>
          </a:graphicData>
        </a:graphic>
      </p:graphicFrame>
    </p:spTree>
    <p:extLst>
      <p:ext uri="{BB962C8B-B14F-4D97-AF65-F5344CB8AC3E}">
        <p14:creationId xmlns:p14="http://schemas.microsoft.com/office/powerpoint/2010/main" val="143482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94673"/>
            <a:ext cx="10018713" cy="1161473"/>
          </a:xfrm>
        </p:spPr>
        <p:txBody>
          <a:bodyPr/>
          <a:lstStyle/>
          <a:p>
            <a:r>
              <a:rPr lang="cs-CZ" dirty="0" smtClean="0"/>
              <a:t>Způsobilé výdaje </a:t>
            </a:r>
            <a:endParaRPr lang="cs-CZ" dirty="0"/>
          </a:p>
        </p:txBody>
      </p:sp>
      <p:sp>
        <p:nvSpPr>
          <p:cNvPr id="3" name="Zástupný symbol pro obsah 2"/>
          <p:cNvSpPr>
            <a:spLocks noGrp="1"/>
          </p:cNvSpPr>
          <p:nvPr>
            <p:ph idx="1"/>
          </p:nvPr>
        </p:nvSpPr>
        <p:spPr>
          <a:xfrm>
            <a:off x="1376218" y="1080656"/>
            <a:ext cx="10126805" cy="5338618"/>
          </a:xfrm>
        </p:spPr>
        <p:txBody>
          <a:bodyPr>
            <a:normAutofit/>
          </a:bodyPr>
          <a:lstStyle/>
          <a:p>
            <a:r>
              <a:rPr lang="cs-CZ" dirty="0"/>
              <a:t>Dotaci lze poskytnout pouze na investiční výdaje, jak jsou definovány v kapitole 1 obecných podmínek Pravidel. </a:t>
            </a:r>
          </a:p>
          <a:p>
            <a:r>
              <a:rPr lang="cs-CZ" dirty="0"/>
              <a:t>1) </a:t>
            </a:r>
            <a:r>
              <a:rPr lang="cs-CZ" dirty="0" smtClean="0"/>
              <a:t>stavby</a:t>
            </a:r>
            <a:r>
              <a:rPr lang="cs-CZ" dirty="0"/>
              <a:t>, stroje a technologie v zemědělské prvovýrobě </a:t>
            </a:r>
          </a:p>
          <a:p>
            <a:r>
              <a:rPr lang="cs-CZ" dirty="0"/>
              <a:t>2) nákup nemovitosti </a:t>
            </a:r>
            <a:endParaRPr lang="cs-CZ" dirty="0" smtClean="0"/>
          </a:p>
          <a:p>
            <a:pPr marL="0" indent="0">
              <a:buNone/>
            </a:pPr>
            <a:endParaRPr lang="cs-CZ" dirty="0" smtClean="0"/>
          </a:p>
          <a:p>
            <a:r>
              <a:rPr lang="cs-CZ" b="1" dirty="0"/>
              <a:t>Kód výdaje </a:t>
            </a:r>
            <a:r>
              <a:rPr lang="cs-CZ" dirty="0"/>
              <a:t>		</a:t>
            </a:r>
          </a:p>
          <a:p>
            <a:pPr lvl="1"/>
            <a:r>
              <a:rPr lang="cs-CZ" dirty="0" smtClean="0"/>
              <a:t>061 </a:t>
            </a:r>
            <a:r>
              <a:rPr lang="cs-CZ" dirty="0"/>
              <a:t>	Zemědělská prvovýroba 		</a:t>
            </a:r>
          </a:p>
          <a:p>
            <a:pPr lvl="1"/>
            <a:r>
              <a:rPr lang="cs-CZ" dirty="0" smtClean="0"/>
              <a:t>041 </a:t>
            </a:r>
            <a:r>
              <a:rPr lang="cs-CZ" dirty="0"/>
              <a:t>	Nákup nemovitosti 	</a:t>
            </a:r>
          </a:p>
          <a:p>
            <a:pPr marL="457200" lvl="1" indent="0">
              <a:buNone/>
            </a:pPr>
            <a:r>
              <a:rPr lang="cs-CZ" dirty="0"/>
              <a:t>	</a:t>
            </a:r>
          </a:p>
          <a:p>
            <a:endParaRPr lang="cs-CZ" dirty="0"/>
          </a:p>
          <a:p>
            <a:endParaRPr lang="cs-CZ" dirty="0"/>
          </a:p>
        </p:txBody>
      </p:sp>
    </p:spTree>
    <p:extLst>
      <p:ext uri="{BB962C8B-B14F-4D97-AF65-F5344CB8AC3E}">
        <p14:creationId xmlns:p14="http://schemas.microsoft.com/office/powerpoint/2010/main" val="1025566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ax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Paralaxa</Template>
  <TotalTime>6780</TotalTime>
  <Words>4027</Words>
  <Application>Microsoft Office PowerPoint</Application>
  <PresentationFormat>Širokoúhlá obrazovka</PresentationFormat>
  <Paragraphs>218</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Corbel</vt:lpstr>
      <vt:lpstr>Times New Roman</vt:lpstr>
      <vt:lpstr>Verdana</vt:lpstr>
      <vt:lpstr>Paralaxa</vt:lpstr>
      <vt:lpstr>Seminář ke 5. výzvě MAS Programu rozvoje venkova </vt:lpstr>
      <vt:lpstr>Harmonogram výzvy</vt:lpstr>
      <vt:lpstr>Obecná způsobilost a povinnost žadatele</vt:lpstr>
      <vt:lpstr>Fiche PODPORA PODNIKÁNÍ A CESTOVNÍ RUCH Čl. 19.1b Podpora investic na založení nebo rozvoj nezemědělských činností</vt:lpstr>
      <vt:lpstr>Způsobilé výdaje </vt:lpstr>
      <vt:lpstr>Kritéria přijatelnosti</vt:lpstr>
      <vt:lpstr>Další podmínky</vt:lpstr>
      <vt:lpstr>Fiche ZEMĚDĚLSTVÍ Čl. 17.1a Investice do zemědělských podniků</vt:lpstr>
      <vt:lpstr>Způsobilé výdaje </vt:lpstr>
      <vt:lpstr>Další podmínky</vt:lpstr>
      <vt:lpstr>Fiche POTRAVINÁŘSTVÍ Čl. 17.1b Zpracování a uvádění na trh zemědělských produktů</vt:lpstr>
      <vt:lpstr>Způsobilé výdaje </vt:lpstr>
      <vt:lpstr>Kritéria přijatelnosti</vt:lpstr>
      <vt:lpstr>Další podmínky</vt:lpstr>
      <vt:lpstr>Formulář Žádosti o dotaci</vt:lpstr>
      <vt:lpstr>Formulář Žádosti o dotaci</vt:lpstr>
      <vt:lpstr>Postup podání Žádosti o dotaci</vt:lpstr>
      <vt:lpstr>Formulář a postup podání Žádosti o dotaci</vt:lpstr>
      <vt:lpstr>Volba druhu výběrového řízení</vt:lpstr>
      <vt:lpstr>Formulář a postup podání Žádosti o dotaci</vt:lpstr>
      <vt:lpstr>Přílohy, prohlášení o zařazení podniku do kategorie, finanční zdraví</vt:lpstr>
      <vt:lpstr>Přílohy, prohlášení o zařazení podniku do kategorie, finanční zdraví</vt:lpstr>
      <vt:lpstr>Podání Žádosti o dotaci na MAS, administrativní kontrola </vt:lpstr>
      <vt:lpstr>Hodnocení projektů (výběr)</vt:lpstr>
      <vt:lpstr>Konzultace</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Luci</dc:creator>
  <cp:lastModifiedBy>Luci</cp:lastModifiedBy>
  <cp:revision>110</cp:revision>
  <dcterms:created xsi:type="dcterms:W3CDTF">2020-01-15T08:58:18Z</dcterms:created>
  <dcterms:modified xsi:type="dcterms:W3CDTF">2021-02-01T10:28:11Z</dcterms:modified>
</cp:coreProperties>
</file>