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notesMasterIdLst>
    <p:notesMasterId r:id="rId88"/>
  </p:notes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346" r:id="rId14"/>
    <p:sldId id="347" r:id="rId15"/>
    <p:sldId id="355" r:id="rId16"/>
    <p:sldId id="356" r:id="rId17"/>
    <p:sldId id="276" r:id="rId18"/>
    <p:sldId id="277" r:id="rId19"/>
    <p:sldId id="278" r:id="rId20"/>
    <p:sldId id="351" r:id="rId21"/>
    <p:sldId id="280" r:id="rId22"/>
    <p:sldId id="281" r:id="rId23"/>
    <p:sldId id="282" r:id="rId24"/>
    <p:sldId id="283" r:id="rId25"/>
    <p:sldId id="284" r:id="rId26"/>
    <p:sldId id="285" r:id="rId27"/>
    <p:sldId id="286" r:id="rId28"/>
    <p:sldId id="289" r:id="rId29"/>
    <p:sldId id="290" r:id="rId30"/>
    <p:sldId id="353" r:id="rId31"/>
    <p:sldId id="354"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73136" autoAdjust="0"/>
  </p:normalViewPr>
  <p:slideViewPr>
    <p:cSldViewPr snapToGrid="0">
      <p:cViewPr varScale="1">
        <p:scale>
          <a:sx n="50" d="100"/>
          <a:sy n="50" d="100"/>
        </p:scale>
        <p:origin x="119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9C168-49DE-4C12-9A9A-447B36BE97C9}" type="datetimeFigureOut">
              <a:rPr lang="cs-CZ" smtClean="0"/>
              <a:t>26.08.2019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F6C23-B531-4DD1-8077-2FC563241F96}" type="slidenum">
              <a:rPr lang="cs-CZ" smtClean="0"/>
              <a:t>‹#›</a:t>
            </a:fld>
            <a:endParaRPr lang="cs-CZ"/>
          </a:p>
        </p:txBody>
      </p:sp>
    </p:spTree>
    <p:extLst>
      <p:ext uri="{BB962C8B-B14F-4D97-AF65-F5344CB8AC3E}">
        <p14:creationId xmlns:p14="http://schemas.microsoft.com/office/powerpoint/2010/main" val="4210639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1</a:t>
            </a:fld>
            <a:endParaRPr lang="cs-CZ"/>
          </a:p>
        </p:txBody>
      </p:sp>
    </p:spTree>
    <p:extLst>
      <p:ext uri="{BB962C8B-B14F-4D97-AF65-F5344CB8AC3E}">
        <p14:creationId xmlns:p14="http://schemas.microsoft.com/office/powerpoint/2010/main" val="326256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Při nesplnění sankce</a:t>
            </a:r>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19</a:t>
            </a:fld>
            <a:endParaRPr lang="cs-CZ"/>
          </a:p>
        </p:txBody>
      </p:sp>
    </p:spTree>
    <p:extLst>
      <p:ext uri="{BB962C8B-B14F-4D97-AF65-F5344CB8AC3E}">
        <p14:creationId xmlns:p14="http://schemas.microsoft.com/office/powerpoint/2010/main" val="71172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smtClean="0">
                <a:solidFill>
                  <a:schemeClr val="tx1"/>
                </a:solidFill>
                <a:effectLst/>
                <a:latin typeface="+mn-lt"/>
                <a:ea typeface="+mn-ea"/>
                <a:cs typeface="+mn-cs"/>
              </a:rPr>
              <a:t>Příprava žádosti o podporu:</a:t>
            </a:r>
            <a:endParaRPr lang="cs-CZ" sz="1200" u="sng"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Zásadní pro kvalitu projektu je jeho tzv. </a:t>
            </a:r>
            <a:r>
              <a:rPr lang="cs-CZ" sz="1200" b="1" kern="1200" dirty="0" smtClean="0">
                <a:solidFill>
                  <a:schemeClr val="tx1"/>
                </a:solidFill>
                <a:effectLst/>
                <a:latin typeface="+mn-lt"/>
                <a:ea typeface="+mn-ea"/>
                <a:cs typeface="+mn-cs"/>
              </a:rPr>
              <a:t>intervenční logika</a:t>
            </a:r>
            <a:r>
              <a:rPr lang="cs-CZ" sz="1200" kern="1200" dirty="0" smtClean="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smtClean="0">
                <a:solidFill>
                  <a:schemeClr val="tx1"/>
                </a:solidFill>
                <a:effectLst/>
                <a:latin typeface="+mn-lt"/>
                <a:ea typeface="+mn-ea"/>
                <a:cs typeface="+mn-cs"/>
              </a:rPr>
              <a:t> </a:t>
            </a:r>
          </a:p>
          <a:p>
            <a:pPr hangingPunct="0"/>
            <a:r>
              <a:rPr lang="cs-CZ" sz="1200" kern="1200" dirty="0" smtClean="0">
                <a:solidFill>
                  <a:schemeClr val="tx1"/>
                </a:solidFill>
                <a:effectLst/>
                <a:latin typeface="+mn-lt"/>
                <a:ea typeface="+mn-ea"/>
                <a:cs typeface="+mn-cs"/>
              </a:rPr>
              <a:t>První fází přípravy projektu</a:t>
            </a:r>
            <a:r>
              <a:rPr lang="cs-CZ" sz="1200" b="1"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je</a:t>
            </a:r>
            <a:r>
              <a:rPr lang="cs-CZ" sz="1200" b="1" kern="1200" dirty="0" smtClean="0">
                <a:solidFill>
                  <a:schemeClr val="tx1"/>
                </a:solidFill>
                <a:effectLst/>
                <a:latin typeface="+mn-lt"/>
                <a:ea typeface="+mn-ea"/>
                <a:cs typeface="+mn-cs"/>
              </a:rPr>
              <a:t> projektový záměr</a:t>
            </a:r>
            <a:r>
              <a:rPr lang="cs-CZ" sz="1200" kern="1200" dirty="0" smtClean="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13069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23</a:t>
            </a:fld>
            <a:endParaRPr lang="cs-CZ"/>
          </a:p>
        </p:txBody>
      </p:sp>
    </p:spTree>
    <p:extLst>
      <p:ext uri="{BB962C8B-B14F-4D97-AF65-F5344CB8AC3E}">
        <p14:creationId xmlns:p14="http://schemas.microsoft.com/office/powerpoint/2010/main" val="423034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3763371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261006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Musí existovat mechanismus pro posouzení dosažených výstupů a výsledků.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U indikátorů se setkáváme s dělením na: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a) Výstupy</a:t>
            </a:r>
            <a:r>
              <a:rPr lang="cs-CZ" sz="1200" kern="1200" dirty="0" smtClean="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smtClean="0">
                <a:solidFill>
                  <a:schemeClr val="tx1"/>
                </a:solidFill>
                <a:effectLst/>
                <a:latin typeface="+mn-lt"/>
                <a:ea typeface="+mn-ea"/>
                <a:cs typeface="+mn-cs"/>
              </a:rPr>
              <a:t>závazné indikátory</a:t>
            </a:r>
            <a:r>
              <a:rPr lang="cs-CZ" sz="1200" kern="1200" dirty="0" smtClean="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b) Výsledky</a:t>
            </a:r>
            <a:r>
              <a:rPr lang="cs-CZ" sz="1200" kern="1200" dirty="0" smtClean="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smtClean="0">
                <a:solidFill>
                  <a:schemeClr val="tx1"/>
                </a:solidFill>
                <a:effectLst/>
                <a:latin typeface="+mn-lt"/>
                <a:ea typeface="+mn-ea"/>
                <a:cs typeface="+mn-cs"/>
              </a:rPr>
              <a:t>nejsou závazné, ale je nutné je vykazovat a sledovat</a:t>
            </a:r>
            <a:r>
              <a:rPr lang="cs-CZ" sz="1200" kern="1200" dirty="0" smtClean="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Rizika:</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Příklady možných rizik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nenaplnění počtu účastníků z cílové skupiny,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kvalifikovaného personálu pro zajištění realizace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odstoupení partnera, resp. neplnění závazků partnera,</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financí.</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358989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smtClean="0">
              <a:solidFill>
                <a:schemeClr val="tx1"/>
              </a:solidFill>
              <a:effectLst/>
              <a:latin typeface="+mn-lt"/>
              <a:ea typeface="+mn-ea"/>
              <a:cs typeface="+mn-cs"/>
            </a:endParaRPr>
          </a:p>
          <a:p>
            <a:pPr hangingPunct="0"/>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smtClean="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1988069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b="1" dirty="0" smtClean="0"/>
              <a:t>Mezi nezpůsobilé výdaje patří např.:</a:t>
            </a:r>
          </a:p>
          <a:p>
            <a:r>
              <a:rPr lang="cs-CZ" dirty="0" smtClean="0"/>
              <a:t>Stravné pro děti </a:t>
            </a:r>
          </a:p>
          <a:p>
            <a:r>
              <a:rPr lang="cs-CZ" dirty="0" smtClean="0"/>
              <a:t>Zajištění výletů - náklady na dopravu/cestovné; vstupné; potravinové balíčky</a:t>
            </a:r>
          </a:p>
          <a:p>
            <a:r>
              <a:rPr lang="cs-CZ" dirty="0" smtClean="0"/>
              <a:t>Náklady na napsání projektu</a:t>
            </a:r>
          </a:p>
          <a:p>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28</a:t>
            </a:fld>
            <a:endParaRPr lang="cs-CZ"/>
          </a:p>
        </p:txBody>
      </p:sp>
    </p:spTree>
    <p:extLst>
      <p:ext uri="{BB962C8B-B14F-4D97-AF65-F5344CB8AC3E}">
        <p14:creationId xmlns:p14="http://schemas.microsoft.com/office/powerpoint/2010/main" val="2755795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Osobní náklady:</a:t>
            </a:r>
            <a:r>
              <a:rPr lang="cs-CZ" baseline="0" dirty="0" smtClean="0"/>
              <a:t> mzdové náklady PS, DPP, DPČ, výše úvazku </a:t>
            </a:r>
            <a:r>
              <a:rPr lang="cs-CZ" baseline="0" dirty="0" err="1" smtClean="0"/>
              <a:t>max</a:t>
            </a:r>
            <a:r>
              <a:rPr lang="cs-CZ" baseline="0" dirty="0" smtClean="0"/>
              <a:t> 1,0 </a:t>
            </a:r>
          </a:p>
          <a:p>
            <a:r>
              <a:rPr lang="cs-CZ" sz="1200" dirty="0" smtClean="0"/>
              <a:t>Z projektu je možné hradit pouze takovou část nákladů, která odpovídá výši úvazku člena realizačního týmu</a:t>
            </a:r>
          </a:p>
          <a:p>
            <a:r>
              <a:rPr lang="cs-CZ" sz="1200" dirty="0" smtClean="0"/>
              <a:t>Nákup zařízení a vybavení pro pracovní pozice, které patří do nepřímých nákladů, není možné pořizovat vybavení a zařízení v rámci přímých nákladů</a:t>
            </a:r>
          </a:p>
          <a:p>
            <a:r>
              <a:rPr lang="cs-CZ" sz="1200" dirty="0" smtClean="0"/>
              <a:t>Nákup zařízení a vybavení: Způsobilým výdajem projektu je vybavení zařízení, které je pracovištěm pečujících osob (nábytek, hračky, hry, výtvarné či sportovní potřeby, vybavení pro příměstské tábory apod.). </a:t>
            </a:r>
            <a:r>
              <a:rPr lang="cs-CZ" sz="1200" b="1" dirty="0" smtClean="0"/>
              <a:t>Pozor na kancelářské potřeby, které spadají do nepřímých nákladů. </a:t>
            </a:r>
          </a:p>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29</a:t>
            </a:fld>
            <a:endParaRPr lang="cs-CZ"/>
          </a:p>
        </p:txBody>
      </p:sp>
    </p:spTree>
    <p:extLst>
      <p:ext uri="{BB962C8B-B14F-4D97-AF65-F5344CB8AC3E}">
        <p14:creationId xmlns:p14="http://schemas.microsoft.com/office/powerpoint/2010/main" val="2575073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kern="1200" dirty="0" smtClean="0">
                <a:solidFill>
                  <a:schemeClr val="tx1"/>
                </a:solidFill>
                <a:effectLst/>
                <a:latin typeface="+mn-lt"/>
                <a:ea typeface="+mn-ea"/>
                <a:cs typeface="+mn-cs"/>
              </a:rPr>
              <a:t>Nepřímé náklady</a:t>
            </a:r>
            <a:r>
              <a:rPr lang="cs-CZ" sz="1200" b="0" i="0" kern="1200" dirty="0" smtClean="0">
                <a:solidFill>
                  <a:schemeClr val="tx1"/>
                </a:solidFill>
                <a:effectLst/>
                <a:latin typeface="+mn-lt"/>
                <a:ea typeface="+mn-ea"/>
                <a:cs typeface="+mn-cs"/>
              </a:rPr>
              <a:t> se nevykazují, a to zejména z důvodu usnadnění administrace jak na straně příjemce, tak na straně poskytovatele.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smtClean="0">
                <a:solidFill>
                  <a:schemeClr val="tx1"/>
                </a:solidFill>
                <a:effectLst/>
                <a:latin typeface="+mn-lt"/>
                <a:ea typeface="+mn-ea"/>
                <a:cs typeface="+mn-cs"/>
              </a:rPr>
              <a:t>Lze</a:t>
            </a:r>
            <a:r>
              <a:rPr lang="cs-CZ" sz="1200" b="0" i="0" kern="1200" baseline="0" dirty="0" smtClean="0">
                <a:solidFill>
                  <a:schemeClr val="tx1"/>
                </a:solidFill>
                <a:effectLst/>
                <a:latin typeface="+mn-lt"/>
                <a:ea typeface="+mn-ea"/>
                <a:cs typeface="+mn-cs"/>
              </a:rPr>
              <a:t> z nich hradit i pracovní pozice, které:</a:t>
            </a:r>
          </a:p>
          <a:p>
            <a:r>
              <a:rPr lang="pl-PL" dirty="0" smtClean="0"/>
              <a:t>-nepracují přímo s cílovou skupinou projektu nebo </a:t>
            </a:r>
          </a:p>
          <a:p>
            <a:r>
              <a:rPr lang="cs-CZ" dirty="0" smtClean="0"/>
              <a:t>-nezajišťují výstup, který je určen k přímému využití cílovou skupinou projektu</a:t>
            </a:r>
          </a:p>
          <a:p>
            <a:r>
              <a:rPr lang="cs-CZ" dirty="0" smtClean="0"/>
              <a:t>-např.</a:t>
            </a:r>
            <a:r>
              <a:rPr lang="cs-CZ" baseline="0" dirty="0" smtClean="0"/>
              <a:t> Projektový manažer, finanční manažer, koordinátor projektu (i nájem kancelářských prostor pro ně do NN)</a:t>
            </a:r>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Cestovné pečujících</a:t>
            </a:r>
            <a:r>
              <a:rPr lang="cs-CZ" sz="1200" kern="1200" baseline="0" dirty="0" smtClean="0">
                <a:solidFill>
                  <a:schemeClr val="tx1"/>
                </a:solidFill>
                <a:effectLst/>
                <a:latin typeface="+mn-lt"/>
                <a:ea typeface="+mn-ea"/>
                <a:cs typeface="+mn-cs"/>
              </a:rPr>
              <a:t> osob do nepřímých nákladů</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30</a:t>
            </a:fld>
            <a:endParaRPr lang="cs-CZ"/>
          </a:p>
        </p:txBody>
      </p:sp>
    </p:spTree>
    <p:extLst>
      <p:ext uri="{BB962C8B-B14F-4D97-AF65-F5344CB8AC3E}">
        <p14:creationId xmlns:p14="http://schemas.microsoft.com/office/powerpoint/2010/main" val="60802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4</a:t>
            </a:fld>
            <a:endParaRPr lang="cs-CZ"/>
          </a:p>
        </p:txBody>
      </p:sp>
    </p:spTree>
    <p:extLst>
      <p:ext uri="{BB962C8B-B14F-4D97-AF65-F5344CB8AC3E}">
        <p14:creationId xmlns:p14="http://schemas.microsoft.com/office/powerpoint/2010/main" val="2531008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38</a:t>
            </a:fld>
            <a:endParaRPr lang="cs-CZ"/>
          </a:p>
        </p:txBody>
      </p:sp>
    </p:spTree>
    <p:extLst>
      <p:ext uri="{BB962C8B-B14F-4D97-AF65-F5344CB8AC3E}">
        <p14:creationId xmlns:p14="http://schemas.microsoft.com/office/powerpoint/2010/main" val="1510475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Poslední fáze je vydání právního aktu o poskytnutí</a:t>
            </a:r>
            <a:r>
              <a:rPr lang="cs-CZ" baseline="0" dirty="0" smtClean="0"/>
              <a:t> podpory, které vydává ŘO</a:t>
            </a:r>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40</a:t>
            </a:fld>
            <a:endParaRPr lang="cs-CZ"/>
          </a:p>
        </p:txBody>
      </p:sp>
    </p:spTree>
    <p:extLst>
      <p:ext uri="{BB962C8B-B14F-4D97-AF65-F5344CB8AC3E}">
        <p14:creationId xmlns:p14="http://schemas.microsoft.com/office/powerpoint/2010/main" val="2866664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Nutné mít kvalifikovaný elektronický podpis (např. </a:t>
            </a:r>
            <a:r>
              <a:rPr lang="cs-CZ" sz="1200" b="0" i="0" u="none" strike="noStrike" kern="1200" baseline="0" dirty="0" err="1" smtClean="0">
                <a:solidFill>
                  <a:schemeClr val="tx1"/>
                </a:solidFill>
                <a:latin typeface="+mn-lt"/>
                <a:ea typeface="+mn-ea"/>
                <a:cs typeface="+mn-cs"/>
              </a:rPr>
              <a:t>PostSignum</a:t>
            </a:r>
            <a:r>
              <a:rPr lang="cs-CZ" sz="1200" b="0" i="0" u="none" strike="noStrike" kern="1200" baseline="0" dirty="0" smtClean="0">
                <a:solidFill>
                  <a:schemeClr val="tx1"/>
                </a:solidFill>
                <a:latin typeface="+mn-lt"/>
                <a:ea typeface="+mn-ea"/>
                <a:cs typeface="+mn-cs"/>
              </a:rPr>
              <a:t> České pošty) </a:t>
            </a:r>
            <a:r>
              <a:rPr lang="pl-PL" sz="1200" b="0" i="0" u="none" strike="noStrike" kern="1200" baseline="0" dirty="0" smtClean="0">
                <a:solidFill>
                  <a:schemeClr val="tx1"/>
                </a:solidFill>
                <a:latin typeface="+mn-lt"/>
                <a:ea typeface="+mn-ea"/>
                <a:cs typeface="+mn-cs"/>
              </a:rPr>
              <a:t>- platnost certifikátu je 1 rok.</a:t>
            </a:r>
          </a:p>
          <a:p>
            <a:r>
              <a:rPr lang="cs-CZ" sz="1200" b="0" i="0" u="none" strike="noStrike" kern="1200" baseline="0" dirty="0" smtClean="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44</a:t>
            </a:fld>
            <a:endParaRPr lang="cs-CZ"/>
          </a:p>
        </p:txBody>
      </p:sp>
    </p:spTree>
    <p:extLst>
      <p:ext uri="{BB962C8B-B14F-4D97-AF65-F5344CB8AC3E}">
        <p14:creationId xmlns:p14="http://schemas.microsoft.com/office/powerpoint/2010/main" val="943555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Prostředí</a:t>
            </a:r>
            <a:r>
              <a:rPr lang="cs-CZ" baseline="0" dirty="0" smtClean="0"/>
              <a:t> </a:t>
            </a:r>
            <a:r>
              <a:rPr lang="cs-CZ" dirty="0" smtClean="0"/>
              <a:t>MS2014+ má 2 části:</a:t>
            </a:r>
          </a:p>
          <a:p>
            <a:pPr lvl="1"/>
            <a:r>
              <a:rPr lang="cs-CZ" dirty="0" smtClean="0"/>
              <a:t>1. Pro externí uživatele: IS KP14+ (do externích patří žadatelé/příjemci, externí hodnotitelé)</a:t>
            </a:r>
          </a:p>
          <a:p>
            <a:pPr lvl="1"/>
            <a:r>
              <a:rPr lang="cs-CZ" dirty="0" smtClean="0"/>
              <a:t>2.</a:t>
            </a:r>
            <a:r>
              <a:rPr lang="cs-CZ" baseline="0" dirty="0" smtClean="0"/>
              <a:t> </a:t>
            </a:r>
            <a:r>
              <a:rPr lang="cs-CZ" dirty="0" smtClean="0"/>
              <a:t>Pro interní uživatele: CSSF14+ </a:t>
            </a:r>
          </a:p>
          <a:p>
            <a:r>
              <a:rPr lang="cs-CZ" dirty="0" smtClean="0"/>
              <a:t>Do IS KP14+ se lze registrovat bez překážek, CSSF14+ je pouze pro absolventy školení - před přidělením přístupu MMR ověřuje vazbu osoby na daný OP</a:t>
            </a:r>
          </a:p>
          <a:p>
            <a:endParaRPr lang="cs-CZ" dirty="0" smtClean="0"/>
          </a:p>
          <a:p>
            <a:r>
              <a:rPr lang="cs-CZ" dirty="0" smtClean="0"/>
              <a:t>Pro oboje existují vždy:</a:t>
            </a:r>
          </a:p>
          <a:p>
            <a:pPr lvl="1"/>
            <a:r>
              <a:rPr lang="cs-CZ" dirty="0" smtClean="0"/>
              <a:t>1. Ostré prostředí</a:t>
            </a:r>
          </a:p>
          <a:p>
            <a:pPr lvl="1"/>
            <a:r>
              <a:rPr lang="cs-CZ" dirty="0" smtClean="0"/>
              <a:t>2. Referenční (mělo by kopírovat ostrou verzi, slouží pro simulaci ze strany ŘO aj.)</a:t>
            </a:r>
          </a:p>
          <a:p>
            <a:pPr lvl="1"/>
            <a:r>
              <a:rPr lang="cs-CZ" dirty="0" smtClean="0"/>
              <a:t>3. Testovací (slouží k přípravě rozvoje – před nasazením na referenční a ostrou)</a:t>
            </a:r>
          </a:p>
          <a:p>
            <a:pPr lvl="1"/>
            <a:endParaRPr lang="cs-CZ" dirty="0" smtClean="0"/>
          </a:p>
          <a:p>
            <a:pPr lvl="1"/>
            <a:r>
              <a:rPr lang="cs-CZ" dirty="0" smtClean="0"/>
              <a:t>Registrace uživatelů IS KP14+</a:t>
            </a:r>
          </a:p>
          <a:p>
            <a:r>
              <a:rPr lang="cs-CZ" dirty="0" smtClean="0"/>
              <a:t>Vyplnění: Jméno, Příjmení, Datum narození, E-mail, Telefon, Heslo </a:t>
            </a:r>
          </a:p>
          <a:p>
            <a:r>
              <a:rPr lang="cs-CZ" dirty="0" smtClean="0"/>
              <a:t>Systém zašle kód na zadané telefonní číslo</a:t>
            </a:r>
          </a:p>
          <a:p>
            <a:r>
              <a:rPr lang="cs-CZ" dirty="0" smtClean="0"/>
              <a:t>Po zadání kódu z SMS zprávy do registračního formuláře v IS KP14+ dochází k zaslání aktivačního linku na e-mail</a:t>
            </a:r>
          </a:p>
          <a:p>
            <a:r>
              <a:rPr lang="cs-CZ" dirty="0" smtClean="0"/>
              <a:t>Po kliknutí na aktivační link zasílá systém na email uživatelské jméno (vychází z jména a příjmení)</a:t>
            </a:r>
          </a:p>
          <a:p>
            <a:pPr lvl="1"/>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a:p>
        </p:txBody>
      </p:sp>
    </p:spTree>
    <p:extLst>
      <p:ext uri="{BB962C8B-B14F-4D97-AF65-F5344CB8AC3E}">
        <p14:creationId xmlns:p14="http://schemas.microsoft.com/office/powerpoint/2010/main" val="3315964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a:p>
        </p:txBody>
      </p:sp>
    </p:spTree>
    <p:extLst>
      <p:ext uri="{BB962C8B-B14F-4D97-AF65-F5344CB8AC3E}">
        <p14:creationId xmlns:p14="http://schemas.microsoft.com/office/powerpoint/2010/main" val="4071049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Žadatel musí jít vždy přes výzvu ŘO a konkrétní výzvu MAS volí až na žádosti.</a:t>
            </a:r>
          </a:p>
          <a:p>
            <a:r>
              <a:rPr lang="cs-CZ" baseline="0" dirty="0" smtClean="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a:p>
        </p:txBody>
      </p:sp>
    </p:spTree>
    <p:extLst>
      <p:ext uri="{BB962C8B-B14F-4D97-AF65-F5344CB8AC3E}">
        <p14:creationId xmlns:p14="http://schemas.microsoft.com/office/powerpoint/2010/main" val="4283189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a:p>
        </p:txBody>
      </p:sp>
    </p:spTree>
    <p:extLst>
      <p:ext uri="{BB962C8B-B14F-4D97-AF65-F5344CB8AC3E}">
        <p14:creationId xmlns:p14="http://schemas.microsoft.com/office/powerpoint/2010/main" val="2717709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Pořadí vyplňování záložek není zcela individuální, u některých je nejprve nutné vyplnit nadřazený údaj v jiné části žádosti o podporu (do té doby je záložka šedě podbarvená). </a:t>
            </a:r>
          </a:p>
          <a:p>
            <a:r>
              <a:rPr lang="cs-CZ" dirty="0" smtClean="0"/>
              <a:t>Role uživatelů IS KP14+ ve vztahu k projektu:</a:t>
            </a:r>
            <a:r>
              <a:rPr lang="cs-CZ" baseline="0" dirty="0" smtClean="0"/>
              <a:t> </a:t>
            </a:r>
            <a:r>
              <a:rPr lang="cs-CZ" dirty="0" smtClean="0"/>
              <a:t>Editor,</a:t>
            </a:r>
            <a:r>
              <a:rPr lang="cs-CZ" baseline="0" dirty="0" smtClean="0"/>
              <a:t> </a:t>
            </a:r>
            <a:r>
              <a:rPr lang="cs-CZ" dirty="0" smtClean="0"/>
              <a:t>Čtenář,</a:t>
            </a:r>
            <a:r>
              <a:rPr lang="cs-CZ" baseline="0" dirty="0" smtClean="0"/>
              <a:t> </a:t>
            </a:r>
            <a:r>
              <a:rPr lang="cs-CZ" dirty="0" smtClean="0"/>
              <a:t>Signatář</a:t>
            </a:r>
            <a:r>
              <a:rPr lang="cs-CZ" baseline="0" dirty="0" smtClean="0"/>
              <a:t> </a:t>
            </a:r>
            <a:r>
              <a:rPr lang="cs-CZ" dirty="0" smtClean="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smtClean="0"/>
              <a:t>Není možné přidělit přístup někomu, kdo pro IS KP14+ neexistuje.</a:t>
            </a:r>
          </a:p>
          <a:p>
            <a:r>
              <a:rPr lang="cs-CZ" dirty="0" smtClean="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a:p>
        </p:txBody>
      </p:sp>
    </p:spTree>
    <p:extLst>
      <p:ext uri="{BB962C8B-B14F-4D97-AF65-F5344CB8AC3E}">
        <p14:creationId xmlns:p14="http://schemas.microsoft.com/office/powerpoint/2010/main" val="2322415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Zkrácený název projektu </a:t>
            </a:r>
            <a:r>
              <a:rPr lang="cs-CZ" dirty="0" smtClean="0"/>
              <a:t>– Identifikační údaj sloužící k základní orientaci v systému</a:t>
            </a:r>
          </a:p>
          <a:p>
            <a:r>
              <a:rPr lang="cs-CZ" b="1" dirty="0" smtClean="0"/>
              <a:t>Typ podání </a:t>
            </a:r>
            <a:r>
              <a:rPr lang="cs-CZ" dirty="0" smtClean="0"/>
              <a:t>– Automatické x Ruční</a:t>
            </a:r>
          </a:p>
          <a:p>
            <a:pPr lvl="1"/>
            <a:r>
              <a:rPr lang="cs-CZ" dirty="0" smtClean="0"/>
              <a:t>Automatické – automaticky po podpisu signatáře/ů</a:t>
            </a:r>
          </a:p>
          <a:p>
            <a:pPr lvl="1"/>
            <a:r>
              <a:rPr lang="cs-CZ" dirty="0" smtClean="0"/>
              <a:t>Ruční – aktivní účast žadatele přes tlačítko </a:t>
            </a:r>
            <a:r>
              <a:rPr lang="pl-PL" dirty="0" smtClean="0"/>
              <a:t>Podat žádost, které se vygeneruje po podpisu žádosti </a:t>
            </a:r>
          </a:p>
          <a:p>
            <a:r>
              <a:rPr lang="cs-CZ" b="1" dirty="0" smtClean="0"/>
              <a:t>Způsob jednání</a:t>
            </a:r>
            <a:r>
              <a:rPr lang="cs-CZ" dirty="0" smtClean="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50</a:t>
            </a:fld>
            <a:endParaRPr lang="cs-CZ"/>
          </a:p>
        </p:txBody>
      </p:sp>
    </p:spTree>
    <p:extLst>
      <p:ext uri="{BB962C8B-B14F-4D97-AF65-F5344CB8AC3E}">
        <p14:creationId xmlns:p14="http://schemas.microsoft.com/office/powerpoint/2010/main" val="3095343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smtClean="0"/>
              <a:t>Název projektu </a:t>
            </a:r>
          </a:p>
          <a:p>
            <a:r>
              <a:rPr lang="cs-CZ" b="1" dirty="0" smtClean="0"/>
              <a:t>Anotace projektu </a:t>
            </a:r>
            <a:r>
              <a:rPr lang="cs-CZ" dirty="0" smtClean="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smtClean="0"/>
              <a:t> zobrazuje se na začátku žádosti</a:t>
            </a:r>
          </a:p>
          <a:p>
            <a:pPr>
              <a:spcBef>
                <a:spcPts val="375"/>
              </a:spcBef>
              <a:buClr>
                <a:srgbClr val="000000"/>
              </a:buClr>
              <a:buSzPct val="100000"/>
              <a:buFont typeface="Wingdings" panose="05000000000000000000" pitchFamily="2" charset="2"/>
              <a:buChar char=""/>
              <a:defRPr/>
            </a:pPr>
            <a:r>
              <a:rPr lang="cs-CZ" altLang="cs-CZ" dirty="0" smtClean="0"/>
              <a:t> projekt v kostce, souhrnný obraz</a:t>
            </a:r>
          </a:p>
          <a:p>
            <a:pPr>
              <a:spcBef>
                <a:spcPts val="375"/>
              </a:spcBef>
              <a:buClr>
                <a:srgbClr val="000000"/>
              </a:buClr>
              <a:buSzPct val="100000"/>
              <a:buFont typeface="Wingdings" panose="05000000000000000000" pitchFamily="2" charset="2"/>
              <a:buChar char=""/>
              <a:defRPr/>
            </a:pPr>
            <a:r>
              <a:rPr lang="cs-CZ" altLang="cs-CZ" dirty="0" smtClean="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smtClean="0"/>
              <a:t> úvodní informace pro hodnotitele</a:t>
            </a:r>
          </a:p>
          <a:p>
            <a:pPr>
              <a:spcBef>
                <a:spcPts val="375"/>
              </a:spcBef>
              <a:buClr>
                <a:srgbClr val="000000"/>
              </a:buClr>
              <a:buSzPct val="100000"/>
              <a:buFont typeface="Wingdings" panose="05000000000000000000" pitchFamily="2" charset="2"/>
              <a:buChar char=""/>
              <a:defRPr/>
            </a:pPr>
            <a:r>
              <a:rPr lang="cs-CZ" altLang="cs-CZ" dirty="0" smtClean="0"/>
              <a:t> co, kdo, jak, proč, jak dlouho, za kolik</a:t>
            </a:r>
          </a:p>
          <a:p>
            <a:endParaRPr lang="cs-CZ" dirty="0" smtClean="0"/>
          </a:p>
          <a:p>
            <a:r>
              <a:rPr lang="cs-CZ" b="1" dirty="0" smtClean="0"/>
              <a:t>Datum zahájení a ukončení</a:t>
            </a:r>
            <a:r>
              <a:rPr lang="cs-CZ" dirty="0" smtClean="0"/>
              <a:t> – předpokládané/skutečné</a:t>
            </a:r>
          </a:p>
          <a:p>
            <a:pPr lvl="1"/>
            <a:r>
              <a:rPr lang="cs-CZ" dirty="0" smtClean="0"/>
              <a:t>generuje se délka projektu</a:t>
            </a:r>
          </a:p>
          <a:p>
            <a:pPr lvl="1"/>
            <a:r>
              <a:rPr lang="cs-CZ" dirty="0" smtClean="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Jiné finanční příjmy</a:t>
            </a:r>
            <a:r>
              <a:rPr lang="cs-CZ" sz="2400" dirty="0" smtClean="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Příjmy dle čl. 61 obecného nařízení </a:t>
            </a:r>
            <a:r>
              <a:rPr lang="cs-CZ" sz="2400" dirty="0" smtClean="0"/>
              <a:t>- Projekt nevytváří příjmy dle článku 61</a:t>
            </a:r>
            <a:endParaRPr lang="cs-CZ" sz="2400" b="1" dirty="0" smtClean="0"/>
          </a:p>
          <a:p>
            <a:endParaRPr lang="cs-CZ" b="1" dirty="0" smtClean="0"/>
          </a:p>
          <a:p>
            <a:r>
              <a:rPr lang="cs-CZ" b="1" dirty="0" smtClean="0"/>
              <a:t>Doplňkové informace – </a:t>
            </a:r>
            <a:r>
              <a:rPr lang="cs-CZ" b="1" dirty="0" err="1" smtClean="0"/>
              <a:t>checkboxy</a:t>
            </a:r>
            <a:endParaRPr lang="cs-CZ" b="1" dirty="0" smtClean="0"/>
          </a:p>
          <a:p>
            <a:r>
              <a:rPr lang="pl-PL" dirty="0" smtClean="0"/>
              <a:t>Realizace zadávacích řízení na projektu</a:t>
            </a:r>
          </a:p>
          <a:p>
            <a:r>
              <a:rPr lang="cs-CZ" dirty="0" smtClean="0"/>
              <a:t>Režim financování – nastaveno na výzvě</a:t>
            </a:r>
          </a:p>
          <a:p>
            <a:r>
              <a:rPr lang="cs-CZ" dirty="0" smtClean="0"/>
              <a:t>Veřejná podpora – orientační, není provázáno s další záložkou. Bude řešeno až před podpisem právního aktu</a:t>
            </a:r>
          </a:p>
          <a:p>
            <a:r>
              <a:rPr lang="cs-CZ" dirty="0" smtClean="0"/>
              <a:t>Projekt je zcela nebo zčásti prováděn sociálními partnery nebo NNO – </a:t>
            </a:r>
            <a:r>
              <a:rPr lang="cs-CZ" dirty="0" err="1" smtClean="0"/>
              <a:t>checkbox</a:t>
            </a:r>
            <a:r>
              <a:rPr lang="cs-CZ" dirty="0" smtClean="0"/>
              <a:t> s </a:t>
            </a:r>
            <a:r>
              <a:rPr lang="cs-CZ" dirty="0" err="1" smtClean="0"/>
              <a:t>provazbou</a:t>
            </a:r>
            <a:r>
              <a:rPr lang="cs-CZ" dirty="0" smtClean="0"/>
              <a:t> na indikátor – relevantní v případě, že žadatel je NNO nebo sociální partner</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51</a:t>
            </a:fld>
            <a:endParaRPr lang="cs-CZ"/>
          </a:p>
        </p:txBody>
      </p:sp>
    </p:spTree>
    <p:extLst>
      <p:ext uri="{BB962C8B-B14F-4D97-AF65-F5344CB8AC3E}">
        <p14:creationId xmlns:p14="http://schemas.microsoft.com/office/powerpoint/2010/main" val="340462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0000"/>
              </a:lnSpc>
            </a:pPr>
            <a:r>
              <a:rPr lang="cs-CZ" sz="1200" b="1" dirty="0" smtClean="0"/>
              <a:t>Prorodinná opatření by měla pomoci rodičům snadněji sladit rodinný a pracovní život.</a:t>
            </a:r>
          </a:p>
          <a:p>
            <a:pPr algn="just">
              <a:lnSpc>
                <a:spcPct val="100000"/>
              </a:lnSpc>
            </a:pPr>
            <a:r>
              <a:rPr lang="cs-CZ" sz="1200" b="1" dirty="0" smtClean="0"/>
              <a:t>Cílem není pasivní podpora rodiny, ale vytváření podmínek a odstraňování překážek ztěžujících rodičům snadnější skloubení pracovního a rodinného života.</a:t>
            </a:r>
          </a:p>
          <a:p>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5</a:t>
            </a:fld>
            <a:endParaRPr lang="cs-CZ"/>
          </a:p>
        </p:txBody>
      </p:sp>
    </p:spTree>
    <p:extLst>
      <p:ext uri="{BB962C8B-B14F-4D97-AF65-F5344CB8AC3E}">
        <p14:creationId xmlns:p14="http://schemas.microsoft.com/office/powerpoint/2010/main" val="80289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Základní identifikace specifických cílů je nastavena na úrovni výzvy.</a:t>
            </a:r>
          </a:p>
          <a:p>
            <a:r>
              <a:rPr lang="cs-CZ" b="1" dirty="0" smtClean="0"/>
              <a:t>Název</a:t>
            </a:r>
            <a:r>
              <a:rPr lang="cs-CZ" dirty="0" smtClean="0"/>
              <a:t> – žadatel vybírá z číselníku</a:t>
            </a:r>
          </a:p>
          <a:p>
            <a:r>
              <a:rPr lang="cs-CZ" b="1" dirty="0" smtClean="0"/>
              <a:t>Procentní podíl </a:t>
            </a:r>
            <a:r>
              <a:rPr lang="cs-CZ" dirty="0" smtClean="0"/>
              <a:t>– míra aktivit projektu pod specifickým cílem</a:t>
            </a:r>
          </a:p>
          <a:p>
            <a:pPr lvl="1"/>
            <a:r>
              <a:rPr lang="cs-CZ" dirty="0" smtClean="0"/>
              <a:t>- zadané hodnoty nejsou pro příjemce závazné</a:t>
            </a:r>
          </a:p>
          <a:p>
            <a:pPr lvl="1"/>
            <a:r>
              <a:rPr lang="cs-CZ" dirty="0" smtClean="0"/>
              <a:t>- systém provádí kontrolu součtu procentních podílů jednotlivých cílů</a:t>
            </a:r>
          </a:p>
          <a:p>
            <a:pPr lvl="1"/>
            <a:r>
              <a:rPr lang="cs-CZ" dirty="0" smtClean="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52</a:t>
            </a:fld>
            <a:endParaRPr lang="cs-CZ"/>
          </a:p>
        </p:txBody>
      </p:sp>
    </p:spTree>
    <p:extLst>
      <p:ext uri="{BB962C8B-B14F-4D97-AF65-F5344CB8AC3E}">
        <p14:creationId xmlns:p14="http://schemas.microsoft.com/office/powerpoint/2010/main" val="1926223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Jaký problém projekt řeší? </a:t>
            </a:r>
            <a:r>
              <a:rPr lang="cs-CZ" dirty="0" smtClean="0"/>
              <a:t>– popis problému, proč ho řeší, koho se týká, důsledky neřešení</a:t>
            </a:r>
          </a:p>
          <a:p>
            <a:r>
              <a:rPr lang="cs-CZ" b="1" dirty="0" smtClean="0"/>
              <a:t>Jaké jsou příčiny problému?</a:t>
            </a:r>
            <a:r>
              <a:rPr lang="cs-CZ" dirty="0" smtClean="0"/>
              <a:t> – popis příčin problému, doklady existence problému, zda byl již v minulosti řešen a s jakým výsledkem</a:t>
            </a:r>
          </a:p>
          <a:p>
            <a:r>
              <a:rPr lang="cs-CZ" b="1" dirty="0" smtClean="0"/>
              <a:t>Co je cílem projektu? </a:t>
            </a:r>
            <a:r>
              <a:rPr lang="cs-CZ" dirty="0" smtClean="0"/>
              <a:t>– cíl/e projektu, provázanost cílů, měřitelnost, jak dosažení cíle řeší problém, jak ověřit dosažení cíle </a:t>
            </a:r>
          </a:p>
          <a:p>
            <a:endParaRPr lang="cs-CZ" b="1" dirty="0" smtClean="0"/>
          </a:p>
          <a:p>
            <a:r>
              <a:rPr lang="cs-CZ" b="1" dirty="0" smtClean="0"/>
              <a:t>Jaká/é změna/y je/jsou v důsledku projektu očekávána/y? </a:t>
            </a:r>
            <a:r>
              <a:rPr lang="cs-CZ" dirty="0" smtClean="0"/>
              <a:t>– co se změní, obecnější než cíl, dopad na cílovou skupinu</a:t>
            </a:r>
          </a:p>
          <a:p>
            <a:pPr>
              <a:buNone/>
            </a:pPr>
            <a:r>
              <a:rPr lang="cs-CZ" altLang="cs-CZ" sz="1200" dirty="0" smtClean="0">
                <a:solidFill>
                  <a:srgbClr val="000000"/>
                </a:solidFill>
              </a:rPr>
              <a:t>- nová kolonka v žádosti, která rozvíjí kolonku „cíle“</a:t>
            </a:r>
          </a:p>
          <a:p>
            <a:pPr>
              <a:buNone/>
            </a:pPr>
            <a:r>
              <a:rPr lang="cs-CZ" altLang="cs-CZ" sz="1200" dirty="0" smtClean="0">
                <a:solidFill>
                  <a:srgbClr val="000000"/>
                </a:solidFill>
              </a:rPr>
              <a:t>- nutí žadatele popsat kvalitativní dopady projektu</a:t>
            </a:r>
          </a:p>
          <a:p>
            <a:pPr>
              <a:buNone/>
            </a:pPr>
            <a:r>
              <a:rPr lang="cs-CZ" altLang="cs-CZ" sz="1200" dirty="0" smtClean="0">
                <a:solidFill>
                  <a:srgbClr val="000000"/>
                </a:solidFill>
              </a:rPr>
              <a:t>- od instrumentálních cílů (cílem je usnadnit přístup rodičům po mateřské dovolené</a:t>
            </a:r>
            <a:r>
              <a:rPr lang="cs-CZ" altLang="cs-CZ" sz="1200" baseline="0" dirty="0" smtClean="0">
                <a:solidFill>
                  <a:srgbClr val="000000"/>
                </a:solidFill>
              </a:rPr>
              <a:t> zpět do pracovního procesu</a:t>
            </a:r>
            <a:r>
              <a:rPr lang="cs-CZ" altLang="cs-CZ" sz="1200" dirty="0" smtClean="0">
                <a:solidFill>
                  <a:srgbClr val="000000"/>
                </a:solidFill>
              </a:rPr>
              <a:t>) k efektům</a:t>
            </a:r>
          </a:p>
          <a:p>
            <a:pPr>
              <a:buNone/>
            </a:pPr>
            <a:r>
              <a:rPr lang="cs-CZ" altLang="cs-CZ" sz="1200" baseline="0" dirty="0" smtClean="0">
                <a:solidFill>
                  <a:srgbClr val="000000"/>
                </a:solidFill>
              </a:rPr>
              <a:t>  </a:t>
            </a:r>
            <a:r>
              <a:rPr lang="cs-CZ" altLang="cs-CZ" sz="1200" dirty="0" smtClean="0">
                <a:solidFill>
                  <a:srgbClr val="000000"/>
                </a:solidFill>
              </a:rPr>
              <a:t>(změnou bude získání pracovního uplatnění</a:t>
            </a:r>
            <a:r>
              <a:rPr lang="cs-CZ" altLang="cs-CZ" sz="1200" baseline="0" dirty="0" smtClean="0">
                <a:solidFill>
                  <a:srgbClr val="000000"/>
                </a:solidFill>
              </a:rPr>
              <a:t> pro rodiče po mateřské dovolené </a:t>
            </a:r>
            <a:r>
              <a:rPr lang="cs-CZ" altLang="cs-CZ" sz="1200" dirty="0" smtClean="0">
                <a:solidFill>
                  <a:srgbClr val="000000"/>
                </a:solidFill>
              </a:rPr>
              <a:t>a sladění rodinného a pracovního života)</a:t>
            </a:r>
          </a:p>
          <a:p>
            <a:pPr>
              <a:buNone/>
            </a:pPr>
            <a:r>
              <a:rPr lang="cs-CZ" altLang="cs-CZ" sz="1200" dirty="0" smtClean="0">
                <a:solidFill>
                  <a:srgbClr val="000000"/>
                </a:solidFill>
              </a:rPr>
              <a:t>- kvantifikovat tu změnu</a:t>
            </a:r>
          </a:p>
          <a:p>
            <a:endParaRPr lang="cs-CZ" b="1" dirty="0" smtClean="0"/>
          </a:p>
          <a:p>
            <a:r>
              <a:rPr lang="cs-CZ" b="1" dirty="0" smtClean="0"/>
              <a:t>Jaké aktivity v projektu budou realizovány? (N) </a:t>
            </a:r>
            <a:r>
              <a:rPr lang="cs-CZ" dirty="0" smtClean="0"/>
              <a:t>– KA jsou dále řešeny na samostatné záložce – lze uvést odkaz na tuto záložku nebo stručný popis. </a:t>
            </a:r>
            <a:r>
              <a:rPr lang="cs-CZ" b="1" dirty="0" smtClean="0"/>
              <a:t>Údaje zde uvedené nesmí být v rozporu s údaji na záložce KA.</a:t>
            </a:r>
          </a:p>
          <a:p>
            <a:r>
              <a:rPr lang="cs-CZ" b="1" dirty="0" smtClean="0"/>
              <a:t>Popis realizačního týmu projektu – </a:t>
            </a:r>
            <a:r>
              <a:rPr lang="cs-CZ" dirty="0" smtClean="0"/>
              <a:t>všechny pozice v RT</a:t>
            </a:r>
            <a:r>
              <a:rPr lang="cs-CZ" b="1" dirty="0" smtClean="0"/>
              <a:t> </a:t>
            </a:r>
            <a:r>
              <a:rPr lang="cs-CZ" dirty="0" smtClean="0"/>
              <a:t>(NN i PN, příjemce i partner)</a:t>
            </a:r>
          </a:p>
          <a:p>
            <a:pPr lvl="1"/>
            <a:r>
              <a:rPr lang="cs-CZ" dirty="0" smtClean="0"/>
              <a:t>- hlavní činnosti</a:t>
            </a:r>
          </a:p>
          <a:p>
            <a:pPr lvl="1"/>
            <a:r>
              <a:rPr lang="cs-CZ" dirty="0" smtClean="0"/>
              <a:t>- rozsah zapojení</a:t>
            </a:r>
          </a:p>
          <a:p>
            <a:pPr lvl="1"/>
            <a:r>
              <a:rPr lang="cs-CZ" dirty="0" smtClean="0"/>
              <a:t>- odborná kapacita (ne konkrétní jména)</a:t>
            </a:r>
          </a:p>
          <a:p>
            <a:pPr marL="457200" lvl="1" indent="0">
              <a:spcAft>
                <a:spcPts val="600"/>
              </a:spcAft>
              <a:buFontTx/>
              <a:buNone/>
            </a:pPr>
            <a:r>
              <a:rPr lang="cs-CZ" dirty="0" smtClean="0"/>
              <a:t>- omezený rozsah pole - samostatná příloha s odkazem</a:t>
            </a:r>
          </a:p>
          <a:p>
            <a:pPr marL="628650" lvl="1" indent="-171450">
              <a:spcAft>
                <a:spcPts val="600"/>
              </a:spcAft>
              <a:buFontTx/>
              <a:buChar char="-"/>
            </a:pPr>
            <a:endParaRPr lang="cs-CZ" dirty="0" smtClean="0"/>
          </a:p>
          <a:p>
            <a:r>
              <a:rPr lang="cs-CZ" b="1" dirty="0" smtClean="0"/>
              <a:t>Jak bude zajištěno šíření výstupů projektu? (N) </a:t>
            </a:r>
            <a:r>
              <a:rPr lang="cs-CZ" dirty="0" smtClean="0"/>
              <a:t>– produkty, povědomí cílové skupiny apod.</a:t>
            </a:r>
          </a:p>
          <a:p>
            <a:r>
              <a:rPr lang="cs-CZ" b="1" dirty="0" smtClean="0"/>
              <a:t>V čem je navržené řešení inovativní? (N) </a:t>
            </a:r>
            <a:r>
              <a:rPr lang="cs-CZ" dirty="0" smtClean="0"/>
              <a:t>- osa 3 OPZ, výzvy zaměřené na sociální inovace.</a:t>
            </a:r>
          </a:p>
          <a:p>
            <a:pPr>
              <a:spcBef>
                <a:spcPts val="450"/>
              </a:spcBef>
              <a:buNone/>
            </a:pPr>
            <a:r>
              <a:rPr lang="cs-CZ" altLang="cs-CZ" sz="1200" dirty="0" smtClean="0">
                <a:solidFill>
                  <a:srgbClr val="000000"/>
                </a:solidFill>
              </a:rPr>
              <a:t>- některé výzvy vyžadují popis toho, v čem je projekt inovativní, v čem je nový, neokoukaný</a:t>
            </a:r>
          </a:p>
          <a:p>
            <a:pPr>
              <a:spcBef>
                <a:spcPts val="450"/>
              </a:spcBef>
              <a:buNone/>
            </a:pPr>
            <a:r>
              <a:rPr lang="cs-CZ" altLang="cs-CZ" sz="1200" dirty="0" smtClean="0">
                <a:solidFill>
                  <a:srgbClr val="000000"/>
                </a:solidFill>
              </a:rPr>
              <a:t>- </a:t>
            </a:r>
            <a:r>
              <a:rPr lang="cs-CZ" altLang="cs-CZ" sz="1200" u="sng" dirty="0" smtClean="0">
                <a:solidFill>
                  <a:srgbClr val="000000"/>
                </a:solidFill>
              </a:rPr>
              <a:t>tři základní roviny inovace:</a:t>
            </a:r>
          </a:p>
          <a:p>
            <a:pPr>
              <a:spcBef>
                <a:spcPts val="450"/>
              </a:spcBef>
              <a:buFont typeface="Wingdings" panose="05000000000000000000" pitchFamily="2" charset="2"/>
              <a:buChar char=""/>
            </a:pPr>
            <a:r>
              <a:rPr lang="cs-CZ" altLang="cs-CZ" sz="1200" dirty="0" smtClean="0">
                <a:solidFill>
                  <a:srgbClr val="000000"/>
                </a:solidFill>
              </a:rPr>
              <a:t> buď zavádíte projektem zcela </a:t>
            </a:r>
            <a:r>
              <a:rPr lang="cs-CZ" altLang="cs-CZ" sz="1200" b="1" dirty="0" smtClean="0">
                <a:solidFill>
                  <a:srgbClr val="000000"/>
                </a:solidFill>
              </a:rPr>
              <a:t>nové služby</a:t>
            </a:r>
            <a:r>
              <a:rPr lang="cs-CZ" altLang="cs-CZ" sz="1200" dirty="0" smtClean="0">
                <a:solidFill>
                  <a:srgbClr val="000000"/>
                </a:solidFill>
              </a:rPr>
              <a:t>, zaplňujete mezeru na trhu</a:t>
            </a:r>
          </a:p>
          <a:p>
            <a:pPr>
              <a:spcBef>
                <a:spcPts val="450"/>
              </a:spcBef>
              <a:buFont typeface="Wingdings" panose="05000000000000000000" pitchFamily="2" charset="2"/>
              <a:buChar char=""/>
            </a:pPr>
            <a:r>
              <a:rPr lang="cs-CZ" altLang="cs-CZ" sz="1200" dirty="0" smtClean="0">
                <a:solidFill>
                  <a:srgbClr val="000000"/>
                </a:solidFill>
              </a:rPr>
              <a:t> nebo existující služby </a:t>
            </a:r>
            <a:r>
              <a:rPr lang="cs-CZ" altLang="cs-CZ" sz="1200" b="1" dirty="0" smtClean="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smtClean="0">
                <a:solidFill>
                  <a:srgbClr val="000000"/>
                </a:solidFill>
              </a:rPr>
              <a:t> nebo vytváříte </a:t>
            </a:r>
            <a:r>
              <a:rPr lang="cs-CZ" altLang="cs-CZ" sz="1200" b="1" dirty="0" smtClean="0">
                <a:solidFill>
                  <a:srgbClr val="000000"/>
                </a:solidFill>
              </a:rPr>
              <a:t>komplex</a:t>
            </a:r>
            <a:r>
              <a:rPr lang="cs-CZ" altLang="cs-CZ" sz="1200" dirty="0" smtClean="0">
                <a:solidFill>
                  <a:srgbClr val="000000"/>
                </a:solidFill>
              </a:rPr>
              <a:t> vzájemně provázaných nebo se doplňujících služeb, který násobí efekt každé jedné služby v takovém komplexu zařazené a mění situaci v místě celkově</a:t>
            </a:r>
          </a:p>
          <a:p>
            <a:endParaRPr lang="cs-CZ" dirty="0" smtClean="0"/>
          </a:p>
          <a:p>
            <a:r>
              <a:rPr lang="cs-CZ" b="1" dirty="0" smtClean="0"/>
              <a:t>Jaká existují rizika projektu? </a:t>
            </a:r>
            <a:r>
              <a:rPr lang="cs-CZ" dirty="0" smtClean="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136002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dirty="0"/>
          </a:p>
        </p:txBody>
      </p:sp>
    </p:spTree>
    <p:extLst>
      <p:ext uri="{BB962C8B-B14F-4D97-AF65-F5344CB8AC3E}">
        <p14:creationId xmlns:p14="http://schemas.microsoft.com/office/powerpoint/2010/main" val="3715086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smtClean="0"/>
              <a:t>Indikátory povinné k naplnění</a:t>
            </a:r>
            <a:r>
              <a:rPr lang="cs-CZ" sz="1200" b="1" u="none" dirty="0" smtClean="0"/>
              <a:t> </a:t>
            </a:r>
            <a:r>
              <a:rPr lang="cs-CZ" sz="1200" dirty="0" smtClean="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smtClean="0">
                <a:solidFill>
                  <a:srgbClr val="FF0000"/>
                </a:solidFill>
              </a:rPr>
              <a:t>Každý projekt musí mít povinně stanovenou nenulovou hodnotu </a:t>
            </a:r>
            <a:r>
              <a:rPr lang="cs-CZ" sz="1200" b="1" dirty="0" smtClean="0">
                <a:solidFill>
                  <a:srgbClr val="FF0000"/>
                </a:solidFill>
              </a:rPr>
              <a:t>minimálně</a:t>
            </a:r>
            <a:r>
              <a:rPr lang="cs-CZ" sz="1200" dirty="0" smtClean="0">
                <a:solidFill>
                  <a:srgbClr val="FF0000"/>
                </a:solidFill>
              </a:rPr>
              <a:t> buď pro indikátor </a:t>
            </a:r>
            <a:r>
              <a:rPr lang="cs-CZ" sz="1200" b="1" dirty="0" smtClean="0">
                <a:solidFill>
                  <a:srgbClr val="FF0000"/>
                </a:solidFill>
              </a:rPr>
              <a:t>6 00 00 - Celkový počet účastníků</a:t>
            </a:r>
            <a:r>
              <a:rPr lang="cs-CZ" sz="1200" dirty="0" smtClean="0">
                <a:solidFill>
                  <a:srgbClr val="FF0000"/>
                </a:solidFill>
              </a:rPr>
              <a:t> nebo </a:t>
            </a:r>
            <a:br>
              <a:rPr lang="cs-CZ" sz="1200" dirty="0" smtClean="0">
                <a:solidFill>
                  <a:srgbClr val="FF0000"/>
                </a:solidFill>
              </a:rPr>
            </a:br>
            <a:r>
              <a:rPr lang="cs-CZ" sz="1200" b="1" dirty="0" smtClean="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smtClean="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smtClean="0">
                <a:solidFill>
                  <a:schemeClr val="tx1"/>
                </a:solidFill>
                <a:effectLst/>
                <a:latin typeface="+mn-lt"/>
                <a:ea typeface="+mn-ea"/>
                <a:cs typeface="+mn-cs"/>
              </a:rPr>
              <a:t>Sledování parametrů týkajících se podpořených osob a související indikátory jsou detailně popsány v 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smtClean="0">
              <a:solidFill>
                <a:schemeClr val="tx1"/>
              </a:solidFill>
              <a:effectLst/>
              <a:latin typeface="+mn-lt"/>
              <a:ea typeface="+mn-ea"/>
              <a:cs typeface="+mn-cs"/>
            </a:endParaRPr>
          </a:p>
          <a:p>
            <a:r>
              <a:rPr lang="cs-CZ" sz="1200" dirty="0" smtClean="0">
                <a:latin typeface="+mn-lt"/>
              </a:rPr>
              <a:t>Žadatel není nucen k tomu, aby všechny osoby byly „účastníky“ a čerpaly povinně podporu nad stanovený limit.</a:t>
            </a:r>
          </a:p>
          <a:p>
            <a:r>
              <a:rPr lang="cs-CZ" sz="1200" dirty="0" smtClean="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smtClean="0">
                <a:latin typeface="+mn-lt"/>
              </a:rPr>
              <a:t>Hodnotitel hodnotí žádost jako celek, nikoli jen s ohledem na plánované hodnoty indikátorů.</a:t>
            </a:r>
          </a:p>
          <a:p>
            <a:r>
              <a:rPr lang="cs-CZ" sz="1200" dirty="0" smtClean="0">
                <a:latin typeface="+mn-lt"/>
              </a:rPr>
              <a:t>Vždy záleží na charakteru projektu, cílové skupiny a plánovaných efektech projektu.</a:t>
            </a:r>
          </a:p>
          <a:p>
            <a:endParaRPr lang="cs-CZ" sz="1200" dirty="0" smtClean="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smtClean="0">
                <a:latin typeface="+mn-lt"/>
                <a:cs typeface="Arial" panose="020B0604020202020204" pitchFamily="34" charset="0"/>
              </a:rPr>
              <a:t>6 00 00 - Celkový počet účastníků  + indikátory </a:t>
            </a:r>
            <a:r>
              <a:rPr lang="cs-CZ" sz="1200" u="sng" dirty="0" smtClean="0">
                <a:latin typeface="+mn-lt"/>
              </a:rPr>
              <a:t>týkající se „účastníků“</a:t>
            </a:r>
          </a:p>
          <a:p>
            <a:pPr marL="504000" lvl="4" indent="0">
              <a:lnSpc>
                <a:spcPct val="100000"/>
              </a:lnSpc>
              <a:spcBef>
                <a:spcPts val="600"/>
              </a:spcBef>
              <a:spcAft>
                <a:spcPts val="600"/>
              </a:spcAft>
              <a:buSzPct val="100000"/>
              <a:buNone/>
            </a:pPr>
            <a:r>
              <a:rPr lang="cs-CZ" sz="1200" dirty="0" smtClean="0">
                <a:latin typeface="+mn-lt"/>
                <a:cs typeface="Arial" panose="020B0604020202020204" pitchFamily="34" charset="0"/>
              </a:rPr>
              <a:t>= </a:t>
            </a:r>
            <a:r>
              <a:rPr lang="cs-CZ" sz="1200" dirty="0" smtClean="0">
                <a:latin typeface="+mn-lt"/>
              </a:rPr>
              <a:t>osoby jednoznačně identifikované, které zároveň překročí hranici pro bagatelní podporu </a:t>
            </a:r>
            <a:r>
              <a:rPr lang="cs-CZ" sz="1200" dirty="0" smtClean="0">
                <a:latin typeface="+mn-lt"/>
                <a:cs typeface="Arial" panose="020B0604020202020204" pitchFamily="34" charset="0"/>
              </a:rPr>
              <a:t>(tj. min. 40 hod., </a:t>
            </a:r>
            <a:r>
              <a:rPr lang="cs-CZ" sz="1200" dirty="0" smtClean="0">
                <a:latin typeface="+mn-lt"/>
              </a:rPr>
              <a:t>z toho min 20 hod. jinou formou než elektronickou</a:t>
            </a:r>
            <a:r>
              <a:rPr lang="cs-CZ" sz="1200" dirty="0" smtClean="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latin typeface="+mn-lt"/>
                <a:cs typeface="Arial" panose="020B0604020202020204" pitchFamily="34" charset="0"/>
              </a:rPr>
              <a:t>Vykazování příjemcem skrze Monitorovací list podpořené osoby v IS ESF </a:t>
            </a:r>
            <a:r>
              <a:rPr lang="cs-CZ" sz="1200" dirty="0" smtClean="0">
                <a:latin typeface="+mn-lt"/>
              </a:rPr>
              <a:t>2014+ (</a:t>
            </a:r>
            <a:r>
              <a:rPr lang="cs-CZ" sz="1200" cap="none" baseline="0" dirty="0" smtClean="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solidFill>
                  <a:srgbClr val="FF0000"/>
                </a:solidFill>
                <a:latin typeface="+mn-lt"/>
                <a:cs typeface="Arial" panose="020B0604020202020204" pitchFamily="34" charset="0"/>
              </a:rPr>
              <a:t>Celkový počet podpořených osob </a:t>
            </a:r>
            <a:r>
              <a:rPr lang="cs-CZ" sz="1200" strike="sngStrike" dirty="0" smtClean="0">
                <a:solidFill>
                  <a:srgbClr val="FF0000"/>
                </a:solidFill>
                <a:latin typeface="+mn-lt"/>
                <a:cs typeface="Arial" panose="020B0604020202020204" pitchFamily="34" charset="0"/>
              </a:rPr>
              <a:t>≠</a:t>
            </a:r>
            <a:r>
              <a:rPr lang="cs-CZ" sz="1200" dirty="0" smtClean="0">
                <a:solidFill>
                  <a:srgbClr val="FF0000"/>
                </a:solidFill>
                <a:latin typeface="+mn-lt"/>
                <a:cs typeface="Arial" panose="020B0604020202020204" pitchFamily="34" charset="0"/>
              </a:rPr>
              <a:t> celkový počet účastníků!! </a:t>
            </a:r>
            <a:r>
              <a:rPr lang="cs-CZ" sz="1200" dirty="0" smtClean="0">
                <a:latin typeface="+mn-lt"/>
              </a:rPr>
              <a:t>(Žadatel předem popíše rozsah skupiny osob, kterou plánuje podpořit, ale která nebude pravděpodobně moci být zahrnuta do dosažených hodnot indikátorů).</a:t>
            </a:r>
            <a:endParaRPr lang="cs-CZ" sz="1200" dirty="0" smtClean="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smtClean="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smtClean="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smtClean="0">
              <a:latin typeface="+mn-lt"/>
              <a:cs typeface="Arial" panose="020B0604020202020204" pitchFamily="34" charset="0"/>
            </a:endParaRPr>
          </a:p>
          <a:p>
            <a:endParaRPr lang="cs-CZ" sz="1200" b="1" dirty="0" smtClean="0"/>
          </a:p>
          <a:p>
            <a:r>
              <a:rPr lang="cs-CZ" sz="1200" b="1" u="sng" dirty="0" smtClean="0"/>
              <a:t>Indikátory povinné k vykazování</a:t>
            </a:r>
            <a:endParaRPr lang="cs-CZ" sz="1200" b="1" dirty="0" smtClean="0"/>
          </a:p>
          <a:p>
            <a:pPr lvl="1"/>
            <a:r>
              <a:rPr lang="cs-CZ" sz="1200" b="1" dirty="0" smtClean="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smtClean="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smtClean="0">
                <a:solidFill>
                  <a:srgbClr val="FF0000"/>
                </a:solidFill>
              </a:rPr>
              <a:t>U indikátoru týkajícího</a:t>
            </a:r>
            <a:r>
              <a:rPr lang="cs-CZ" sz="1200" b="1" baseline="0" dirty="0" smtClean="0">
                <a:solidFill>
                  <a:srgbClr val="FF0000"/>
                </a:solidFill>
              </a:rPr>
              <a:t> se účastníků je cílová hodnota vždy 0, protože se dosažené hodnoty načítají automaticky z IS ESF!!!</a:t>
            </a:r>
          </a:p>
          <a:p>
            <a:pPr marL="0" lvl="1" indent="0">
              <a:lnSpc>
                <a:spcPct val="100000"/>
              </a:lnSpc>
              <a:spcBef>
                <a:spcPts val="600"/>
              </a:spcBef>
              <a:spcAft>
                <a:spcPts val="600"/>
              </a:spcAft>
              <a:buSzPct val="100000"/>
              <a:buFont typeface="Wingdings" panose="05000000000000000000" pitchFamily="2" charset="2"/>
              <a:buNone/>
            </a:pPr>
            <a:endParaRPr lang="cs-CZ" sz="800" dirty="0" smtClean="0"/>
          </a:p>
          <a:p>
            <a:pPr marL="0" lvl="1" indent="0">
              <a:lnSpc>
                <a:spcPct val="100000"/>
              </a:lnSpc>
              <a:spcBef>
                <a:spcPts val="600"/>
              </a:spcBef>
              <a:spcAft>
                <a:spcPts val="600"/>
              </a:spcAft>
              <a:buSzPct val="100000"/>
              <a:buFont typeface="Wingdings" panose="05000000000000000000" pitchFamily="2" charset="2"/>
              <a:buNone/>
            </a:pPr>
            <a:r>
              <a:rPr lang="cs-CZ" sz="1800" dirty="0" smtClean="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smtClean="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smtClean="0"/>
              <a:t>Systém záznamu rozsahu a typu podpory poskytnuté cílovým skupinám projektů</a:t>
            </a:r>
            <a:endParaRPr lang="cs-CZ" dirty="0" smtClean="0"/>
          </a:p>
          <a:p>
            <a:pPr>
              <a:lnSpc>
                <a:spcPct val="100000"/>
              </a:lnSpc>
              <a:buFont typeface="Courier New" panose="02070309020205020404" pitchFamily="49" charset="0"/>
              <a:buNone/>
            </a:pPr>
            <a:endParaRPr lang="cs-CZ" sz="1200" dirty="0" smtClean="0">
              <a:latin typeface="+mn-lt"/>
            </a:endParaRPr>
          </a:p>
          <a:p>
            <a:pPr hangingPunct="0"/>
            <a:r>
              <a:rPr lang="cs-CZ" sz="1200" b="1" kern="1200" dirty="0" smtClean="0">
                <a:solidFill>
                  <a:schemeClr val="tx1"/>
                </a:solidFill>
                <a:effectLst/>
                <a:latin typeface="+mn-lt"/>
                <a:ea typeface="+mn-ea"/>
                <a:cs typeface="+mn-cs"/>
              </a:rPr>
              <a:t>Bagatelní podpora:</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smtClean="0">
                <a:solidFill>
                  <a:schemeClr val="tx1"/>
                </a:solidFill>
                <a:effectLst/>
                <a:latin typeface="+mn-lt"/>
                <a:ea typeface="+mn-ea"/>
                <a:cs typeface="+mn-cs"/>
              </a:rPr>
              <a:t>a) získala v daném projektu podporu v rozsahu minimálně </a:t>
            </a:r>
            <a:r>
              <a:rPr lang="cs-CZ" sz="1200" b="1" kern="1200" dirty="0" smtClean="0">
                <a:solidFill>
                  <a:schemeClr val="tx1"/>
                </a:solidFill>
                <a:effectLst/>
                <a:latin typeface="+mn-lt"/>
                <a:ea typeface="+mn-ea"/>
                <a:cs typeface="+mn-cs"/>
              </a:rPr>
              <a:t>40 hodin </a:t>
            </a:r>
            <a:r>
              <a:rPr lang="cs-CZ" sz="1200" kern="1200" dirty="0" smtClean="0">
                <a:solidFill>
                  <a:schemeClr val="tx1"/>
                </a:solidFill>
                <a:effectLst/>
                <a:latin typeface="+mn-lt"/>
                <a:ea typeface="+mn-ea"/>
                <a:cs typeface="+mn-cs"/>
              </a:rPr>
              <a:t>(bez ohledu na počet dílčích podpor, tj. počet dílčích zapojení do projektu) a zároveň</a:t>
            </a:r>
          </a:p>
          <a:p>
            <a:pPr hangingPunct="0"/>
            <a:r>
              <a:rPr lang="cs-CZ" sz="1200" kern="1200" dirty="0" smtClean="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Evidence podpořené osoby:</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smtClean="0">
                <a:solidFill>
                  <a:schemeClr val="tx1"/>
                </a:solidFill>
                <a:effectLst/>
                <a:latin typeface="+mn-lt"/>
                <a:ea typeface="+mn-ea"/>
                <a:cs typeface="+mn-cs"/>
                <a:hlinkClick r:id="rId3"/>
              </a:rPr>
              <a:t>www.esfcr.cz</a:t>
            </a:r>
            <a:endParaRPr lang="cs-CZ" sz="1200" kern="1200" dirty="0" smtClean="0">
              <a:solidFill>
                <a:schemeClr val="tx1"/>
              </a:solidFill>
              <a:effectLst/>
              <a:latin typeface="+mn-lt"/>
              <a:ea typeface="+mn-ea"/>
              <a:cs typeface="+mn-cs"/>
            </a:endParaRPr>
          </a:p>
          <a:p>
            <a:pPr hangingPunct="0"/>
            <a:r>
              <a:rPr lang="cs-CZ" sz="1200" u="sng" kern="1200" dirty="0" smtClean="0">
                <a:solidFill>
                  <a:schemeClr val="tx1"/>
                </a:solidFill>
                <a:effectLst/>
                <a:latin typeface="+mn-lt"/>
                <a:ea typeface="+mn-ea"/>
                <a:cs typeface="+mn-cs"/>
              </a:rPr>
              <a:t>https://www.esfcr.cz/</a:t>
            </a:r>
            <a:r>
              <a:rPr lang="cs-CZ" sz="1200" u="sng" kern="1200" dirty="0" err="1" smtClean="0">
                <a:solidFill>
                  <a:schemeClr val="tx1"/>
                </a:solidFill>
                <a:effectLst/>
                <a:latin typeface="+mn-lt"/>
                <a:ea typeface="+mn-ea"/>
                <a:cs typeface="+mn-cs"/>
              </a:rPr>
              <a:t>monitorovani</a:t>
            </a:r>
            <a:r>
              <a:rPr lang="cs-CZ" sz="1200" u="sng" kern="1200" dirty="0" smtClean="0">
                <a:solidFill>
                  <a:schemeClr val="tx1"/>
                </a:solidFill>
                <a:effectLst/>
                <a:latin typeface="+mn-lt"/>
                <a:ea typeface="+mn-ea"/>
                <a:cs typeface="+mn-cs"/>
              </a:rPr>
              <a:t>-</a:t>
            </a:r>
            <a:r>
              <a:rPr lang="cs-CZ" sz="1200" u="sng" kern="1200" dirty="0" err="1" smtClean="0">
                <a:solidFill>
                  <a:schemeClr val="tx1"/>
                </a:solidFill>
                <a:effectLst/>
                <a:latin typeface="+mn-lt"/>
                <a:ea typeface="+mn-ea"/>
                <a:cs typeface="+mn-cs"/>
              </a:rPr>
              <a:t>podporenych</a:t>
            </a:r>
            <a:r>
              <a:rPr lang="cs-CZ" sz="1200" u="sng" kern="1200" dirty="0" smtClean="0">
                <a:solidFill>
                  <a:schemeClr val="tx1"/>
                </a:solidFill>
                <a:effectLst/>
                <a:latin typeface="+mn-lt"/>
                <a:ea typeface="+mn-ea"/>
                <a:cs typeface="+mn-cs"/>
              </a:rPr>
              <a:t>-osob-</a:t>
            </a:r>
            <a:r>
              <a:rPr lang="cs-CZ" sz="1200" u="sng" kern="1200" dirty="0" err="1" smtClean="0">
                <a:solidFill>
                  <a:schemeClr val="tx1"/>
                </a:solidFill>
                <a:effectLst/>
                <a:latin typeface="+mn-lt"/>
                <a:ea typeface="+mn-ea"/>
                <a:cs typeface="+mn-cs"/>
              </a:rPr>
              <a:t>opz</a:t>
            </a:r>
            <a:r>
              <a:rPr lang="cs-CZ" sz="1200" kern="1200" dirty="0" smtClean="0">
                <a:solidFill>
                  <a:schemeClr val="tx1"/>
                </a:solidFill>
                <a:effectLst/>
                <a:latin typeface="+mn-lt"/>
                <a:ea typeface="+mn-ea"/>
                <a:cs typeface="+mn-cs"/>
              </a:rPr>
              <a:t>).</a:t>
            </a:r>
          </a:p>
          <a:p>
            <a:pPr hangingPunct="0"/>
            <a:endParaRPr lang="cs-CZ" sz="120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Monitorovací list podpořené osoby </a:t>
            </a:r>
            <a:r>
              <a:rPr lang="cs-CZ" sz="1200" kern="1200" dirty="0" smtClean="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smtClean="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smtClean="0">
              <a:solidFill>
                <a:schemeClr val="tx1"/>
              </a:solidFill>
              <a:effectLst/>
              <a:latin typeface="+mn-lt"/>
              <a:ea typeface="+mn-ea"/>
              <a:cs typeface="+mn-cs"/>
            </a:endParaRPr>
          </a:p>
          <a:p>
            <a:pPr hangingPunct="0"/>
            <a:r>
              <a:rPr lang="cs-CZ" sz="1200" b="1" u="sng" kern="1200" dirty="0" smtClean="0">
                <a:solidFill>
                  <a:schemeClr val="tx1"/>
                </a:solidFill>
                <a:effectLst/>
                <a:latin typeface="+mn-lt"/>
                <a:ea typeface="+mn-ea"/>
                <a:cs typeface="+mn-cs"/>
              </a:rPr>
              <a:t>Pokyny pro evidenci podpory poskytnuté účastníkům projektů: </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smtClean="0">
                <a:solidFill>
                  <a:schemeClr val="tx1"/>
                </a:solidFill>
                <a:effectLst/>
                <a:latin typeface="+mn-lt"/>
                <a:ea typeface="+mn-ea"/>
                <a:cs typeface="+mn-cs"/>
              </a:rPr>
              <a:t>- monitoring osob podpořených projekty OPZ s maximálním využitím existujících dat evidovaných v </a:t>
            </a:r>
            <a:r>
              <a:rPr lang="cs-CZ" sz="1200" kern="1200" dirty="0" err="1" smtClean="0">
                <a:solidFill>
                  <a:schemeClr val="tx1"/>
                </a:solidFill>
                <a:effectLst/>
                <a:latin typeface="+mn-lt"/>
                <a:ea typeface="+mn-ea"/>
                <a:cs typeface="+mn-cs"/>
              </a:rPr>
              <a:t>agendových</a:t>
            </a:r>
            <a:r>
              <a:rPr lang="cs-CZ" sz="1200" kern="1200" dirty="0" smtClean="0">
                <a:solidFill>
                  <a:schemeClr val="tx1"/>
                </a:solidFill>
                <a:effectLst/>
                <a:latin typeface="+mn-lt"/>
                <a:ea typeface="+mn-ea"/>
                <a:cs typeface="+mn-cs"/>
              </a:rPr>
              <a:t> systémech MPSV, které jsou doplňovány sběrem dat od realizátorů jednotlivých projektů;</a:t>
            </a:r>
          </a:p>
          <a:p>
            <a:pPr hangingPunct="0"/>
            <a:r>
              <a:rPr lang="cs-CZ" sz="1200" kern="1200" dirty="0" smtClean="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smtClean="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smtClean="0"/>
          </a:p>
          <a:p>
            <a:pPr lvl="1"/>
            <a:endParaRPr lang="cs-CZ" dirty="0" smtClean="0"/>
          </a:p>
          <a:p>
            <a:r>
              <a:rPr lang="cs-CZ" b="1" u="sng" dirty="0" smtClean="0"/>
              <a:t>VAZBA IS KP14+ a IS ESF 2014+ </a:t>
            </a:r>
          </a:p>
          <a:p>
            <a:endParaRPr lang="cs-CZ"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IS ESF 2014+ </a:t>
            </a:r>
          </a:p>
          <a:p>
            <a:r>
              <a:rPr lang="cs-CZ" dirty="0" smtClean="0"/>
              <a:t>Pro každého účastníka projektu veden záznam.</a:t>
            </a:r>
          </a:p>
          <a:p>
            <a:r>
              <a:rPr lang="cs-CZ" dirty="0" smtClean="0"/>
              <a:t>Rozsah sledovaných údajů (viz Obecná pravidla pro žadatele a příjemce).</a:t>
            </a:r>
          </a:p>
          <a:p>
            <a:r>
              <a:rPr lang="cs-CZ" dirty="0" smtClean="0"/>
              <a:t>Evidence poskytnutých podpor (typ podpory a rozsah podpory - k dispozici výběr z číselníku - bude zveřejněn na webu OPZ).</a:t>
            </a:r>
          </a:p>
          <a:p>
            <a:r>
              <a:rPr lang="cs-CZ" dirty="0" smtClean="0"/>
              <a:t>IS automaticky hlídá u jednotlivých osob limit bagatelní podpory.</a:t>
            </a:r>
          </a:p>
          <a:p>
            <a:r>
              <a:rPr lang="cs-CZ" dirty="0" smtClean="0"/>
              <a:t>IS z vyplněných údajů generuje hodnoty pro všechny indikátory týkající se účastníků a přenáší hodnoty do IS KP14+.</a:t>
            </a:r>
          </a:p>
          <a:p>
            <a:r>
              <a:rPr lang="cs-CZ" dirty="0" smtClean="0"/>
              <a:t>Přímá vazba na externí registry ÚP a ČSSZ.</a:t>
            </a:r>
          </a:p>
          <a:p>
            <a:endParaRPr lang="cs-CZ" dirty="0" smtClean="0"/>
          </a:p>
          <a:p>
            <a:r>
              <a:rPr lang="cs-CZ" b="1" dirty="0" smtClean="0"/>
              <a:t>IS KP14+</a:t>
            </a:r>
          </a:p>
          <a:p>
            <a:r>
              <a:rPr lang="cs-CZ" dirty="0" smtClean="0"/>
              <a:t>Editace pouze hodnot indikátorů netýkajících se účastníků.</a:t>
            </a:r>
          </a:p>
          <a:p>
            <a:r>
              <a:rPr lang="cs-CZ" dirty="0" smtClean="0"/>
              <a:t>Indikátory týkající se účastníků přebírány z IS ESF 2014+ bez možnosti editace.</a:t>
            </a:r>
          </a:p>
          <a:p>
            <a:endParaRPr lang="cs-CZ" dirty="0" smtClean="0"/>
          </a:p>
          <a:p>
            <a:pPr marL="0" lvl="1" indent="0">
              <a:lnSpc>
                <a:spcPts val="2880"/>
              </a:lnSpc>
              <a:spcBef>
                <a:spcPts val="600"/>
              </a:spcBef>
              <a:spcAft>
                <a:spcPts val="600"/>
              </a:spcAft>
              <a:buSzPct val="100000"/>
              <a:buFont typeface="Wingdings" panose="05000000000000000000" pitchFamily="2" charset="2"/>
              <a:buNone/>
            </a:pPr>
            <a:r>
              <a:rPr lang="cs-CZ" sz="2400" b="1" dirty="0" smtClean="0"/>
              <a:t>MS2014+</a:t>
            </a:r>
          </a:p>
          <a:p>
            <a:pPr marL="0" lvl="1" indent="0">
              <a:lnSpc>
                <a:spcPts val="2880"/>
              </a:lnSpc>
              <a:spcBef>
                <a:spcPts val="600"/>
              </a:spcBef>
              <a:spcAft>
                <a:spcPts val="600"/>
              </a:spcAft>
              <a:buSzPct val="100000"/>
              <a:buFont typeface="Wingdings" panose="05000000000000000000" pitchFamily="2" charset="2"/>
              <a:buNone/>
            </a:pPr>
            <a:r>
              <a:rPr lang="cs-CZ" dirty="0" smtClean="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vykazované v rámci </a:t>
            </a:r>
            <a:r>
              <a:rPr lang="cs-CZ" dirty="0" err="1" smtClean="0"/>
              <a:t>ZoR</a:t>
            </a:r>
            <a:endParaRPr lang="cs-CZ" dirty="0" smtClean="0"/>
          </a:p>
          <a:p>
            <a:pPr marL="0" lvl="1" indent="0">
              <a:lnSpc>
                <a:spcPts val="2880"/>
              </a:lnSpc>
              <a:spcBef>
                <a:spcPts val="600"/>
              </a:spcBef>
              <a:spcAft>
                <a:spcPts val="600"/>
              </a:spcAft>
              <a:buSzPct val="100000"/>
              <a:buFont typeface="Wingdings" panose="05000000000000000000" pitchFamily="2" charset="2"/>
              <a:buNone/>
            </a:pPr>
            <a:r>
              <a:rPr lang="cs-CZ" dirty="0" smtClean="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typu „počet projektů“ (žadatel zaškrtne </a:t>
            </a:r>
            <a:r>
              <a:rPr lang="cs-CZ" dirty="0" err="1" smtClean="0"/>
              <a:t>checkbox</a:t>
            </a:r>
            <a:r>
              <a:rPr lang="cs-CZ" dirty="0" smtClean="0"/>
              <a:t> na žádosti o podporu a systém toto propojí s příslušným indikátorem)</a:t>
            </a:r>
          </a:p>
          <a:p>
            <a:endParaRPr lang="cs-CZ" dirty="0" smtClean="0"/>
          </a:p>
          <a:p>
            <a:pPr lvl="1"/>
            <a:endParaRPr lang="cs-CZ" dirty="0" smtClean="0"/>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endParaRPr lang="cs-CZ" sz="1200"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215303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Rovné příležitosti a nediskriminace, Udržitelný rozvoj (environmentální indikátory), Rovné příležitosti mužů a žen</a:t>
            </a:r>
            <a:r>
              <a:rPr lang="cs-CZ" dirty="0" smtClean="0"/>
              <a:t> </a:t>
            </a:r>
            <a:r>
              <a:rPr lang="cs-CZ" b="1" dirty="0" smtClean="0"/>
              <a:t>– </a:t>
            </a:r>
            <a:r>
              <a:rPr lang="cs-CZ" dirty="0" smtClean="0"/>
              <a:t>určení vlivu na princip</a:t>
            </a:r>
          </a:p>
          <a:p>
            <a:pPr lvl="1">
              <a:spcAft>
                <a:spcPts val="600"/>
              </a:spcAft>
            </a:pPr>
            <a:r>
              <a:rPr lang="cs-CZ" dirty="0" smtClean="0"/>
              <a:t>Cílené zaměření na horizontální princip - nutno uvést podrobnosti</a:t>
            </a:r>
          </a:p>
          <a:p>
            <a:pPr lvl="1">
              <a:spcAft>
                <a:spcPts val="600"/>
              </a:spcAft>
            </a:pPr>
            <a:r>
              <a:rPr lang="cs-CZ" dirty="0" smtClean="0"/>
              <a:t>Pozitivní vliv na horizontální princip – nutno uvést podrobnosti</a:t>
            </a:r>
          </a:p>
          <a:p>
            <a:pPr lvl="1">
              <a:spcAft>
                <a:spcPts val="600"/>
              </a:spcAft>
            </a:pPr>
            <a:r>
              <a:rPr lang="cs-CZ" dirty="0" smtClean="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smtClean="0"/>
              <a:t>Projekt  zaměřen na udržitelnou zaměstnanost žen a udržitelný postup žen v zaměstnání </a:t>
            </a:r>
            <a:r>
              <a:rPr lang="cs-CZ" sz="2400" dirty="0" smtClean="0"/>
              <a:t>-  </a:t>
            </a:r>
            <a:r>
              <a:rPr lang="cs-CZ" sz="2400" dirty="0" err="1" smtClean="0"/>
              <a:t>Checkbox</a:t>
            </a:r>
            <a:r>
              <a:rPr lang="cs-CZ" sz="2400" dirty="0" smtClean="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a:p>
        </p:txBody>
      </p:sp>
    </p:spTree>
    <p:extLst>
      <p:ext uri="{BB962C8B-B14F-4D97-AF65-F5344CB8AC3E}">
        <p14:creationId xmlns:p14="http://schemas.microsoft.com/office/powerpoint/2010/main" val="2542856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smtClean="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smtClean="0">
                <a:solidFill>
                  <a:schemeClr val="tx1"/>
                </a:solidFill>
                <a:latin typeface="+mn-lt"/>
                <a:ea typeface="+mn-ea"/>
                <a:cs typeface="+mn-cs"/>
              </a:rPr>
              <a:t>Každou další klíčovou aktivitu lze zadat přes tlačítko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a:t>
            </a:r>
            <a:endParaRPr lang="cs-CZ" dirty="0" smtClean="0"/>
          </a:p>
          <a:p>
            <a:endParaRPr lang="cs-CZ" dirty="0" smtClean="0"/>
          </a:p>
          <a:p>
            <a:r>
              <a:rPr lang="cs-CZ" dirty="0" smtClean="0"/>
              <a:t>Pole na záložce sice nejsou označena jako povinná pole, přesto byla pro OPZ nastavena kontrola v tom smyslu, že nelze finalizovat projektovou žádost, u které by nebyla vyplněna alespoň 1 klíčová aktivita.</a:t>
            </a:r>
          </a:p>
          <a:p>
            <a:r>
              <a:rPr lang="cs-CZ" sz="2400" dirty="0" smtClean="0"/>
              <a:t>Zadává se každá aktivita zvlášť, po zadání je nutno záznam uložit.</a:t>
            </a:r>
          </a:p>
          <a:p>
            <a:pPr marL="171450" indent="-171450">
              <a:buFontTx/>
              <a:buChar char="-"/>
            </a:pPr>
            <a:r>
              <a:rPr lang="cs-CZ" b="1" dirty="0" smtClean="0"/>
              <a:t>Název</a:t>
            </a:r>
          </a:p>
          <a:p>
            <a:pPr marL="171450" indent="-171450">
              <a:buFontTx/>
              <a:buChar char="-"/>
            </a:pPr>
            <a:r>
              <a:rPr lang="cs-CZ" b="1" dirty="0" smtClean="0"/>
              <a:t>Popis</a:t>
            </a:r>
            <a:r>
              <a:rPr lang="cs-CZ" dirty="0" smtClean="0"/>
              <a:t> – činnosti, způsob provádění, výstupy, časová dotace, provázanost s dalšími KA, apod.</a:t>
            </a:r>
            <a:r>
              <a:rPr lang="cs-CZ" sz="1200" b="0" i="0" u="none" strike="noStrike" kern="1200" baseline="0" dirty="0" smtClean="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smtClean="0"/>
              <a:t>Přehled nákladů </a:t>
            </a:r>
            <a:r>
              <a:rPr lang="cs-CZ" dirty="0" smtClean="0"/>
              <a:t>– přímé náklady, vazba na rozpočet a hodnocení efektivity projektu. </a:t>
            </a:r>
            <a:r>
              <a:rPr lang="cs-CZ" sz="1200" b="0" i="0" u="none" strike="noStrike" kern="1200" baseline="0" dirty="0" smtClean="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smtClean="0"/>
          </a:p>
          <a:p>
            <a:pPr marL="628650" lvl="1" indent="-171450">
              <a:spcAft>
                <a:spcPts val="600"/>
              </a:spcAft>
              <a:buFontTx/>
              <a:buChar cha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3964014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Obsah číselníku nastaven na výzvě.</a:t>
            </a:r>
          </a:p>
          <a:p>
            <a:r>
              <a:rPr lang="cs-CZ" b="1" dirty="0" smtClean="0"/>
              <a:t>Cílová skupina </a:t>
            </a:r>
            <a:r>
              <a:rPr lang="cs-CZ" dirty="0" smtClean="0"/>
              <a:t>– výběr z číselníku</a:t>
            </a:r>
          </a:p>
          <a:p>
            <a:r>
              <a:rPr lang="cs-CZ" b="1" dirty="0" smtClean="0"/>
              <a:t>Popis cílové skupiny </a:t>
            </a:r>
            <a:r>
              <a:rPr lang="cs-CZ" dirty="0" smtClean="0"/>
              <a:t>– identifikace, velikost, struktura, potřeby, zapojení cílové skupiny v průběhu projektu.</a:t>
            </a:r>
          </a:p>
          <a:p>
            <a:r>
              <a:rPr lang="cs-CZ" dirty="0" smtClean="0"/>
              <a:t>Podstatná změna projektu - zahrnutí nové cílové skupiny, tj. rozšíření projektu i na osoby, na které projekt původně zaměřen nebyl.</a:t>
            </a:r>
          </a:p>
          <a:p>
            <a:r>
              <a:rPr lang="cs-CZ" sz="1200" b="0" i="0" u="none" strike="noStrike" kern="1200" baseline="0" dirty="0" smtClean="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smtClean="0">
                <a:solidFill>
                  <a:schemeClr val="tx1"/>
                </a:solidFill>
                <a:latin typeface="+mn-lt"/>
                <a:ea typeface="+mn-ea"/>
                <a:cs typeface="+mn-cs"/>
              </a:rPr>
              <a:t>Po zadání každé cílové skupiny je nutné záložku uložit pomocí tlačítka </a:t>
            </a:r>
            <a:r>
              <a:rPr lang="cs-CZ" sz="1200" b="1" i="0" u="none" strike="noStrike" kern="1200" baseline="0" dirty="0" smtClean="0">
                <a:solidFill>
                  <a:schemeClr val="tx1"/>
                </a:solidFill>
                <a:latin typeface="+mn-lt"/>
                <a:ea typeface="+mn-ea"/>
                <a:cs typeface="+mn-cs"/>
              </a:rPr>
              <a:t>Uložit</a:t>
            </a:r>
            <a:r>
              <a:rPr lang="cs-CZ" sz="1200" b="0" i="0" u="none" strike="noStrike" kern="1200" baseline="0" dirty="0" smtClean="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58</a:t>
            </a:fld>
            <a:endParaRPr lang="cs-CZ"/>
          </a:p>
        </p:txBody>
      </p:sp>
    </p:spTree>
    <p:extLst>
      <p:ext uri="{BB962C8B-B14F-4D97-AF65-F5344CB8AC3E}">
        <p14:creationId xmlns:p14="http://schemas.microsoft.com/office/powerpoint/2010/main" val="2491315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Povolené místo realizace a povolené místo dopadu projektu jsou stanovena ve výzvě.</a:t>
            </a:r>
          </a:p>
          <a:p>
            <a:r>
              <a:rPr lang="cs-CZ" b="1" dirty="0" smtClean="0"/>
              <a:t>Místo realizace</a:t>
            </a:r>
            <a:r>
              <a:rPr lang="cs-CZ" dirty="0" smtClean="0"/>
              <a:t> - realizace aktivit projektu ve prospěch cílových skupin, příp. lokalita, kde vznikají výstupy či výsledky projektu. </a:t>
            </a:r>
            <a:r>
              <a:rPr lang="cs-CZ" b="1" dirty="0" smtClean="0"/>
              <a:t>Detail kraje v ČR. </a:t>
            </a:r>
          </a:p>
          <a:p>
            <a:r>
              <a:rPr lang="cs-CZ" b="1" dirty="0" smtClean="0"/>
              <a:t>Místo dopadu -</a:t>
            </a:r>
            <a:r>
              <a:rPr lang="cs-CZ" dirty="0" smtClean="0"/>
              <a:t> </a:t>
            </a:r>
            <a:r>
              <a:rPr lang="pl-PL" dirty="0" smtClean="0"/>
              <a:t>území, které má z realizace projektu prospěch. Může zahrnovat pouze území, z jehož alokace je daná výzva financována. </a:t>
            </a:r>
            <a:r>
              <a:rPr lang="cs-CZ" b="1" dirty="0" smtClean="0"/>
              <a:t>Detail kraje v ČR. Pouze ČR.</a:t>
            </a:r>
          </a:p>
          <a:p>
            <a:r>
              <a:rPr lang="cs-CZ" dirty="0" smtClean="0"/>
              <a:t>Změna místa realizace nebo území dopadu, které nemají dopad na způsobilost výdajů – nepodstatná změna.</a:t>
            </a:r>
          </a:p>
          <a:p>
            <a:r>
              <a:rPr lang="cs-CZ" sz="1200" b="0" i="0" u="none" strike="noStrike" kern="1200" baseline="0" dirty="0" smtClean="0">
                <a:solidFill>
                  <a:schemeClr val="tx1"/>
                </a:solidFill>
                <a:latin typeface="+mn-lt"/>
                <a:ea typeface="+mn-ea"/>
                <a:cs typeface="+mn-cs"/>
              </a:rPr>
              <a:t>V rámci záložky Umístění vyplní žadatel údaje o tom, kde bude projekt realizován (</a:t>
            </a:r>
            <a:r>
              <a:rPr lang="cs-CZ" sz="1200" b="1" i="0" u="none" strike="noStrike" kern="1200" baseline="0" dirty="0" smtClean="0">
                <a:solidFill>
                  <a:schemeClr val="tx1"/>
                </a:solidFill>
                <a:latin typeface="+mn-lt"/>
                <a:ea typeface="+mn-ea"/>
                <a:cs typeface="+mn-cs"/>
              </a:rPr>
              <a:t>Místo realizace</a:t>
            </a:r>
            <a:r>
              <a:rPr lang="cs-CZ" sz="1200" b="0" i="0" u="none" strike="noStrike" kern="1200" baseline="0" dirty="0" smtClean="0">
                <a:solidFill>
                  <a:schemeClr val="tx1"/>
                </a:solidFill>
                <a:latin typeface="+mn-lt"/>
                <a:ea typeface="+mn-ea"/>
                <a:cs typeface="+mn-cs"/>
              </a:rPr>
              <a:t>) a na jaké území bude mít realizace projektu dopad (</a:t>
            </a:r>
            <a:r>
              <a:rPr lang="cs-CZ" sz="1200" b="1" i="0" u="none" strike="noStrike" kern="1200" baseline="0" dirty="0" smtClean="0">
                <a:solidFill>
                  <a:schemeClr val="tx1"/>
                </a:solidFill>
                <a:latin typeface="+mn-lt"/>
                <a:ea typeface="+mn-ea"/>
                <a:cs typeface="+mn-cs"/>
              </a:rPr>
              <a:t>Dopad projektu</a:t>
            </a:r>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59</a:t>
            </a:fld>
            <a:endParaRPr lang="cs-CZ"/>
          </a:p>
        </p:txBody>
      </p:sp>
    </p:spTree>
    <p:extLst>
      <p:ext uri="{BB962C8B-B14F-4D97-AF65-F5344CB8AC3E}">
        <p14:creationId xmlns:p14="http://schemas.microsoft.com/office/powerpoint/2010/main" val="3444825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Na</a:t>
            </a:r>
            <a:r>
              <a:rPr lang="cs-CZ" b="1" baseline="0" dirty="0" smtClean="0"/>
              <a:t> záložce </a:t>
            </a:r>
            <a:r>
              <a:rPr lang="cs-CZ" b="1" dirty="0" smtClean="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Pole</a:t>
            </a:r>
            <a:r>
              <a:rPr lang="cs-CZ" sz="1200" b="1" i="0" u="none" strike="noStrike" kern="1200" baseline="0" dirty="0" smtClean="0">
                <a:solidFill>
                  <a:schemeClr val="tx1"/>
                </a:solidFill>
                <a:latin typeface="+mn-lt"/>
                <a:ea typeface="+mn-ea"/>
                <a:cs typeface="+mn-cs"/>
              </a:rPr>
              <a:t> Roční obrat (EUR):</a:t>
            </a:r>
          </a:p>
          <a:p>
            <a:r>
              <a:rPr lang="cs-CZ" sz="1200" b="0" i="0" u="none" strike="noStrike" kern="1200" baseline="0" dirty="0" smtClean="0">
                <a:solidFill>
                  <a:schemeClr val="tx1"/>
                </a:solidFill>
                <a:latin typeface="+mn-lt"/>
                <a:ea typeface="+mn-ea"/>
                <a:cs typeface="+mn-cs"/>
              </a:rPr>
              <a:t>Jaké kurzy pro převod měn se používají?</a:t>
            </a:r>
          </a:p>
          <a:p>
            <a:r>
              <a:rPr lang="cs-CZ" sz="1200" b="0" i="0" u="none" strike="noStrike" kern="1200" baseline="0" dirty="0" smtClean="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smtClean="0">
                <a:solidFill>
                  <a:schemeClr val="tx1"/>
                </a:solidFill>
                <a:latin typeface="+mn-lt"/>
                <a:ea typeface="+mn-ea"/>
                <a:cs typeface="+mn-cs"/>
              </a:rPr>
              <a:t>ecb</a:t>
            </a:r>
            <a:r>
              <a:rPr lang="cs-CZ" sz="1200" b="0" i="0" u="none" strike="noStrike" kern="1200" baseline="0" dirty="0" smtClean="0">
                <a:solidFill>
                  <a:schemeClr val="tx1"/>
                </a:solidFill>
                <a:latin typeface="+mn-lt"/>
                <a:ea typeface="+mn-ea"/>
                <a:cs typeface="+mn-cs"/>
              </a:rPr>
              <a:t>/</a:t>
            </a:r>
            <a:r>
              <a:rPr lang="cs-CZ" sz="1200" b="0" i="0" u="none" strike="noStrike" kern="1200" baseline="0" dirty="0" err="1" smtClean="0">
                <a:solidFill>
                  <a:schemeClr val="tx1"/>
                </a:solidFill>
                <a:latin typeface="+mn-lt"/>
                <a:ea typeface="+mn-ea"/>
                <a:cs typeface="+mn-cs"/>
              </a:rPr>
              <a:t>html</a:t>
            </a:r>
            <a:r>
              <a:rPr lang="cs-CZ" sz="1200" b="0" i="0" u="none" strike="noStrike" kern="1200" baseline="0" dirty="0" smtClean="0">
                <a:solidFill>
                  <a:schemeClr val="tx1"/>
                </a:solidFill>
                <a:latin typeface="+mn-lt"/>
                <a:ea typeface="+mn-ea"/>
                <a:cs typeface="+mn-cs"/>
              </a:rPr>
              <a:t>/index.en.html.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poli </a:t>
            </a:r>
            <a:r>
              <a:rPr lang="cs-CZ" sz="1200" b="1" i="0" u="none" strike="noStrike" kern="1200" baseline="0" dirty="0" smtClean="0">
                <a:solidFill>
                  <a:schemeClr val="tx1"/>
                </a:solidFill>
                <a:latin typeface="+mn-lt"/>
                <a:ea typeface="+mn-ea"/>
                <a:cs typeface="+mn-cs"/>
              </a:rPr>
              <a:t>Typ plátce DPH </a:t>
            </a:r>
            <a:r>
              <a:rPr lang="cs-CZ" sz="1200" b="0" i="0" u="none" strike="noStrike" kern="1200" baseline="0" dirty="0" smtClean="0">
                <a:solidFill>
                  <a:schemeClr val="tx1"/>
                </a:solidFill>
                <a:latin typeface="+mn-lt"/>
                <a:ea typeface="+mn-ea"/>
                <a:cs typeface="+mn-cs"/>
              </a:rPr>
              <a:t>se vybírá z číselníku: </a:t>
            </a:r>
          </a:p>
          <a:p>
            <a:r>
              <a:rPr lang="cs-CZ" sz="1200" b="0" i="0" u="none" strike="noStrike" kern="1200" baseline="0" dirty="0" smtClean="0">
                <a:solidFill>
                  <a:schemeClr val="tx1"/>
                </a:solidFill>
                <a:latin typeface="+mn-lt"/>
                <a:ea typeface="+mn-ea"/>
                <a:cs typeface="+mn-cs"/>
              </a:rPr>
              <a:t> Nejsem plátce DPH </a:t>
            </a:r>
          </a:p>
          <a:p>
            <a:r>
              <a:rPr lang="cs-CZ" sz="1200" b="0" i="0" u="none" strike="noStrike" kern="1200" baseline="0" dirty="0" smtClean="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smtClean="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smtClean="0">
                <a:solidFill>
                  <a:schemeClr val="tx1"/>
                </a:solidFill>
                <a:latin typeface="+mn-lt"/>
                <a:ea typeface="+mn-ea"/>
                <a:cs typeface="+mn-cs"/>
              </a:rPr>
              <a:t>relevantní je pouze pro žadatele/příjemce a partnera s finančním příspěvkem</a:t>
            </a:r>
            <a:r>
              <a:rPr lang="cs-CZ"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práv a povinností – RPP (gestorem je Ministerstvo </a:t>
            </a:r>
            <a:r>
              <a:rPr lang="cs-CZ" smtClean="0"/>
              <a:t>vnitra)</a:t>
            </a:r>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60</a:t>
            </a:fld>
            <a:endParaRPr lang="cs-CZ"/>
          </a:p>
        </p:txBody>
      </p:sp>
    </p:spTree>
    <p:extLst>
      <p:ext uri="{BB962C8B-B14F-4D97-AF65-F5344CB8AC3E}">
        <p14:creationId xmlns:p14="http://schemas.microsoft.com/office/powerpoint/2010/main" val="2768845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Osoby subjektu </a:t>
            </a:r>
            <a:r>
              <a:rPr lang="cs-CZ" dirty="0" smtClean="0"/>
              <a:t>–</a:t>
            </a:r>
            <a:r>
              <a:rPr lang="cs-CZ" baseline="0" dirty="0" smtClean="0"/>
              <a:t> </a:t>
            </a:r>
            <a:r>
              <a:rPr lang="cs-CZ" dirty="0" smtClean="0"/>
              <a:t>musí být zadán statutární zástupce a hlavní kontaktní osoba – jméno, příjmení, telefon, e-mail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a:p>
        </p:txBody>
      </p:sp>
    </p:spTree>
    <p:extLst>
      <p:ext uri="{BB962C8B-B14F-4D97-AF65-F5344CB8AC3E}">
        <p14:creationId xmlns:p14="http://schemas.microsoft.com/office/powerpoint/2010/main" val="106504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6</a:t>
            </a:fld>
            <a:endParaRPr lang="cs-CZ"/>
          </a:p>
        </p:txBody>
      </p:sp>
    </p:spTree>
    <p:extLst>
      <p:ext uri="{BB962C8B-B14F-4D97-AF65-F5344CB8AC3E}">
        <p14:creationId xmlns:p14="http://schemas.microsoft.com/office/powerpoint/2010/main" val="710796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Účty subjektu – až při tvorbě právního aktu.</a:t>
            </a:r>
          </a:p>
          <a:p>
            <a:r>
              <a:rPr lang="cs-CZ" dirty="0" smtClean="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62</a:t>
            </a:fld>
            <a:endParaRPr lang="cs-CZ"/>
          </a:p>
        </p:txBody>
      </p:sp>
    </p:spTree>
    <p:extLst>
      <p:ext uri="{BB962C8B-B14F-4D97-AF65-F5344CB8AC3E}">
        <p14:creationId xmlns:p14="http://schemas.microsoft.com/office/powerpoint/2010/main" val="2414437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Základní struktura rozpočtu </a:t>
            </a:r>
            <a:r>
              <a:rPr lang="cs-CZ" dirty="0" smtClean="0"/>
              <a:t>je stanovená (viz </a:t>
            </a:r>
            <a:r>
              <a:rPr lang="cs-CZ" i="1" dirty="0" smtClean="0"/>
              <a:t>Pokyny k vyplnění</a:t>
            </a:r>
            <a:r>
              <a:rPr lang="cs-CZ" dirty="0" smtClean="0"/>
              <a:t>), žadatel rozpočet specifikuje řádky v nižší úrovni struktury.</a:t>
            </a:r>
          </a:p>
          <a:p>
            <a:r>
              <a:rPr lang="cs-CZ" dirty="0" smtClean="0"/>
              <a:t>Potřebné být konkrétní (posouzení efektivity a hospodárnosti).</a:t>
            </a:r>
          </a:p>
          <a:p>
            <a:r>
              <a:rPr lang="cs-CZ" dirty="0" smtClean="0"/>
              <a:t>Zpracovává se jeden rozpočet (nedělá se detail po subjektech, ani detail na kalendářní roky).</a:t>
            </a:r>
          </a:p>
          <a:p>
            <a:r>
              <a:rPr lang="cs-CZ" dirty="0" smtClean="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63</a:t>
            </a:fld>
            <a:endParaRPr lang="cs-CZ"/>
          </a:p>
        </p:txBody>
      </p:sp>
    </p:spTree>
    <p:extLst>
      <p:ext uri="{BB962C8B-B14F-4D97-AF65-F5344CB8AC3E}">
        <p14:creationId xmlns:p14="http://schemas.microsoft.com/office/powerpoint/2010/main" val="2269635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1281022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p>
          <a:p>
            <a:r>
              <a:rPr lang="cs-CZ" dirty="0" smtClean="0"/>
              <a:t>Žadatel uvádí </a:t>
            </a:r>
            <a:r>
              <a:rPr lang="cs-CZ" b="1" dirty="0" smtClean="0"/>
              <a:t>% spolufinancování</a:t>
            </a:r>
            <a:r>
              <a:rPr lang="cs-CZ" dirty="0" smtClean="0"/>
              <a:t> ze svých zdrojů a typ zdrojů</a:t>
            </a:r>
            <a:r>
              <a:rPr lang="cs-CZ" baseline="0" dirty="0" smtClean="0"/>
              <a:t> - </a:t>
            </a:r>
            <a:r>
              <a:rPr lang="cs-CZ" dirty="0" smtClean="0"/>
              <a:t>% pro vlastní zdroj.</a:t>
            </a:r>
          </a:p>
          <a:p>
            <a:r>
              <a:rPr lang="cs-CZ" dirty="0" smtClean="0"/>
              <a:t>U některých právních forem je automaticky doplněno, z jaké kategorie financí je vlastní zdroj (např. rozpočet obce, jiné národní zdroje), u některých právních forem to nebylo možné stanovit (žadatel to musí upřesnit sám).</a:t>
            </a:r>
          </a:p>
          <a:p>
            <a:endParaRPr lang="cs-CZ" dirty="0" smtClean="0"/>
          </a:p>
          <a:p>
            <a:r>
              <a:rPr lang="cs-CZ" sz="1200" b="0" i="0" u="none" strike="noStrike" kern="1200" baseline="0" dirty="0" smtClean="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smtClean="0">
                <a:solidFill>
                  <a:schemeClr val="tx1"/>
                </a:solidFill>
                <a:latin typeface="+mn-lt"/>
                <a:ea typeface="+mn-ea"/>
                <a:cs typeface="+mn-cs"/>
              </a:rPr>
              <a:t>Jiné peněžní příjmy</a:t>
            </a:r>
            <a:r>
              <a:rPr lang="cs-CZ" sz="1200" b="0" i="0" u="none" strike="noStrike" kern="1200" baseline="0" dirty="0" smtClean="0">
                <a:solidFill>
                  <a:schemeClr val="tx1"/>
                </a:solidFill>
                <a:latin typeface="+mn-lt"/>
                <a:ea typeface="+mn-ea"/>
                <a:cs typeface="+mn-cs"/>
              </a:rPr>
              <a:t>. </a:t>
            </a:r>
            <a:endParaRPr lang="cs-CZ" dirty="0" smtClean="0"/>
          </a:p>
          <a:p>
            <a:r>
              <a:rPr lang="cs-CZ" dirty="0" smtClean="0"/>
              <a:t>Žadatel uvádí </a:t>
            </a:r>
            <a:r>
              <a:rPr lang="cs-CZ" b="1" dirty="0" smtClean="0"/>
              <a:t>Jiné peněžní příjmy </a:t>
            </a:r>
            <a:r>
              <a:rPr lang="cs-CZ" dirty="0" smtClean="0"/>
              <a:t>(JPP).</a:t>
            </a:r>
          </a:p>
          <a:p>
            <a:r>
              <a:rPr lang="cs-CZ" dirty="0" smtClean="0"/>
              <a:t>Uvádí se ČISTÉ příjmy, tj. ty, které jsou nad rámec výdajů za zdroje příjemce.</a:t>
            </a:r>
          </a:p>
          <a:p>
            <a:r>
              <a:rPr lang="cs-CZ" dirty="0" smtClean="0"/>
              <a:t>Kategorie </a:t>
            </a:r>
            <a:r>
              <a:rPr lang="cs-CZ" b="1" dirty="0" smtClean="0"/>
              <a:t>Příjmy podle čl. 61 </a:t>
            </a:r>
            <a:r>
              <a:rPr lang="cs-CZ" dirty="0" smtClean="0"/>
              <a:t>nejsou pro ESF projekty relevantní.</a:t>
            </a:r>
          </a:p>
          <a:p>
            <a:r>
              <a:rPr lang="cs-CZ" dirty="0" smtClean="0"/>
              <a:t>Na základě % vlastního zdroje a JPP se provede rozpad celkových způsobilých výdajů (z rozpočtu) na jednotlivé zdroje financování.</a:t>
            </a:r>
          </a:p>
          <a:p>
            <a:r>
              <a:rPr lang="cs-CZ" dirty="0" smtClean="0"/>
              <a:t>Při změně celkových způsobilých výdajů v rozpočtu je nutné znovu provést rozpad (hlídá finalizační kontrola).</a:t>
            </a:r>
          </a:p>
          <a:p>
            <a:endParaRPr lang="cs-CZ" dirty="0" smtClean="0"/>
          </a:p>
          <a:p>
            <a:r>
              <a:rPr lang="cs-CZ" sz="1200" b="1" i="0" u="none" strike="noStrike" kern="1200" baseline="0" dirty="0" smtClean="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smtClean="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smtClean="0">
                <a:solidFill>
                  <a:schemeClr val="tx1"/>
                </a:solidFill>
                <a:latin typeface="+mn-lt"/>
                <a:ea typeface="+mn-ea"/>
                <a:cs typeface="+mn-cs"/>
              </a:rPr>
              <a:t>Národní soukromé zdroje. </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65</a:t>
            </a:fld>
            <a:endParaRPr lang="cs-CZ"/>
          </a:p>
        </p:txBody>
      </p:sp>
    </p:spTree>
    <p:extLst>
      <p:ext uri="{BB962C8B-B14F-4D97-AF65-F5344CB8AC3E}">
        <p14:creationId xmlns:p14="http://schemas.microsoft.com/office/powerpoint/2010/main" val="12520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Vytváří žadatel ručně nebo</a:t>
            </a:r>
            <a:r>
              <a:rPr lang="cs-CZ" baseline="0" dirty="0" smtClean="0"/>
              <a:t> se</a:t>
            </a:r>
            <a:r>
              <a:rPr lang="cs-CZ" dirty="0" smtClean="0"/>
              <a:t> vygeneruje automaticky (pokud vyhlašovatel na výzvě aktivoval automatické generování).</a:t>
            </a:r>
          </a:p>
          <a:p>
            <a:r>
              <a:rPr lang="cs-CZ" dirty="0" smtClean="0"/>
              <a:t>Obsahuje tolik řádků, kolik žádostí o platbu se na projektu dá předpokládat (obecně 1x za 6 měsíců); případně se upraví před vydáním právního aktu či následně.</a:t>
            </a:r>
          </a:p>
          <a:p>
            <a:endParaRPr lang="cs-CZ" dirty="0" smtClean="0"/>
          </a:p>
          <a:p>
            <a:r>
              <a:rPr lang="cs-CZ" dirty="0" smtClean="0"/>
              <a:t>EX ANTE: pole </a:t>
            </a:r>
            <a:r>
              <a:rPr lang="cs-CZ" b="1" dirty="0" smtClean="0"/>
              <a:t>Záloha – plán pro zálohu </a:t>
            </a:r>
            <a:r>
              <a:rPr lang="cs-CZ" dirty="0" smtClean="0"/>
              <a:t>a </a:t>
            </a:r>
            <a:r>
              <a:rPr lang="cs-CZ" b="1" dirty="0" smtClean="0"/>
              <a:t>Vyúčtování – plán pro vyúčtování zálohy</a:t>
            </a:r>
          </a:p>
          <a:p>
            <a:r>
              <a:rPr lang="cs-CZ" dirty="0" smtClean="0"/>
              <a:t>EX POST:  pole </a:t>
            </a:r>
            <a:r>
              <a:rPr lang="cs-CZ" b="1" dirty="0" smtClean="0"/>
              <a:t>Vyúčtování – plán</a:t>
            </a:r>
            <a:endParaRPr lang="cs-CZ" dirty="0" smtClean="0"/>
          </a:p>
          <a:p>
            <a:r>
              <a:rPr lang="cs-CZ" dirty="0" smtClean="0"/>
              <a:t>Uvádí se částky za všechny zdroje financování projektu (včetně případných vlastních zdrojů žadatele).</a:t>
            </a:r>
          </a:p>
          <a:p>
            <a:endParaRPr lang="cs-CZ" dirty="0" smtClean="0"/>
          </a:p>
          <a:p>
            <a:r>
              <a:rPr lang="cs-CZ" b="1" dirty="0" smtClean="0"/>
              <a:t>Uvádí se datum předložení žádosti o platbu:</a:t>
            </a:r>
          </a:p>
          <a:p>
            <a:pPr lvl="1"/>
            <a:r>
              <a:rPr lang="cs-CZ" dirty="0" smtClean="0"/>
              <a:t>- předkládané v průběhu realizace projektu 1 měsíc od konce monitorovacího období</a:t>
            </a:r>
          </a:p>
          <a:p>
            <a:pPr lvl="1"/>
            <a:r>
              <a:rPr lang="cs-CZ" dirty="0" smtClean="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smtClean="0"/>
              <a:t>Finanční plán musí odpovídat celkovým způsobilým výdajům v rozpočtu (hlídá finalizační kontrola).</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66</a:t>
            </a:fld>
            <a:endParaRPr lang="cs-CZ"/>
          </a:p>
        </p:txBody>
      </p:sp>
    </p:spTree>
    <p:extLst>
      <p:ext uri="{BB962C8B-B14F-4D97-AF65-F5344CB8AC3E}">
        <p14:creationId xmlns:p14="http://schemas.microsoft.com/office/powerpoint/2010/main" val="2202932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Oblast Veřejných zakázek se zaktivuje po zaškrtnutí </a:t>
            </a:r>
            <a:r>
              <a:rPr lang="cs-CZ" sz="1200" b="0" i="0" u="none" strike="noStrike" kern="1200" baseline="0" dirty="0" err="1" smtClean="0">
                <a:solidFill>
                  <a:schemeClr val="tx1"/>
                </a:solidFill>
                <a:latin typeface="+mn-lt"/>
                <a:ea typeface="+mn-ea"/>
                <a:cs typeface="+mn-cs"/>
              </a:rPr>
              <a:t>checkboxu</a:t>
            </a:r>
            <a:r>
              <a:rPr lang="cs-CZ" sz="1200" b="0" i="0" u="none" strike="noStrike" kern="1200" baseline="0" dirty="0" smtClean="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smtClean="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smtClean="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smtClean="0">
                <a:solidFill>
                  <a:schemeClr val="tx1"/>
                </a:solidFill>
                <a:latin typeface="+mn-lt"/>
                <a:ea typeface="+mn-ea"/>
                <a:cs typeface="+mn-cs"/>
              </a:rPr>
              <a:t> Veřejné zakázky </a:t>
            </a:r>
          </a:p>
          <a:p>
            <a:r>
              <a:rPr lang="cs-CZ" sz="1200" b="0" i="0" u="none" strike="noStrike" kern="1200" baseline="0" dirty="0" smtClean="0">
                <a:solidFill>
                  <a:schemeClr val="tx1"/>
                </a:solidFill>
                <a:latin typeface="+mn-lt"/>
                <a:ea typeface="+mn-ea"/>
                <a:cs typeface="+mn-cs"/>
              </a:rPr>
              <a:t> Hodnocení a odvolání </a:t>
            </a:r>
          </a:p>
          <a:p>
            <a:r>
              <a:rPr lang="cs-CZ" sz="1200" b="0" i="0" u="none" strike="noStrike" kern="1200" baseline="0" dirty="0" smtClean="0">
                <a:solidFill>
                  <a:schemeClr val="tx1"/>
                </a:solidFill>
                <a:latin typeface="+mn-lt"/>
                <a:ea typeface="+mn-ea"/>
                <a:cs typeface="+mn-cs"/>
              </a:rPr>
              <a:t> Návrh/podnět na ÚOHS </a:t>
            </a:r>
          </a:p>
          <a:p>
            <a:r>
              <a:rPr lang="cs-CZ" sz="1200" b="0" i="0" u="none" strike="noStrike" kern="1200" baseline="0" dirty="0" smtClean="0">
                <a:solidFill>
                  <a:schemeClr val="tx1"/>
                </a:solidFill>
                <a:latin typeface="+mn-lt"/>
                <a:ea typeface="+mn-ea"/>
                <a:cs typeface="+mn-cs"/>
              </a:rPr>
              <a:t> Údaje o smlouvě/dodatku </a:t>
            </a:r>
          </a:p>
          <a:p>
            <a:r>
              <a:rPr lang="cs-CZ" sz="1200" b="0" i="0" u="none" strike="noStrike" kern="1200" baseline="0" dirty="0" smtClean="0">
                <a:solidFill>
                  <a:schemeClr val="tx1"/>
                </a:solidFill>
                <a:latin typeface="+mn-lt"/>
                <a:ea typeface="+mn-ea"/>
                <a:cs typeface="+mn-cs"/>
              </a:rPr>
              <a:t> Přílohy k VZ </a:t>
            </a:r>
            <a:endParaRPr lang="cs-CZ" sz="1200" b="1" i="0" u="none" strike="noStrike" kern="1200" baseline="0" dirty="0" smtClean="0">
              <a:solidFill>
                <a:schemeClr val="tx1"/>
              </a:solidFill>
              <a:latin typeface="+mn-lt"/>
              <a:ea typeface="+mn-ea"/>
              <a:cs typeface="+mn-cs"/>
            </a:endParaRPr>
          </a:p>
          <a:p>
            <a:endParaRPr lang="cs-CZ" sz="2200" dirty="0" smtClean="0"/>
          </a:p>
          <a:p>
            <a:r>
              <a:rPr lang="cs-CZ" sz="2200" b="1" dirty="0" smtClean="0"/>
              <a:t>V IS KP14+ se k zakázkám vyplňují záložky</a:t>
            </a:r>
          </a:p>
          <a:p>
            <a:pPr lvl="1"/>
            <a:r>
              <a:rPr lang="cs-CZ" dirty="0" smtClean="0"/>
              <a:t>1) Veřejné zakázky, 2) Údaje o smlouvě/dodatku, 3) Hodnocení a odvolání, 4) Návrh/podnět na ÚOHS, 5) Přílohy k VZ </a:t>
            </a:r>
          </a:p>
          <a:p>
            <a:r>
              <a:rPr lang="cs-CZ" sz="2200" dirty="0" smtClean="0"/>
              <a:t>Záložka</a:t>
            </a:r>
            <a:r>
              <a:rPr lang="cs-CZ" sz="2200" b="1" dirty="0" smtClean="0"/>
              <a:t> Údaje o smlouvě/dodatku </a:t>
            </a:r>
          </a:p>
          <a:p>
            <a:pPr lvl="1"/>
            <a:r>
              <a:rPr lang="cs-CZ" dirty="0" smtClean="0"/>
              <a:t>Zakládá se každá podepsaná smlouva i dodatek</a:t>
            </a:r>
          </a:p>
          <a:p>
            <a:r>
              <a:rPr lang="cs-CZ" sz="2200" dirty="0" smtClean="0"/>
              <a:t>Záložka </a:t>
            </a:r>
            <a:r>
              <a:rPr lang="cs-CZ" sz="2200" b="1" dirty="0" smtClean="0"/>
              <a:t>Hodnocení a odvolání </a:t>
            </a:r>
          </a:p>
          <a:p>
            <a:pPr lvl="1"/>
            <a:r>
              <a:rPr lang="cs-CZ" dirty="0" smtClean="0"/>
              <a:t>Údaje o procesu zadávání a také o vybraném dodavateli</a:t>
            </a:r>
          </a:p>
          <a:p>
            <a:pPr lvl="1"/>
            <a:r>
              <a:rPr lang="cs-CZ" dirty="0" smtClean="0"/>
              <a:t>Dodavatel musí být nejprve zaevidován mezi SUBJEKTY  projektu</a:t>
            </a:r>
          </a:p>
          <a:p>
            <a:pPr lvl="1"/>
            <a:r>
              <a:rPr lang="cs-CZ" dirty="0" smtClean="0"/>
              <a:t>Lze vyplnit údaje k případným námitkám vzneseným k zadavateli </a:t>
            </a:r>
          </a:p>
          <a:p>
            <a:r>
              <a:rPr lang="cs-CZ" sz="2200" dirty="0" smtClean="0"/>
              <a:t>Záložka</a:t>
            </a:r>
            <a:r>
              <a:rPr lang="cs-CZ" sz="2200" b="1" dirty="0" smtClean="0"/>
              <a:t> Návrh/podnět na ÚOHS </a:t>
            </a:r>
          </a:p>
          <a:p>
            <a:pPr lvl="1"/>
            <a:r>
              <a:rPr lang="cs-CZ" dirty="0" smtClean="0"/>
              <a:t>Eviduje se agenda týkající se řízení ze strany ÚOHS</a:t>
            </a:r>
          </a:p>
          <a:p>
            <a:r>
              <a:rPr lang="cs-CZ" sz="2200" dirty="0" smtClean="0"/>
              <a:t>Záložka </a:t>
            </a:r>
            <a:r>
              <a:rPr lang="cs-CZ" sz="2200" b="1" dirty="0" smtClean="0"/>
              <a:t>Přílohy k VZ </a:t>
            </a:r>
            <a:endParaRPr lang="cs-CZ" sz="2200" dirty="0" smtClean="0"/>
          </a:p>
          <a:p>
            <a:pPr lvl="1"/>
            <a:r>
              <a:rPr lang="cs-CZ" dirty="0" smtClean="0"/>
              <a:t>Záložka Přílohy k VZ slouží k předání dokumentace k zakázce na ŘO</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67</a:t>
            </a:fld>
            <a:endParaRPr lang="cs-CZ"/>
          </a:p>
        </p:txBody>
      </p:sp>
    </p:spTree>
    <p:extLst>
      <p:ext uri="{BB962C8B-B14F-4D97-AF65-F5344CB8AC3E}">
        <p14:creationId xmlns:p14="http://schemas.microsoft.com/office/powerpoint/2010/main" val="45387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Veřejným zadavatelem</a:t>
            </a:r>
            <a:r>
              <a:rPr lang="cs-CZ" sz="1200" kern="1200" dirty="0" smtClean="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smtClean="0">
                <a:solidFill>
                  <a:schemeClr val="tx1"/>
                </a:solidFill>
                <a:effectLst/>
                <a:latin typeface="+mn-lt"/>
                <a:ea typeface="+mn-ea"/>
                <a:cs typeface="+mn-cs"/>
              </a:rPr>
              <a:t>Dotovaným zadavatelem</a:t>
            </a:r>
            <a:r>
              <a:rPr lang="cs-CZ" sz="1200" kern="1200" dirty="0" smtClean="0">
                <a:solidFill>
                  <a:schemeClr val="tx1"/>
                </a:solidFill>
                <a:effectLst/>
                <a:latin typeface="+mn-lt"/>
                <a:ea typeface="+mn-ea"/>
                <a:cs typeface="+mn-cs"/>
              </a:rPr>
              <a:t> je právnická nebo fyzická osoba, která zadává veřejnou zakázku hrazenou </a:t>
            </a:r>
            <a:r>
              <a:rPr lang="cs-CZ" sz="1200" b="1" kern="1200" dirty="0" smtClean="0">
                <a:solidFill>
                  <a:schemeClr val="tx1"/>
                </a:solidFill>
                <a:effectLst/>
                <a:latin typeface="+mn-lt"/>
                <a:ea typeface="+mn-ea"/>
                <a:cs typeface="+mn-cs"/>
              </a:rPr>
              <a:t>z více než 50 % z peněžních prostředků z veřejných zdrojů,</a:t>
            </a:r>
            <a:r>
              <a:rPr lang="cs-CZ" sz="1200" kern="1200" dirty="0" smtClean="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smtClean="0">
                <a:solidFill>
                  <a:schemeClr val="tx1"/>
                </a:solidFill>
                <a:effectLst/>
                <a:latin typeface="+mn-lt"/>
                <a:ea typeface="+mn-ea"/>
                <a:cs typeface="+mn-cs"/>
              </a:rPr>
              <a:t>Sektorovým zadavatelem</a:t>
            </a:r>
            <a:r>
              <a:rPr lang="cs-CZ" sz="1200" kern="1200" dirty="0" smtClean="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smtClean="0">
                <a:solidFill>
                  <a:schemeClr val="tx1"/>
                </a:solidFill>
                <a:effectLst/>
                <a:latin typeface="+mn-lt"/>
                <a:ea typeface="+mn-ea"/>
                <a:cs typeface="+mn-cs"/>
              </a:rPr>
              <a:t>Veřejnými zakázkami malého rozsahu</a:t>
            </a:r>
            <a:r>
              <a:rPr lang="cs-CZ" sz="1200" kern="1200" dirty="0" smtClean="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smtClean="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smtClean="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smtClean="0">
                <a:solidFill>
                  <a:schemeClr val="tx1"/>
                </a:solidFill>
                <a:effectLst/>
                <a:latin typeface="+mn-lt"/>
                <a:ea typeface="+mn-ea"/>
                <a:cs typeface="+mn-cs"/>
              </a:rPr>
              <a:t> </a:t>
            </a:r>
            <a:r>
              <a:rPr lang="cs-CZ" sz="1200" b="0" kern="1200" dirty="0" smtClean="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smtClean="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smtClean="0">
              <a:solidFill>
                <a:schemeClr val="tx1"/>
              </a:solidFill>
              <a:effectLst/>
              <a:latin typeface="+mn-lt"/>
              <a:ea typeface="+mn-ea"/>
              <a:cs typeface="+mn-cs"/>
            </a:endParaRPr>
          </a:p>
          <a:p>
            <a:r>
              <a:rPr lang="cs-CZ" sz="1200" dirty="0" smtClean="0"/>
              <a:t>MAS (resp. Příjemci) se řídí podmínkami stanovenými v Obecné části pravidel pro žadatele a příjemce v rámci OPZ, kapitola 20 Pravidla pro zadávání zakázek.</a:t>
            </a:r>
          </a:p>
          <a:p>
            <a:r>
              <a:rPr lang="cs-CZ" sz="1200" dirty="0" smtClean="0"/>
              <a:t>Kontrolu administrace VZ provádí ŘO.</a:t>
            </a:r>
          </a:p>
          <a:p>
            <a:r>
              <a:rPr lang="cs-CZ" sz="1200" dirty="0" smtClean="0"/>
              <a:t>Od přepokládané hodnoty VZ </a:t>
            </a:r>
            <a:r>
              <a:rPr lang="cs-CZ" sz="1200" b="1" dirty="0" smtClean="0"/>
              <a:t>2 mil. Kč </a:t>
            </a:r>
            <a:r>
              <a:rPr lang="cs-CZ" sz="1200" dirty="0" smtClean="0"/>
              <a:t>bez DPH se musí veřejný a dotovaný zadavatel řídit zákonem č.137/2006 Sb., o veřejných zakázkách.</a:t>
            </a:r>
          </a:p>
          <a:p>
            <a:r>
              <a:rPr lang="cs-CZ" sz="1200" dirty="0" smtClean="0"/>
              <a:t>Výdaje na pořízení plnění musí i v OPZ splňovat </a:t>
            </a:r>
            <a:r>
              <a:rPr lang="cs-CZ" sz="1200" b="1" dirty="0" smtClean="0"/>
              <a:t>pravidla hospodárnosti, efektivnosti a účelnosti.</a:t>
            </a:r>
          </a:p>
          <a:p>
            <a:r>
              <a:rPr lang="cs-CZ" sz="1200" dirty="0" smtClean="0"/>
              <a:t>Dále je zadavatel povinen dodržet </a:t>
            </a:r>
            <a:r>
              <a:rPr lang="cs-CZ" sz="1200" b="1" dirty="0" smtClean="0"/>
              <a:t>zásady transparentnosti, rovného zacházení a nediskriminace.</a:t>
            </a:r>
          </a:p>
          <a:p>
            <a:endParaRPr lang="cs-CZ" sz="1200" b="1" dirty="0" smtClean="0"/>
          </a:p>
          <a:p>
            <a:endParaRPr lang="cs-CZ" sz="1200" dirty="0" smtClean="0"/>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68</a:t>
            </a:fld>
            <a:endParaRPr lang="cs-CZ"/>
          </a:p>
        </p:txBody>
      </p:sp>
    </p:spTree>
    <p:extLst>
      <p:ext uri="{BB962C8B-B14F-4D97-AF65-F5344CB8AC3E}">
        <p14:creationId xmlns:p14="http://schemas.microsoft.com/office/powerpoint/2010/main" val="1287756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Žadatel nemůže editovat, musí potvrdit soulad s obsahem předpřipraveného prohlášení.</a:t>
            </a:r>
          </a:p>
          <a:p>
            <a:r>
              <a:rPr lang="cs-CZ" dirty="0" smtClean="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smtClean="0"/>
          </a:p>
          <a:p>
            <a:r>
              <a:rPr lang="cs-CZ" dirty="0" smtClean="0"/>
              <a:t>Z technických důvodů je čestné prohlášení v IS KP14+ evidováno ve dvou částech; žadatel musí </a:t>
            </a:r>
            <a:r>
              <a:rPr lang="cs-CZ" b="1" dirty="0" smtClean="0"/>
              <a:t>na každou část kliknout </a:t>
            </a:r>
            <a:r>
              <a:rPr lang="cs-CZ" dirty="0" smtClean="0"/>
              <a:t>(tj. otevřít jej pro editaci) a </a:t>
            </a:r>
            <a:r>
              <a:rPr lang="cs-CZ" b="1" dirty="0" smtClean="0"/>
              <a:t>potvrdit, že s čestným prohlášením souhlasí </a:t>
            </a:r>
            <a:r>
              <a:rPr lang="cs-CZ" dirty="0" smtClean="0"/>
              <a:t>(zaškrtnutím </a:t>
            </a:r>
            <a:r>
              <a:rPr lang="cs-CZ" dirty="0" err="1" smtClean="0"/>
              <a:t>checkboxu</a:t>
            </a:r>
            <a:r>
              <a:rPr lang="cs-CZ" dirty="0" smtClean="0"/>
              <a:t> „Souhlasím s čestným prohlášením“).</a:t>
            </a:r>
          </a:p>
          <a:p>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69</a:t>
            </a:fld>
            <a:endParaRPr lang="cs-CZ"/>
          </a:p>
        </p:txBody>
      </p:sp>
    </p:spTree>
    <p:extLst>
      <p:ext uri="{BB962C8B-B14F-4D97-AF65-F5344CB8AC3E}">
        <p14:creationId xmlns:p14="http://schemas.microsoft.com/office/powerpoint/2010/main" val="711403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Patří sem všechny přílohy žádosti o podporu (povinné i nepovinné).</a:t>
            </a:r>
          </a:p>
          <a:p>
            <a:r>
              <a:rPr lang="cs-CZ" sz="1200" b="0" i="0" u="none" strike="noStrike" kern="1200" baseline="0" dirty="0" smtClean="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smtClean="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smtClean="0">
                <a:solidFill>
                  <a:schemeClr val="tx1"/>
                </a:solidFill>
                <a:latin typeface="+mn-lt"/>
                <a:ea typeface="+mn-ea"/>
                <a:cs typeface="+mn-cs"/>
              </a:rPr>
              <a:t>povinná příloha zařazena do číselníku</a:t>
            </a:r>
            <a:r>
              <a:rPr lang="cs-CZ" sz="1200" b="0" i="0" u="none" strike="noStrike" kern="1200" baseline="0" dirty="0" smtClean="0">
                <a:solidFill>
                  <a:schemeClr val="tx1"/>
                </a:solidFill>
                <a:latin typeface="+mn-lt"/>
                <a:ea typeface="+mn-ea"/>
                <a:cs typeface="+mn-cs"/>
              </a:rPr>
              <a:t> v poli „Název předdefinovaného dokumentu“. </a:t>
            </a:r>
          </a:p>
          <a:p>
            <a:r>
              <a:rPr lang="cs-CZ" sz="1200" b="0" i="0" u="none" strike="noStrike" kern="1200" baseline="0" dirty="0" smtClean="0">
                <a:solidFill>
                  <a:schemeClr val="tx1"/>
                </a:solidFill>
                <a:latin typeface="+mn-lt"/>
                <a:ea typeface="+mn-ea"/>
                <a:cs typeface="+mn-cs"/>
              </a:rPr>
              <a:t>Pokud se nejedná o povinnou přílohu, pak se toto pole ponechává prázdné.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Záložka </a:t>
            </a:r>
            <a:r>
              <a:rPr lang="cs-CZ" sz="1200" b="1" i="0" u="none" strike="noStrike" kern="1200" baseline="0" dirty="0" smtClean="0">
                <a:solidFill>
                  <a:schemeClr val="tx1"/>
                </a:solidFill>
                <a:latin typeface="+mn-lt"/>
                <a:ea typeface="+mn-ea"/>
                <a:cs typeface="+mn-cs"/>
              </a:rPr>
              <a:t>Seznam odborností projektu </a:t>
            </a:r>
            <a:r>
              <a:rPr lang="cs-CZ" sz="1200" b="0" i="0" u="none" strike="noStrike" kern="1200" baseline="0" dirty="0" smtClean="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70</a:t>
            </a:fld>
            <a:endParaRPr lang="cs-CZ"/>
          </a:p>
        </p:txBody>
      </p:sp>
    </p:spTree>
    <p:extLst>
      <p:ext uri="{BB962C8B-B14F-4D97-AF65-F5344CB8AC3E}">
        <p14:creationId xmlns:p14="http://schemas.microsoft.com/office/powerpoint/2010/main" val="640031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Přístup k projektu </a:t>
            </a:r>
            <a:r>
              <a:rPr lang="cs-CZ" sz="1200" b="0" i="0" u="none" strike="noStrike" kern="1200" baseline="0" dirty="0" smtClean="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smtClean="0"/>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Uživatel, který žádost o podporu založil, je aplikací IS KP14+ určen jako </a:t>
            </a:r>
            <a:r>
              <a:rPr lang="cs-CZ" sz="1200" b="1" i="0" u="none" strike="noStrike" kern="1200" baseline="0" dirty="0" smtClean="0">
                <a:solidFill>
                  <a:schemeClr val="tx1"/>
                </a:solidFill>
                <a:latin typeface="+mn-lt"/>
                <a:ea typeface="+mn-ea"/>
                <a:cs typeface="+mn-cs"/>
              </a:rPr>
              <a:t>správce přístupů </a:t>
            </a:r>
            <a:r>
              <a:rPr lang="cs-CZ" sz="1200" b="0" i="0" u="none" strike="noStrike" kern="1200" baseline="0" dirty="0" smtClean="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smtClean="0">
                <a:solidFill>
                  <a:schemeClr val="tx1"/>
                </a:solidFill>
                <a:latin typeface="+mn-lt"/>
                <a:ea typeface="+mn-ea"/>
                <a:cs typeface="+mn-cs"/>
              </a:rPr>
              <a:t>Rozlišují se role: </a:t>
            </a:r>
          </a:p>
          <a:p>
            <a:r>
              <a:rPr lang="cs-CZ" sz="1200" b="1" i="0" u="none" strike="noStrike" kern="1200" baseline="0" dirty="0" smtClean="0">
                <a:solidFill>
                  <a:schemeClr val="tx1"/>
                </a:solidFill>
                <a:latin typeface="+mn-lt"/>
                <a:ea typeface="+mn-ea"/>
                <a:cs typeface="+mn-cs"/>
              </a:rPr>
              <a:t>- čtenář </a:t>
            </a:r>
            <a:r>
              <a:rPr lang="cs-CZ" sz="1200" b="0" i="0" u="none" strike="noStrike" kern="1200" baseline="0" dirty="0" smtClean="0">
                <a:solidFill>
                  <a:schemeClr val="tx1"/>
                </a:solidFill>
                <a:latin typeface="+mn-lt"/>
                <a:ea typeface="+mn-ea"/>
                <a:cs typeface="+mn-cs"/>
              </a:rPr>
              <a:t>= data jsou mu zobrazena pouze k náhledu, </a:t>
            </a:r>
          </a:p>
          <a:p>
            <a:r>
              <a:rPr lang="cs-CZ" sz="1200" b="1" i="0" u="none" strike="noStrike" kern="1200" baseline="0" dirty="0" smtClean="0">
                <a:solidFill>
                  <a:schemeClr val="tx1"/>
                </a:solidFill>
                <a:latin typeface="+mn-lt"/>
                <a:ea typeface="+mn-ea"/>
                <a:cs typeface="+mn-cs"/>
              </a:rPr>
              <a:t>- editor </a:t>
            </a:r>
            <a:r>
              <a:rPr lang="cs-CZ" sz="1200" b="0" i="0" u="none" strike="noStrike" kern="1200" baseline="0" dirty="0" smtClean="0">
                <a:solidFill>
                  <a:schemeClr val="tx1"/>
                </a:solidFill>
                <a:latin typeface="+mn-lt"/>
                <a:ea typeface="+mn-ea"/>
                <a:cs typeface="+mn-cs"/>
              </a:rPr>
              <a:t>= má možnost zápisu změn, </a:t>
            </a:r>
          </a:p>
          <a:p>
            <a:pPr marL="0" indent="0">
              <a:buFontTx/>
              <a:buNone/>
            </a:pPr>
            <a:r>
              <a:rPr lang="cs-CZ" sz="1200" b="1" i="0" u="none" strike="noStrike" kern="1200" baseline="0" dirty="0" smtClean="0">
                <a:solidFill>
                  <a:schemeClr val="tx1"/>
                </a:solidFill>
                <a:latin typeface="+mn-lt"/>
                <a:ea typeface="+mn-ea"/>
                <a:cs typeface="+mn-cs"/>
              </a:rPr>
              <a:t>- signatář </a:t>
            </a:r>
            <a:r>
              <a:rPr lang="cs-CZ" sz="1200" b="0" i="0" u="none" strike="noStrike" kern="1200" baseline="0" dirty="0" smtClean="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správce přístupů</a:t>
            </a:r>
          </a:p>
          <a:p>
            <a:r>
              <a:rPr lang="cs-CZ" sz="1200" b="1" i="0" u="none" strike="noStrike" kern="1200" baseline="0" dirty="0" smtClean="0">
                <a:solidFill>
                  <a:schemeClr val="tx1"/>
                </a:solidFill>
                <a:latin typeface="+mn-lt"/>
                <a:ea typeface="+mn-ea"/>
                <a:cs typeface="+mn-cs"/>
              </a:rPr>
              <a:t>- zástupce správce přístupu </a:t>
            </a:r>
            <a:r>
              <a:rPr lang="cs-CZ" sz="1200" b="0" i="0" u="none" strike="noStrike" kern="1200" baseline="0" dirty="0" smtClean="0">
                <a:solidFill>
                  <a:schemeClr val="tx1"/>
                </a:solidFill>
                <a:latin typeface="+mn-lt"/>
                <a:ea typeface="+mn-ea"/>
                <a:cs typeface="+mn-cs"/>
              </a:rPr>
              <a:t>= role, která má stejná práva jako správce přístupu.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Upozornění! </a:t>
            </a:r>
          </a:p>
          <a:p>
            <a:r>
              <a:rPr lang="cs-CZ" sz="1200" b="0" i="0" u="none" strike="noStrike" kern="1200" baseline="0" dirty="0" smtClean="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72</a:t>
            </a:fld>
            <a:endParaRPr lang="cs-CZ" dirty="0"/>
          </a:p>
        </p:txBody>
      </p:sp>
    </p:spTree>
    <p:extLst>
      <p:ext uri="{BB962C8B-B14F-4D97-AF65-F5344CB8AC3E}">
        <p14:creationId xmlns:p14="http://schemas.microsoft.com/office/powerpoint/2010/main" val="325421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Případné příspěvky rodičů (ponížené o úhradu výdajů mimo rozpočet projektu, např. stravné dětí) mohou být zahrnuty do spolufinancování ze strany příjemce. Pokud by částka vybraných příspěvků přesáhla výši spolufinancování, bude se jednat o příjmy projektu, což by vedlo ke snížení </a:t>
            </a:r>
            <a:r>
              <a:rPr lang="pl-PL" dirty="0" smtClean="0"/>
              <a:t>podpory projektu ze zdrojů ŘO</a:t>
            </a:r>
            <a:endParaRPr lang="cs-CZ" dirty="0" smtClean="0"/>
          </a:p>
          <a:p>
            <a:r>
              <a:rPr lang="cs-CZ" dirty="0" smtClean="0"/>
              <a:t>Výdaje, které nebudou součástí projektu (jako např. stravné dětí), ale jsou nezbytné pro realizaci projektu, je potřeba přesně definovat v projektové žádosti</a:t>
            </a:r>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9</a:t>
            </a:fld>
            <a:endParaRPr lang="cs-CZ"/>
          </a:p>
        </p:txBody>
      </p:sp>
    </p:spTree>
    <p:extLst>
      <p:ext uri="{BB962C8B-B14F-4D97-AF65-F5344CB8AC3E}">
        <p14:creationId xmlns:p14="http://schemas.microsoft.com/office/powerpoint/2010/main" val="1748351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Přidělení role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smtClean="0">
                <a:solidFill>
                  <a:schemeClr val="tx1"/>
                </a:solidFill>
                <a:latin typeface="+mn-lt"/>
                <a:ea typeface="+mn-ea"/>
                <a:cs typeface="+mn-cs"/>
              </a:rPr>
              <a:t>checkboxu</a:t>
            </a:r>
            <a:r>
              <a:rPr lang="cs-CZ" sz="1200" b="1" i="0" u="none" strike="noStrike" kern="1200" baseline="0" dirty="0" smtClean="0">
                <a:solidFill>
                  <a:schemeClr val="tx1"/>
                </a:solidFill>
                <a:latin typeface="+mn-lt"/>
                <a:ea typeface="+mn-ea"/>
                <a:cs typeface="+mn-cs"/>
              </a:rPr>
              <a:t> (editor, signatář, čtenář) </a:t>
            </a:r>
            <a:r>
              <a:rPr lang="cs-CZ" sz="1200" b="0" i="0" u="none" strike="noStrike" kern="1200" baseline="0" dirty="0" smtClean="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smtClean="0">
                <a:solidFill>
                  <a:schemeClr val="tx1"/>
                </a:solidFill>
                <a:latin typeface="+mn-lt"/>
                <a:ea typeface="+mn-ea"/>
                <a:cs typeface="+mn-cs"/>
              </a:rPr>
              <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smtClean="0">
                <a:solidFill>
                  <a:schemeClr val="tx1"/>
                </a:solidFill>
                <a:latin typeface="+mn-lt"/>
                <a:ea typeface="+mn-ea"/>
                <a:cs typeface="+mn-cs"/>
              </a:rPr>
              <a:t>Signatář musí disponovat kvalifikovaným elektronickým podpisem </a:t>
            </a:r>
            <a:r>
              <a:rPr lang="cs-CZ" sz="1200" b="0" i="0" u="none" strike="noStrike" kern="1200" baseline="0" dirty="0" smtClean="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smtClean="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Plné moci</a:t>
            </a:r>
            <a:r>
              <a:rPr lang="cs-CZ" sz="1200" b="0" i="0" u="none" strike="noStrike" kern="1200" baseline="0" dirty="0" smtClean="0">
                <a:solidFill>
                  <a:schemeClr val="tx1"/>
                </a:solidFill>
                <a:latin typeface="+mn-lt"/>
                <a:ea typeface="+mn-ea"/>
                <a:cs typeface="+mn-cs"/>
              </a:rPr>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73</a:t>
            </a:fld>
            <a:endParaRPr lang="cs-CZ" dirty="0"/>
          </a:p>
        </p:txBody>
      </p:sp>
    </p:spTree>
    <p:extLst>
      <p:ext uri="{BB962C8B-B14F-4D97-AF65-F5344CB8AC3E}">
        <p14:creationId xmlns:p14="http://schemas.microsoft.com/office/powerpoint/2010/main" val="4454643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smtClean="0">
                <a:solidFill>
                  <a:schemeClr val="tx1"/>
                </a:solidFill>
                <a:latin typeface="+mn-lt"/>
                <a:ea typeface="+mn-ea"/>
                <a:cs typeface="+mn-cs"/>
              </a:rPr>
              <a:t> </a:t>
            </a:r>
          </a:p>
          <a:p>
            <a:r>
              <a:rPr lang="cs-CZ" sz="1200" b="1" i="0" u="none" strike="noStrike" kern="1200" baseline="0" dirty="0" smtClean="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smtClean="0">
                <a:solidFill>
                  <a:schemeClr val="tx1"/>
                </a:solidFill>
                <a:latin typeface="+mn-lt"/>
                <a:ea typeface="+mn-ea"/>
                <a:cs typeface="+mn-cs"/>
              </a:rPr>
              <a:t>Zatímco </a:t>
            </a:r>
            <a:r>
              <a:rPr lang="cs-CZ" sz="1200" b="1" i="0" u="none" strike="noStrike" kern="1200" baseline="0" dirty="0" smtClean="0">
                <a:solidFill>
                  <a:schemeClr val="tx1"/>
                </a:solidFill>
                <a:latin typeface="+mn-lt"/>
                <a:ea typeface="+mn-ea"/>
                <a:cs typeface="+mn-cs"/>
              </a:rPr>
              <a:t>zmocnitel může být </a:t>
            </a:r>
            <a:r>
              <a:rPr lang="cs-CZ" sz="1200" b="0" i="0" u="none" strike="noStrike" kern="1200" baseline="0" dirty="0" smtClean="0">
                <a:solidFill>
                  <a:schemeClr val="tx1"/>
                </a:solidFill>
                <a:latin typeface="+mn-lt"/>
                <a:ea typeface="+mn-ea"/>
                <a:cs typeface="+mn-cs"/>
              </a:rPr>
              <a:t>(pokud plná moc nemá být podepsaná elektronicky přímo v IS KP14+) evidován jako „</a:t>
            </a:r>
            <a:r>
              <a:rPr lang="cs-CZ" sz="1200" b="1" i="0" u="none" strike="noStrike" kern="1200" baseline="0" dirty="0" smtClean="0">
                <a:solidFill>
                  <a:schemeClr val="tx1"/>
                </a:solidFill>
                <a:latin typeface="+mn-lt"/>
                <a:ea typeface="+mn-ea"/>
                <a:cs typeface="+mn-cs"/>
              </a:rPr>
              <a:t>Neregistrovaný signatář</a:t>
            </a:r>
            <a:r>
              <a:rPr lang="cs-CZ" sz="1200" b="0" i="0" u="none" strike="noStrike" kern="1200" baseline="0" dirty="0" smtClean="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případě, kdy bude využito tzv. </a:t>
            </a:r>
            <a:r>
              <a:rPr lang="cs-CZ" sz="1200" b="1" i="0" u="none" strike="noStrike" kern="1200" baseline="0" dirty="0" smtClean="0">
                <a:solidFill>
                  <a:schemeClr val="tx1"/>
                </a:solidFill>
                <a:latin typeface="+mn-lt"/>
                <a:ea typeface="+mn-ea"/>
                <a:cs typeface="+mn-cs"/>
              </a:rPr>
              <a:t>papírové plné moci</a:t>
            </a:r>
            <a:r>
              <a:rPr lang="cs-CZ" sz="1200" b="0" i="0" u="none" strike="noStrike" kern="1200" baseline="0" dirty="0" smtClean="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Zmocněnec </a:t>
            </a:r>
            <a:r>
              <a:rPr lang="cs-CZ" sz="1200" b="0" i="0" u="none" strike="noStrike" kern="1200" baseline="0" dirty="0" smtClean="0">
                <a:solidFill>
                  <a:schemeClr val="tx1"/>
                </a:solidFill>
                <a:latin typeface="+mn-lt"/>
                <a:ea typeface="+mn-ea"/>
                <a:cs typeface="+mn-cs"/>
              </a:rPr>
              <a:t>musí vždy disponovat </a:t>
            </a:r>
            <a:r>
              <a:rPr lang="cs-CZ" sz="1200" b="1" i="0" u="none" strike="noStrike" kern="1200" baseline="0" dirty="0" smtClean="0">
                <a:solidFill>
                  <a:schemeClr val="tx1"/>
                </a:solidFill>
                <a:latin typeface="+mn-lt"/>
                <a:ea typeface="+mn-ea"/>
                <a:cs typeface="+mn-cs"/>
              </a:rPr>
              <a:t>osobním kvalifikovaným elektronickým podpisem </a:t>
            </a:r>
            <a:r>
              <a:rPr lang="cs-CZ" sz="1200" b="0" i="0" u="none" strike="noStrike" kern="1200" baseline="0" dirty="0" smtClean="0">
                <a:solidFill>
                  <a:schemeClr val="tx1"/>
                </a:solidFill>
                <a:latin typeface="+mn-lt"/>
                <a:ea typeface="+mn-ea"/>
                <a:cs typeface="+mn-cs"/>
              </a:rPr>
              <a:t>(bez tohoto podpisu nemůže dokumentaci v IS KP14+ podepisovat).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smtClean="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smtClean="0">
              <a:solidFill>
                <a:schemeClr val="tx1"/>
              </a:solidFill>
              <a:latin typeface="+mn-lt"/>
              <a:ea typeface="+mn-ea"/>
              <a:cs typeface="+mn-cs"/>
            </a:endParaRPr>
          </a:p>
          <a:p>
            <a:r>
              <a:rPr lang="cs-CZ" b="1" dirty="0" smtClean="0"/>
              <a:t>Plné moci</a:t>
            </a:r>
          </a:p>
          <a:p>
            <a:r>
              <a:rPr lang="cs-CZ" dirty="0" smtClean="0"/>
              <a:t>Nutné podepsat zmocnění v IS KP14+ nebo vložit </a:t>
            </a:r>
            <a:r>
              <a:rPr lang="cs-CZ" dirty="0" err="1" smtClean="0"/>
              <a:t>sken</a:t>
            </a:r>
            <a:r>
              <a:rPr lang="cs-CZ" dirty="0" smtClean="0"/>
              <a:t> listiny se zmocněním.</a:t>
            </a:r>
          </a:p>
          <a:p>
            <a:r>
              <a:rPr lang="cs-CZ" dirty="0" smtClean="0"/>
              <a:t>Listinnou plnou mocí mohou být také vnitřní předpisy organizace, ze kterých vyplývá, že organizaci je oprávněn zastupovat např. řídící pracovník na určité pozici, avšak i vnitřní předpisy musí být podepsány.</a:t>
            </a:r>
          </a:p>
          <a:p>
            <a:r>
              <a:rPr lang="cs-CZ" dirty="0" smtClean="0"/>
              <a:t>Uvádí se platnost plné moci </a:t>
            </a:r>
            <a:r>
              <a:rPr lang="cs-CZ" b="1" dirty="0" smtClean="0"/>
              <a:t>od – do.</a:t>
            </a:r>
          </a:p>
          <a:p>
            <a:r>
              <a:rPr lang="cs-CZ" dirty="0" smtClean="0"/>
              <a:t>Nutné nastavit, pro jaké činnosti je plná moc platná (zda jen pro žádost o podporu, nebo i další úkony).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75</a:t>
            </a:fld>
            <a:endParaRPr lang="cs-CZ"/>
          </a:p>
        </p:txBody>
      </p:sp>
    </p:spTree>
    <p:extLst>
      <p:ext uri="{BB962C8B-B14F-4D97-AF65-F5344CB8AC3E}">
        <p14:creationId xmlns:p14="http://schemas.microsoft.com/office/powerpoint/2010/main" val="1737732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Kontrola </a:t>
            </a:r>
            <a:r>
              <a:rPr lang="cs-CZ" sz="1200" b="0" i="0" u="none" strike="noStrike" kern="1200" baseline="0" dirty="0" smtClean="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76</a:t>
            </a:fld>
            <a:endParaRPr lang="cs-CZ" dirty="0"/>
          </a:p>
        </p:txBody>
      </p:sp>
    </p:spTree>
    <p:extLst>
      <p:ext uri="{BB962C8B-B14F-4D97-AF65-F5344CB8AC3E}">
        <p14:creationId xmlns:p14="http://schemas.microsoft.com/office/powerpoint/2010/main" val="285055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Finalizace </a:t>
            </a:r>
            <a:r>
              <a:rPr lang="cs-CZ" sz="1200" b="0" i="0" u="none" strike="noStrike" kern="1200" baseline="0" dirty="0" smtClean="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Finalizaci lze před podpisem žádosti o podporu </a:t>
            </a:r>
            <a:r>
              <a:rPr lang="cs-CZ" sz="1200" b="1" i="0" u="none" strike="noStrike" kern="1200" baseline="0" dirty="0" smtClean="0">
                <a:solidFill>
                  <a:schemeClr val="tx1"/>
                </a:solidFill>
                <a:latin typeface="+mn-lt"/>
                <a:ea typeface="+mn-ea"/>
                <a:cs typeface="+mn-cs"/>
              </a:rPr>
              <a:t>stornovat </a:t>
            </a:r>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Storno finalizace</a:t>
            </a:r>
            <a:r>
              <a:rPr lang="cs-CZ" sz="1200" b="0" i="0" u="none" strike="noStrike" kern="1200" baseline="0" dirty="0" smtClean="0">
                <a:solidFill>
                  <a:schemeClr val="tx1"/>
                </a:solidFill>
                <a:latin typeface="+mn-lt"/>
                <a:ea typeface="+mn-ea"/>
                <a:cs typeface="+mn-cs"/>
              </a:rPr>
              <a:t>, které se objeví v horní liště poté, co byla provedena finalizace. </a:t>
            </a:r>
            <a:r>
              <a:rPr lang="cs-CZ" sz="1200" b="1" i="0" u="none" strike="noStrike" kern="1200" baseline="0" dirty="0" smtClean="0">
                <a:solidFill>
                  <a:schemeClr val="tx1"/>
                </a:solidFill>
                <a:latin typeface="+mn-lt"/>
                <a:ea typeface="+mn-ea"/>
                <a:cs typeface="+mn-cs"/>
              </a:rPr>
              <a:t>Storno finalizace ovšem může provést pouze signatář žádosti.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smtClean="0"/>
          </a:p>
          <a:p>
            <a:endParaRPr lang="cs-CZ" b="1" dirty="0" smtClean="0"/>
          </a:p>
          <a:p>
            <a:r>
              <a:rPr lang="cs-CZ" b="1" dirty="0" smtClean="0"/>
              <a:t>Záložka Kopírovat</a:t>
            </a:r>
          </a:p>
          <a:p>
            <a:r>
              <a:rPr lang="cs-CZ" sz="1200" b="0" i="0" u="none" strike="noStrike" kern="1200" baseline="0" dirty="0" smtClean="0">
                <a:solidFill>
                  <a:schemeClr val="tx1"/>
                </a:solidFill>
                <a:latin typeface="+mn-lt"/>
                <a:ea typeface="+mn-ea"/>
                <a:cs typeface="+mn-cs"/>
              </a:rPr>
              <a:t>Po stisknutí tlačítka </a:t>
            </a:r>
            <a:r>
              <a:rPr lang="cs-CZ" sz="1200" b="1" i="0" u="none" strike="noStrike" kern="1200" baseline="0" dirty="0" smtClean="0">
                <a:solidFill>
                  <a:schemeClr val="tx1"/>
                </a:solidFill>
                <a:latin typeface="+mn-lt"/>
                <a:ea typeface="+mn-ea"/>
                <a:cs typeface="+mn-cs"/>
              </a:rPr>
              <a:t>Kopírovat </a:t>
            </a:r>
            <a:r>
              <a:rPr lang="cs-CZ" sz="1200" b="0" i="0" u="none" strike="noStrike" kern="1200" baseline="0" dirty="0" smtClean="0">
                <a:solidFill>
                  <a:schemeClr val="tx1"/>
                </a:solidFill>
                <a:latin typeface="+mn-lt"/>
                <a:ea typeface="+mn-ea"/>
                <a:cs typeface="+mn-cs"/>
              </a:rPr>
              <a:t>je žadatel systémem dotázán, zda skutečně chce vytvořit kopii. </a:t>
            </a:r>
          </a:p>
          <a:p>
            <a:r>
              <a:rPr lang="cs-CZ" sz="1200" b="0" i="0" u="none" strike="noStrike" kern="1200" baseline="0" dirty="0" smtClean="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smtClean="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smtClean="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smtClean="0">
                <a:solidFill>
                  <a:schemeClr val="tx1"/>
                </a:solidFill>
                <a:latin typeface="+mn-lt"/>
                <a:ea typeface="+mn-ea"/>
                <a:cs typeface="+mn-cs"/>
              </a:rPr>
              <a:t>finalizovanou</a:t>
            </a:r>
            <a:r>
              <a:rPr lang="cs-CZ" sz="1200" b="0" i="0" u="none" strike="noStrike" kern="1200" baseline="0" dirty="0" smtClean="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smtClean="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smtClean="0"/>
          </a:p>
          <a:p>
            <a:endParaRPr lang="cs-CZ" dirty="0" smtClean="0"/>
          </a:p>
          <a:p>
            <a:r>
              <a:rPr lang="cs-CZ" b="1" dirty="0" smtClean="0"/>
              <a:t>Záložka Vymazat žádost</a:t>
            </a:r>
          </a:p>
          <a:p>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Vymazat žádost </a:t>
            </a:r>
            <a:r>
              <a:rPr lang="cs-CZ" sz="1200" b="0" i="0" u="none" strike="noStrike" kern="1200" baseline="0" dirty="0" smtClean="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Tisk</a:t>
            </a:r>
          </a:p>
          <a:p>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Tisk </a:t>
            </a:r>
            <a:r>
              <a:rPr lang="cs-CZ" sz="1200" b="0" i="0" u="none" strike="noStrike" kern="1200" baseline="0" dirty="0" smtClean="0">
                <a:solidFill>
                  <a:schemeClr val="tx1"/>
                </a:solidFill>
                <a:latin typeface="+mn-lt"/>
                <a:ea typeface="+mn-ea"/>
                <a:cs typeface="+mn-cs"/>
              </a:rPr>
              <a:t>je vygenerován tiskový opis žádosti o podporu ve formátu </a:t>
            </a:r>
            <a:r>
              <a:rPr lang="cs-CZ" sz="1200" b="0" i="0" u="none" strike="noStrike" kern="1200" baseline="0" dirty="0" err="1" smtClean="0">
                <a:solidFill>
                  <a:schemeClr val="tx1"/>
                </a:solidFill>
                <a:latin typeface="+mn-lt"/>
                <a:ea typeface="+mn-ea"/>
                <a:cs typeface="+mn-cs"/>
              </a:rPr>
              <a:t>pdf</a:t>
            </a:r>
            <a:r>
              <a:rPr lang="cs-CZ" sz="1200" b="0" i="0" u="none" strike="noStrike" kern="1200" baseline="0" dirty="0" smtClean="0">
                <a:solidFill>
                  <a:schemeClr val="tx1"/>
                </a:solidFill>
                <a:latin typeface="+mn-lt"/>
                <a:ea typeface="+mn-ea"/>
                <a:cs typeface="+mn-cs"/>
              </a:rPr>
              <a:t>. </a:t>
            </a:r>
          </a:p>
          <a:p>
            <a:r>
              <a:rPr lang="cs-CZ" sz="1200" b="0" i="0" u="none" strike="noStrike" kern="1200" baseline="0" dirty="0" smtClean="0">
                <a:solidFill>
                  <a:schemeClr val="tx1"/>
                </a:solidFill>
                <a:latin typeface="+mn-lt"/>
                <a:ea typeface="+mn-ea"/>
                <a:cs typeface="+mn-cs"/>
              </a:rPr>
              <a:t>Žádost o podporu z OPZ se předkládá pouze elektronicky v IS KP14+, na ŘO se žádná listinná forma žádosti nezasílá. </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77</a:t>
            </a:fld>
            <a:endParaRPr lang="cs-CZ" dirty="0"/>
          </a:p>
        </p:txBody>
      </p:sp>
    </p:spTree>
    <p:extLst>
      <p:ext uri="{BB962C8B-B14F-4D97-AF65-F5344CB8AC3E}">
        <p14:creationId xmlns:p14="http://schemas.microsoft.com/office/powerpoint/2010/main" val="41791844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smtClean="0">
                <a:solidFill>
                  <a:schemeClr val="tx1"/>
                </a:solidFill>
                <a:latin typeface="+mn-lt"/>
                <a:ea typeface="+mn-ea"/>
                <a:cs typeface="+mn-cs"/>
              </a:rPr>
              <a:t>Podpis žádosti. </a:t>
            </a:r>
          </a:p>
          <a:p>
            <a:endParaRPr lang="cs-CZ" sz="1200" b="1"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smtClean="0">
                <a:solidFill>
                  <a:schemeClr val="tx1"/>
                </a:solidFill>
                <a:latin typeface="+mn-lt"/>
                <a:ea typeface="+mn-ea"/>
                <a:cs typeface="+mn-cs"/>
              </a:rPr>
              <a:t>roli signatáře </a:t>
            </a:r>
            <a:r>
              <a:rPr lang="cs-CZ" sz="1200" b="0" i="0" u="none" strike="noStrike" kern="1200" baseline="0" dirty="0" smtClean="0">
                <a:solidFill>
                  <a:schemeClr val="tx1"/>
                </a:solidFill>
                <a:latin typeface="+mn-lt"/>
                <a:ea typeface="+mn-ea"/>
                <a:cs typeface="+mn-cs"/>
              </a:rPr>
              <a:t>(blíže viz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kde je řešen přístup k žádosti/projektu). Pokud bylo v rámci datové oblasti „</a:t>
            </a:r>
            <a:r>
              <a:rPr lang="cs-CZ" sz="1200" b="1" i="0" u="none" strike="noStrike" kern="1200" baseline="0" dirty="0" smtClean="0">
                <a:solidFill>
                  <a:schemeClr val="tx1"/>
                </a:solidFill>
                <a:latin typeface="+mn-lt"/>
                <a:ea typeface="+mn-ea"/>
                <a:cs typeface="+mn-cs"/>
              </a:rPr>
              <a:t>Přístup k projektu</a:t>
            </a:r>
            <a:r>
              <a:rPr lang="cs-CZ" sz="1200" b="0" i="0" u="none" strike="noStrike" kern="1200" baseline="0" dirty="0" smtClean="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78</a:t>
            </a:fld>
            <a:endParaRPr lang="cs-CZ"/>
          </a:p>
        </p:txBody>
      </p:sp>
    </p:spTree>
    <p:extLst>
      <p:ext uri="{BB962C8B-B14F-4D97-AF65-F5344CB8AC3E}">
        <p14:creationId xmlns:p14="http://schemas.microsoft.com/office/powerpoint/2010/main" val="8577994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smtClean="0">
                <a:solidFill>
                  <a:schemeClr val="tx1"/>
                </a:solidFill>
                <a:latin typeface="+mn-lt"/>
                <a:ea typeface="+mn-ea"/>
                <a:cs typeface="+mn-cs"/>
              </a:rPr>
              <a:t>Viz následující </a:t>
            </a:r>
            <a:r>
              <a:rPr lang="cs-CZ" sz="1200" b="1" i="0" u="none" strike="noStrike" kern="1200" baseline="0" dirty="0" err="1" smtClean="0">
                <a:solidFill>
                  <a:schemeClr val="tx1"/>
                </a:solidFill>
                <a:latin typeface="+mn-lt"/>
                <a:ea typeface="+mn-ea"/>
                <a:cs typeface="+mn-cs"/>
              </a:rPr>
              <a:t>slide</a:t>
            </a:r>
            <a:r>
              <a:rPr lang="cs-CZ" sz="1200" b="1" i="0" u="none" strike="noStrike" kern="1200" baseline="0" dirty="0" smtClean="0">
                <a:solidFill>
                  <a:schemeClr val="tx1"/>
                </a:solidFill>
                <a:latin typeface="+mn-lt"/>
                <a:ea typeface="+mn-ea"/>
                <a:cs typeface="+mn-cs"/>
              </a:rPr>
              <a:t>.</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79</a:t>
            </a:fld>
            <a:endParaRPr lang="cs-CZ" dirty="0"/>
          </a:p>
        </p:txBody>
      </p:sp>
    </p:spTree>
    <p:extLst>
      <p:ext uri="{BB962C8B-B14F-4D97-AF65-F5344CB8AC3E}">
        <p14:creationId xmlns:p14="http://schemas.microsoft.com/office/powerpoint/2010/main" val="10037708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80</a:t>
            </a:fld>
            <a:endParaRPr lang="cs-CZ"/>
          </a:p>
        </p:txBody>
      </p:sp>
    </p:spTree>
    <p:extLst>
      <p:ext uri="{BB962C8B-B14F-4D97-AF65-F5344CB8AC3E}">
        <p14:creationId xmlns:p14="http://schemas.microsoft.com/office/powerpoint/2010/main" val="3027094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86</a:t>
            </a:fld>
            <a:endParaRPr lang="cs-CZ"/>
          </a:p>
        </p:txBody>
      </p:sp>
    </p:spTree>
    <p:extLst>
      <p:ext uri="{BB962C8B-B14F-4D97-AF65-F5344CB8AC3E}">
        <p14:creationId xmlns:p14="http://schemas.microsoft.com/office/powerpoint/2010/main" val="22588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11</a:t>
            </a:fld>
            <a:endParaRPr lang="cs-CZ"/>
          </a:p>
        </p:txBody>
      </p:sp>
    </p:spTree>
    <p:extLst>
      <p:ext uri="{BB962C8B-B14F-4D97-AF65-F5344CB8AC3E}">
        <p14:creationId xmlns:p14="http://schemas.microsoft.com/office/powerpoint/2010/main" val="26803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časných ranních hodinách i pozdní odpoledne</a:t>
            </a:r>
          </a:p>
          <a:p>
            <a:r>
              <a:rPr lang="cs-CZ" dirty="0" smtClean="0"/>
              <a:t>Nejde o podporu mimoškolních vzdělávacích aktivit, ale o posílení služeb zajišťujících péči o děti</a:t>
            </a:r>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12</a:t>
            </a:fld>
            <a:endParaRPr lang="cs-CZ"/>
          </a:p>
        </p:txBody>
      </p:sp>
    </p:spTree>
    <p:extLst>
      <p:ext uri="{BB962C8B-B14F-4D97-AF65-F5344CB8AC3E}">
        <p14:creationId xmlns:p14="http://schemas.microsoft.com/office/powerpoint/2010/main" val="281223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13</a:t>
            </a:fld>
            <a:endParaRPr lang="cs-CZ"/>
          </a:p>
        </p:txBody>
      </p:sp>
    </p:spTree>
    <p:extLst>
      <p:ext uri="{BB962C8B-B14F-4D97-AF65-F5344CB8AC3E}">
        <p14:creationId xmlns:p14="http://schemas.microsoft.com/office/powerpoint/2010/main" val="36843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-nepobytové tábory!</a:t>
            </a:r>
          </a:p>
          <a:p>
            <a:r>
              <a:rPr lang="cs-CZ" dirty="0" smtClean="0"/>
              <a:t>Pozor na bagatelní podporu</a:t>
            </a:r>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14</a:t>
            </a:fld>
            <a:endParaRPr lang="cs-CZ"/>
          </a:p>
        </p:txBody>
      </p:sp>
    </p:spTree>
    <p:extLst>
      <p:ext uri="{BB962C8B-B14F-4D97-AF65-F5344CB8AC3E}">
        <p14:creationId xmlns:p14="http://schemas.microsoft.com/office/powerpoint/2010/main" val="183383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06CDAD19-BA48-4CF8-9C02-BCAFC5725FAB}" type="datetimeFigureOut">
              <a:rPr lang="cs-CZ" smtClean="0"/>
              <a:t>26.08.2019</a:t>
            </a:fld>
            <a:endParaRPr lang="cs-CZ"/>
          </a:p>
        </p:txBody>
      </p:sp>
      <p:sp>
        <p:nvSpPr>
          <p:cNvPr id="5" name="Footer Placeholder 4"/>
          <p:cNvSpPr>
            <a:spLocks noGrp="1"/>
          </p:cNvSpPr>
          <p:nvPr>
            <p:ph type="ftr" sz="quarter" idx="11"/>
          </p:nvPr>
        </p:nvSpPr>
        <p:spPr>
          <a:xfrm>
            <a:off x="5332412" y="5883275"/>
            <a:ext cx="4324044" cy="365125"/>
          </a:xfrm>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189639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6CDAD19-BA48-4CF8-9C02-BCAFC5725FAB}" type="datetimeFigureOut">
              <a:rPr lang="cs-CZ" smtClean="0"/>
              <a:t>26.08.2019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224735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26.08.2019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59378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26.08.2019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729324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26.08.2019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27170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cs-CZ" smtClean="0"/>
              <a:t>Upravte styly předlohy textu.</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26.08.2019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1232744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cs-CZ" smtClean="0"/>
              <a:t>Upravte styly předlohy textu.</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26.08.2019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342346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6CDAD19-BA48-4CF8-9C02-BCAFC5725FAB}" type="datetimeFigureOut">
              <a:rPr lang="cs-CZ" smtClean="0"/>
              <a:t>26.08.2019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1796433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6CDAD19-BA48-4CF8-9C02-BCAFC5725FAB}" type="datetimeFigureOut">
              <a:rPr lang="cs-CZ" smtClean="0"/>
              <a:t>26.08.2019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203122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720000" y="1800000"/>
            <a:ext cx="10752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2"/>
          <p:cNvSpPr>
            <a:spLocks noGrp="1"/>
          </p:cNvSpPr>
          <p:nvPr>
            <p:ph idx="10"/>
          </p:nvPr>
        </p:nvSpPr>
        <p:spPr>
          <a:xfrm>
            <a:off x="720000" y="4032000"/>
            <a:ext cx="10752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250748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720000" y="1800000"/>
            <a:ext cx="528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6192000" y="1800000"/>
            <a:ext cx="528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92836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nchor="ct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6CDAD19-BA48-4CF8-9C02-BCAFC5725FAB}" type="datetimeFigureOut">
              <a:rPr lang="cs-CZ" smtClean="0"/>
              <a:t>26.08.2019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951856" y="5867131"/>
            <a:ext cx="551167" cy="365125"/>
          </a:xfrm>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4007632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720000" y="1800000"/>
            <a:ext cx="10752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720000" y="4032000"/>
            <a:ext cx="10752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142828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26.08.2019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315223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6CDAD19-BA48-4CF8-9C02-BCAFC5725FAB}" type="datetimeFigureOut">
              <a:rPr lang="cs-CZ" smtClean="0"/>
              <a:t>26.08.2019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352131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6CDAD19-BA48-4CF8-9C02-BCAFC5725FAB}" type="datetimeFigureOut">
              <a:rPr lang="cs-CZ" smtClean="0"/>
              <a:t>26.08.2019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28870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06CDAD19-BA48-4CF8-9C02-BCAFC5725FAB}" type="datetimeFigureOut">
              <a:rPr lang="cs-CZ" smtClean="0"/>
              <a:t>26.08.2019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53640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DAD19-BA48-4CF8-9C02-BCAFC5725FAB}" type="datetimeFigureOut">
              <a:rPr lang="cs-CZ" smtClean="0"/>
              <a:t>26.08.2019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359579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6CDAD19-BA48-4CF8-9C02-BCAFC5725FAB}" type="datetimeFigureOut">
              <a:rPr lang="cs-CZ" smtClean="0"/>
              <a:t>26.08.2019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62296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cs-CZ" smtClean="0"/>
              <a:t>Kliknutím lze upravit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6CDAD19-BA48-4CF8-9C02-BCAFC5725FAB}" type="datetimeFigureOut">
              <a:rPr lang="cs-CZ" smtClean="0"/>
              <a:t>26.08.2019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246185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CDAD19-BA48-4CF8-9C02-BCAFC5725FAB}" type="datetimeFigureOut">
              <a:rPr lang="cs-CZ" smtClean="0"/>
              <a:t>26.08.2019</a:t>
            </a:fld>
            <a:endParaRPr lang="cs-CZ"/>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77691D-8F28-42F1-B882-F22E0455A2E9}" type="slidenum">
              <a:rPr lang="cs-CZ" smtClean="0"/>
              <a:t>‹#›</a:t>
            </a:fld>
            <a:endParaRPr lang="cs-CZ"/>
          </a:p>
        </p:txBody>
      </p:sp>
    </p:spTree>
    <p:extLst>
      <p:ext uri="{BB962C8B-B14F-4D97-AF65-F5344CB8AC3E}">
        <p14:creationId xmlns:p14="http://schemas.microsoft.com/office/powerpoint/2010/main" val="37500926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sfcr.cz/formulare-a-pokyny-potrebne-v-ramci-pripravy-zadosti-o-podporu-opz/-/dokument/797956" TargetMode="External"/><Relationship Id="rId2" Type="http://schemas.openxmlformats.org/officeDocument/2006/relationships/hyperlink" Target="http://www.dotaceeu.cz/cs/Jak-ziskat-dotaci/Elektronicka-zadost/Edukacni-vide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hyperlink" Target="https://www.esfcr.cz/file/9002/" TargetMode="External"/><Relationship Id="rId1" Type="http://schemas.openxmlformats.org/officeDocument/2006/relationships/slideLayout" Target="../slideLayouts/slideLayout2.xml"/><Relationship Id="rId5" Type="http://schemas.openxmlformats.org/officeDocument/2006/relationships/hyperlink" Target="https://www.esfcr.cz/obvykle-ceny-a-mzdy-platy-opz/-/dokument/799359" TargetMode="External"/><Relationship Id="rId4" Type="http://schemas.openxmlformats.org/officeDocument/2006/relationships/hyperlink" Target="http://kralovska-stezka.cz/vyzvy-mas/operacni-program-zamestnanost/"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mailto:marketa.valova@mpsv.cz" TargetMode="External"/><Relationship Id="rId2" Type="http://schemas.openxmlformats.org/officeDocument/2006/relationships/hyperlink" Target="mailto:blanka.matejkova@mpsv.cz"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319364" y="1380068"/>
            <a:ext cx="9183659" cy="2616199"/>
          </a:xfrm>
        </p:spPr>
        <p:txBody>
          <a:bodyPr>
            <a:normAutofit/>
          </a:bodyPr>
          <a:lstStyle/>
          <a:p>
            <a:r>
              <a:rPr lang="cs-CZ" sz="6600" b="1" dirty="0" smtClean="0"/>
              <a:t>Výzva MAS č. </a:t>
            </a:r>
            <a:r>
              <a:rPr lang="cs-CZ" sz="6600" b="1" dirty="0" smtClean="0"/>
              <a:t>6 </a:t>
            </a:r>
            <a:r>
              <a:rPr lang="cs-CZ" sz="6600" b="1" dirty="0"/>
              <a:t>z</a:t>
            </a:r>
            <a:r>
              <a:rPr lang="cs-CZ" sz="6600" b="1" dirty="0" smtClean="0"/>
              <a:t> OPZ:</a:t>
            </a:r>
            <a:endParaRPr lang="cs-CZ" sz="6600" b="1" dirty="0"/>
          </a:p>
        </p:txBody>
      </p:sp>
      <p:sp>
        <p:nvSpPr>
          <p:cNvPr id="3" name="Podnadpis 2"/>
          <p:cNvSpPr>
            <a:spLocks noGrp="1"/>
          </p:cNvSpPr>
          <p:nvPr>
            <p:ph type="subTitle" idx="1"/>
          </p:nvPr>
        </p:nvSpPr>
        <p:spPr>
          <a:xfrm>
            <a:off x="3479800" y="4351866"/>
            <a:ext cx="8023223" cy="2137833"/>
          </a:xfrm>
        </p:spPr>
        <p:txBody>
          <a:bodyPr>
            <a:normAutofit/>
          </a:bodyPr>
          <a:lstStyle/>
          <a:p>
            <a:r>
              <a:rPr lang="cs-CZ" sz="2400" b="1" dirty="0" smtClean="0"/>
              <a:t>6</a:t>
            </a:r>
            <a:r>
              <a:rPr lang="cs-CZ" sz="2400" b="1" dirty="0" smtClean="0"/>
              <a:t>. </a:t>
            </a:r>
            <a:r>
              <a:rPr lang="cs-CZ" sz="2400" b="1" dirty="0" smtClean="0"/>
              <a:t>Výzva MAS Královská stezka- OPZ- Rodina a mladí </a:t>
            </a:r>
            <a:r>
              <a:rPr lang="cs-CZ" sz="2400" b="1" dirty="0" smtClean="0"/>
              <a:t>III </a:t>
            </a:r>
            <a:endParaRPr lang="cs-CZ" sz="2400" b="1" dirty="0" smtClean="0"/>
          </a:p>
          <a:p>
            <a:r>
              <a:rPr lang="cs-CZ" sz="2400" dirty="0" smtClean="0"/>
              <a:t>Seminář pro žadatele, </a:t>
            </a:r>
            <a:r>
              <a:rPr lang="cs-CZ" sz="2400" dirty="0" smtClean="0"/>
              <a:t>4. 9. 2019</a:t>
            </a:r>
            <a:endParaRPr lang="cs-CZ" sz="2400" dirty="0" smtClean="0"/>
          </a:p>
          <a:p>
            <a:endParaRPr lang="cs-CZ" sz="2400" dirty="0"/>
          </a:p>
        </p:txBody>
      </p:sp>
      <p:sp>
        <p:nvSpPr>
          <p:cNvPr id="4" name="AutoShape 2" descr="https://mail.centrum.cz/download.php?msg_id=0000000087e9000365180246a7f4&amp;idx=1.3&amp;filename=ESIF_2_OP_barevne.jpg&amp;r=73.142169053921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4" descr="https://mail.centrum.cz/download.php?msg_id=0000000087e9000365180246a7f4&amp;idx=1.3&amp;filename=ESIF_2_OP_barevne.jpg&amp;r=73.14216905392104"/>
          <p:cNvSpPr>
            <a:spLocks noChangeAspect="1" noChangeArrowheads="1"/>
          </p:cNvSpPr>
          <p:nvPr/>
        </p:nvSpPr>
        <p:spPr bwMode="auto">
          <a:xfrm>
            <a:off x="1171575" y="36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5" y="433252"/>
            <a:ext cx="6074664" cy="1112520"/>
          </a:xfrm>
          <a:prstGeom prst="rect">
            <a:avLst/>
          </a:prstGeom>
        </p:spPr>
      </p:pic>
    </p:spTree>
    <p:extLst>
      <p:ext uri="{BB962C8B-B14F-4D97-AF65-F5344CB8AC3E}">
        <p14:creationId xmlns:p14="http://schemas.microsoft.com/office/powerpoint/2010/main" val="273034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Podporované aktivity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68952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03558" y="129576"/>
            <a:ext cx="10018713" cy="1323304"/>
          </a:xfrm>
        </p:spPr>
        <p:txBody>
          <a:bodyPr/>
          <a:lstStyle/>
          <a:p>
            <a:r>
              <a:rPr lang="cs-CZ" b="1" dirty="0" smtClean="0"/>
              <a:t>Podporované aktivity</a:t>
            </a:r>
            <a:endParaRPr lang="cs-CZ" b="1" dirty="0"/>
          </a:p>
        </p:txBody>
      </p:sp>
      <p:sp>
        <p:nvSpPr>
          <p:cNvPr id="3" name="Zástupný symbol pro obsah 2"/>
          <p:cNvSpPr>
            <a:spLocks noGrp="1"/>
          </p:cNvSpPr>
          <p:nvPr>
            <p:ph idx="1"/>
          </p:nvPr>
        </p:nvSpPr>
        <p:spPr>
          <a:xfrm>
            <a:off x="1484310" y="1452880"/>
            <a:ext cx="10018713" cy="4886960"/>
          </a:xfrm>
        </p:spPr>
        <p:txBody>
          <a:bodyPr>
            <a:normAutofit/>
          </a:bodyPr>
          <a:lstStyle/>
          <a:p>
            <a:r>
              <a:rPr lang="cs-CZ" sz="2800" dirty="0" smtClean="0"/>
              <a:t>1.1. </a:t>
            </a:r>
            <a:r>
              <a:rPr lang="cs-CZ" sz="2800" dirty="0"/>
              <a:t>Zařízení péče o děti zajišťující péči o děti v době mimo školní vyučování (ranní či odpolední </a:t>
            </a:r>
            <a:r>
              <a:rPr lang="cs-CZ" sz="2800" dirty="0" smtClean="0"/>
              <a:t>pobyt</a:t>
            </a:r>
            <a:r>
              <a:rPr lang="cs-CZ" sz="2800" dirty="0"/>
              <a:t>) </a:t>
            </a:r>
          </a:p>
          <a:p>
            <a:r>
              <a:rPr lang="cs-CZ" sz="2800" dirty="0" smtClean="0"/>
              <a:t>1.2. </a:t>
            </a:r>
            <a:r>
              <a:rPr lang="cs-CZ" sz="2800" dirty="0"/>
              <a:t>Příměstské tábory  </a:t>
            </a:r>
            <a:endParaRPr lang="cs-CZ" sz="2800" dirty="0" smtClean="0"/>
          </a:p>
          <a:p>
            <a:r>
              <a:rPr lang="cs-CZ" sz="2800" dirty="0" smtClean="0"/>
              <a:t>1.3 Dětské skupiny</a:t>
            </a:r>
          </a:p>
          <a:p>
            <a:r>
              <a:rPr lang="cs-CZ" dirty="0"/>
              <a:t>Detailní popis podporovaných aktivit je uveden v dokumentu </a:t>
            </a:r>
            <a:r>
              <a:rPr lang="cs-CZ" i="1" dirty="0"/>
              <a:t>Příloha č. 3 - Popis podporovaných aktivit</a:t>
            </a:r>
            <a:r>
              <a:rPr lang="cs-CZ" dirty="0"/>
              <a:t> </a:t>
            </a:r>
          </a:p>
          <a:p>
            <a:pPr marL="0" indent="0">
              <a:buNone/>
            </a:pPr>
            <a:endParaRPr lang="cs-CZ" sz="2800" dirty="0"/>
          </a:p>
        </p:txBody>
      </p:sp>
    </p:spTree>
    <p:extLst>
      <p:ext uri="{BB962C8B-B14F-4D97-AF65-F5344CB8AC3E}">
        <p14:creationId xmlns:p14="http://schemas.microsoft.com/office/powerpoint/2010/main" val="1072595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fontScale="90000"/>
          </a:bodyPr>
          <a:lstStyle/>
          <a:p>
            <a:r>
              <a:rPr lang="cs-CZ" b="1" dirty="0" smtClean="0"/>
              <a:t/>
            </a:r>
            <a:br>
              <a:rPr lang="cs-CZ" b="1" dirty="0" smtClean="0"/>
            </a:br>
            <a:r>
              <a:rPr lang="cs-CZ" b="1" dirty="0"/>
              <a:t> </a:t>
            </a:r>
            <a:r>
              <a:rPr lang="cs-CZ" b="1" dirty="0" smtClean="0"/>
              <a:t>1.1 </a:t>
            </a:r>
            <a:r>
              <a:rPr lang="cs-CZ" b="1" dirty="0"/>
              <a:t>Zařízení péče o děti zajišťující péči o děti v době mimo školní vyučování (ranní či odpolední pobyt) </a:t>
            </a:r>
            <a:endParaRPr lang="cs-CZ" dirty="0"/>
          </a:p>
        </p:txBody>
      </p:sp>
      <p:sp>
        <p:nvSpPr>
          <p:cNvPr id="3" name="Zástupný symbol pro obsah 2"/>
          <p:cNvSpPr>
            <a:spLocks noGrp="1"/>
          </p:cNvSpPr>
          <p:nvPr>
            <p:ph idx="1"/>
          </p:nvPr>
        </p:nvSpPr>
        <p:spPr>
          <a:xfrm>
            <a:off x="1314189" y="2721036"/>
            <a:ext cx="10018713" cy="3601792"/>
          </a:xfrm>
        </p:spPr>
        <p:txBody>
          <a:bodyPr>
            <a:normAutofit/>
          </a:bodyPr>
          <a:lstStyle/>
          <a:p>
            <a:r>
              <a:rPr lang="cs-CZ" dirty="0" smtClean="0"/>
              <a:t>Cíl: zajistit péči o děti v době mimo školní vyučování, kdy jsou rodiče v zaměstnání</a:t>
            </a:r>
          </a:p>
          <a:p>
            <a:r>
              <a:rPr lang="cs-CZ" dirty="0" smtClean="0"/>
              <a:t>Vybudování zařízení a zajištění služeb péče o děti mimo režim vyhlášky č. 74/2005 Sb. o zájmovém vzdělávání</a:t>
            </a:r>
          </a:p>
          <a:p>
            <a:r>
              <a:rPr lang="cs-CZ" dirty="0" smtClean="0"/>
              <a:t>Zařízení </a:t>
            </a:r>
            <a:r>
              <a:rPr lang="cs-CZ" b="1" dirty="0" smtClean="0"/>
              <a:t>doplňující chybějící kapacitu </a:t>
            </a:r>
            <a:r>
              <a:rPr lang="cs-CZ" dirty="0" smtClean="0"/>
              <a:t>stávajících institucionálních forem tohoto typu (školní družiny, kluby) s </a:t>
            </a:r>
            <a:r>
              <a:rPr lang="cs-CZ" b="1" dirty="0" smtClean="0"/>
              <a:t>dobou provozu </a:t>
            </a:r>
            <a:r>
              <a:rPr lang="cs-CZ" dirty="0" smtClean="0"/>
              <a:t>odpovídající </a:t>
            </a:r>
            <a:r>
              <a:rPr lang="cs-CZ" b="1" dirty="0" smtClean="0"/>
              <a:t>potřebám rodičů</a:t>
            </a:r>
          </a:p>
          <a:p>
            <a:pPr lvl="1"/>
            <a:r>
              <a:rPr lang="cs-CZ" dirty="0" smtClean="0"/>
              <a:t>Žádoucí spolupráce s místní školou</a:t>
            </a:r>
            <a:endParaRPr lang="cs-CZ" dirty="0"/>
          </a:p>
          <a:p>
            <a:endParaRPr lang="cs-CZ" b="1" dirty="0" smtClean="0"/>
          </a:p>
        </p:txBody>
      </p:sp>
    </p:spTree>
    <p:extLst>
      <p:ext uri="{BB962C8B-B14F-4D97-AF65-F5344CB8AC3E}">
        <p14:creationId xmlns:p14="http://schemas.microsoft.com/office/powerpoint/2010/main" val="2377354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fontScale="90000"/>
          </a:bodyPr>
          <a:lstStyle/>
          <a:p>
            <a:r>
              <a:rPr lang="cs-CZ" b="1" dirty="0" smtClean="0"/>
              <a:t/>
            </a:r>
            <a:br>
              <a:rPr lang="cs-CZ" b="1" dirty="0" smtClean="0"/>
            </a:br>
            <a:r>
              <a:rPr lang="cs-CZ" b="1" dirty="0"/>
              <a:t> </a:t>
            </a:r>
            <a:r>
              <a:rPr lang="cs-CZ" b="1" dirty="0" smtClean="0"/>
              <a:t>1.1 Zařízení </a:t>
            </a:r>
            <a:r>
              <a:rPr lang="cs-CZ" b="1" dirty="0"/>
              <a:t>péče o děti zajišťující péči o děti v době mimo školní vyučování (ranní či odpolední pobyt) </a:t>
            </a:r>
            <a:endParaRPr lang="cs-CZ" dirty="0"/>
          </a:p>
        </p:txBody>
      </p:sp>
      <p:sp>
        <p:nvSpPr>
          <p:cNvPr id="3" name="Zástupný symbol pro obsah 2"/>
          <p:cNvSpPr>
            <a:spLocks noGrp="1"/>
          </p:cNvSpPr>
          <p:nvPr>
            <p:ph idx="1"/>
          </p:nvPr>
        </p:nvSpPr>
        <p:spPr>
          <a:xfrm>
            <a:off x="1314189" y="2721036"/>
            <a:ext cx="10018713" cy="3828620"/>
          </a:xfrm>
        </p:spPr>
        <p:txBody>
          <a:bodyPr>
            <a:normAutofit/>
          </a:bodyPr>
          <a:lstStyle/>
          <a:p>
            <a:r>
              <a:rPr lang="cs-CZ" dirty="0" smtClean="0"/>
              <a:t>Zařízení pro žáky </a:t>
            </a:r>
            <a:r>
              <a:rPr lang="cs-CZ" b="1" dirty="0" smtClean="0"/>
              <a:t>1. stupně ZŠ </a:t>
            </a:r>
            <a:r>
              <a:rPr lang="cs-CZ" dirty="0" smtClean="0"/>
              <a:t>(popř. přípravné třídy ZŠ)</a:t>
            </a:r>
          </a:p>
          <a:p>
            <a:r>
              <a:rPr lang="cs-CZ" dirty="0" smtClean="0"/>
              <a:t>Min. </a:t>
            </a:r>
            <a:r>
              <a:rPr lang="cs-CZ" b="1" dirty="0" smtClean="0"/>
              <a:t>5 dětí</a:t>
            </a:r>
            <a:r>
              <a:rPr lang="cs-CZ" dirty="0" smtClean="0"/>
              <a:t>, </a:t>
            </a:r>
            <a:r>
              <a:rPr lang="cs-CZ" b="1" dirty="0" smtClean="0"/>
              <a:t>optimální</a:t>
            </a:r>
            <a:r>
              <a:rPr lang="cs-CZ" dirty="0" smtClean="0"/>
              <a:t> počet na 1 pečující osobu je </a:t>
            </a:r>
            <a:r>
              <a:rPr lang="cs-CZ" b="1" dirty="0" smtClean="0"/>
              <a:t>15 dětí</a:t>
            </a:r>
          </a:p>
          <a:p>
            <a:r>
              <a:rPr lang="cs-CZ" dirty="0" smtClean="0"/>
              <a:t>Možno zahrnout náklady na  </a:t>
            </a:r>
            <a:r>
              <a:rPr lang="cs-CZ" b="1" dirty="0" smtClean="0"/>
              <a:t>doprovody dětí </a:t>
            </a:r>
            <a:r>
              <a:rPr lang="cs-CZ" dirty="0" smtClean="0"/>
              <a:t>před/po vyučování do/z provozovaného zařízení a náklady na pečující osobu v době pobytu skupiny dětí ve venkovních prostorách tak, aby se skupinou dětí byly vždy 2 pečující osoby</a:t>
            </a:r>
          </a:p>
          <a:p>
            <a:r>
              <a:rPr lang="cs-CZ" dirty="0" smtClean="0"/>
              <a:t>Poskytování i v prostorách, kde je provozována družina- provozní doba se nesmí překrývat</a:t>
            </a:r>
          </a:p>
        </p:txBody>
      </p:sp>
    </p:spTree>
    <p:extLst>
      <p:ext uri="{BB962C8B-B14F-4D97-AF65-F5344CB8AC3E}">
        <p14:creationId xmlns:p14="http://schemas.microsoft.com/office/powerpoint/2010/main" val="3098155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1.2 Příměstské tábory</a:t>
            </a:r>
            <a:br>
              <a:rPr lang="cs-CZ" b="1" dirty="0" smtClean="0"/>
            </a:br>
            <a:endParaRPr lang="cs-CZ" dirty="0"/>
          </a:p>
        </p:txBody>
      </p:sp>
      <p:sp>
        <p:nvSpPr>
          <p:cNvPr id="3" name="Zástupný symbol pro obsah 2"/>
          <p:cNvSpPr>
            <a:spLocks noGrp="1"/>
          </p:cNvSpPr>
          <p:nvPr>
            <p:ph idx="1"/>
          </p:nvPr>
        </p:nvSpPr>
        <p:spPr/>
        <p:txBody>
          <a:bodyPr/>
          <a:lstStyle/>
          <a:p>
            <a:r>
              <a:rPr lang="cs-CZ" dirty="0" smtClean="0"/>
              <a:t>Zajištění služeb péče o děti </a:t>
            </a:r>
            <a:r>
              <a:rPr lang="cs-CZ" b="1" dirty="0" smtClean="0"/>
              <a:t>v době školních prázdnin</a:t>
            </a:r>
          </a:p>
          <a:p>
            <a:r>
              <a:rPr lang="cs-CZ" dirty="0" smtClean="0"/>
              <a:t>Doba konání pouze v </a:t>
            </a:r>
            <a:r>
              <a:rPr lang="cs-CZ" b="1" dirty="0" smtClean="0"/>
              <a:t>pracovní dny</a:t>
            </a:r>
          </a:p>
          <a:p>
            <a:r>
              <a:rPr lang="cs-CZ" dirty="0" smtClean="0"/>
              <a:t>Minimální kapacita tábora: </a:t>
            </a:r>
            <a:r>
              <a:rPr lang="cs-CZ" b="1" dirty="0" smtClean="0"/>
              <a:t>10 dětí</a:t>
            </a:r>
          </a:p>
          <a:p>
            <a:r>
              <a:rPr lang="cs-CZ" dirty="0" smtClean="0"/>
              <a:t>Písemná smlouva s rodiči o poskytování služby</a:t>
            </a:r>
          </a:p>
          <a:p>
            <a:r>
              <a:rPr lang="cs-CZ" dirty="0" smtClean="0"/>
              <a:t>Vést denní evidenci přítomných dětí</a:t>
            </a:r>
            <a:endParaRPr lang="cs-CZ" dirty="0"/>
          </a:p>
        </p:txBody>
      </p:sp>
    </p:spTree>
    <p:extLst>
      <p:ext uri="{BB962C8B-B14F-4D97-AF65-F5344CB8AC3E}">
        <p14:creationId xmlns:p14="http://schemas.microsoft.com/office/powerpoint/2010/main" val="3805855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1.3 Dětské skupiny</a:t>
            </a:r>
            <a:endParaRPr lang="cs-CZ" b="1" dirty="0"/>
          </a:p>
        </p:txBody>
      </p:sp>
      <p:sp>
        <p:nvSpPr>
          <p:cNvPr id="3" name="Zástupný symbol pro obsah 2"/>
          <p:cNvSpPr>
            <a:spLocks noGrp="1"/>
          </p:cNvSpPr>
          <p:nvPr>
            <p:ph idx="1"/>
          </p:nvPr>
        </p:nvSpPr>
        <p:spPr>
          <a:xfrm>
            <a:off x="1484310" y="2057400"/>
            <a:ext cx="10491790" cy="4546599"/>
          </a:xfrm>
        </p:spPr>
        <p:txBody>
          <a:bodyPr>
            <a:normAutofit/>
          </a:bodyPr>
          <a:lstStyle/>
          <a:p>
            <a:r>
              <a:rPr lang="cs-CZ" dirty="0" smtClean="0"/>
              <a:t>Služba poskytována </a:t>
            </a:r>
            <a:r>
              <a:rPr lang="cs-CZ" dirty="0"/>
              <a:t>mimo domácnost dítěte v kolektivu </a:t>
            </a:r>
            <a:r>
              <a:rPr lang="cs-CZ" dirty="0" smtClean="0"/>
              <a:t>dětí</a:t>
            </a:r>
          </a:p>
          <a:p>
            <a:r>
              <a:rPr lang="cs-CZ" dirty="0"/>
              <a:t>P</a:t>
            </a:r>
            <a:r>
              <a:rPr lang="cs-CZ" dirty="0" smtClean="0"/>
              <a:t>ro </a:t>
            </a:r>
            <a:r>
              <a:rPr lang="cs-CZ" dirty="0"/>
              <a:t>děti od 1 roku věku do zahájení povinné školní docházky </a:t>
            </a:r>
            <a:endParaRPr lang="cs-CZ" b="1" dirty="0" smtClean="0"/>
          </a:p>
          <a:p>
            <a:r>
              <a:rPr lang="cs-CZ" dirty="0"/>
              <a:t>a) </a:t>
            </a:r>
            <a:r>
              <a:rPr lang="cs-CZ" b="1" dirty="0"/>
              <a:t>provoz dětských skupin</a:t>
            </a:r>
            <a:r>
              <a:rPr lang="cs-CZ" dirty="0"/>
              <a:t> dle zákona č. 247/2014 Sb., o poskytování služby péče o děti v dětské skupině za účelem zapojení rodičů do pracovního procesu, </a:t>
            </a:r>
          </a:p>
          <a:p>
            <a:r>
              <a:rPr lang="cs-CZ" dirty="0"/>
              <a:t>b) </a:t>
            </a:r>
            <a:r>
              <a:rPr lang="cs-CZ" b="1" dirty="0"/>
              <a:t>vybudování/transformaci a provoz dětských skupin</a:t>
            </a:r>
            <a:r>
              <a:rPr lang="cs-CZ" dirty="0"/>
              <a:t> dle zákona č. 247/2014 Sb., o poskytování služby péče o děti v dětské skupině za účelem zapojení rodičů do pracovního procesu.</a:t>
            </a:r>
          </a:p>
          <a:p>
            <a:r>
              <a:rPr lang="cs-CZ" b="1" dirty="0"/>
              <a:t>Žádost lze podat pouze na jednu ze zde uvedených variant podporovaných aktivit (a nebo b).</a:t>
            </a:r>
            <a:r>
              <a:rPr lang="cs-CZ" dirty="0"/>
              <a:t>  </a:t>
            </a:r>
          </a:p>
        </p:txBody>
      </p:sp>
    </p:spTree>
    <p:extLst>
      <p:ext uri="{BB962C8B-B14F-4D97-AF65-F5344CB8AC3E}">
        <p14:creationId xmlns:p14="http://schemas.microsoft.com/office/powerpoint/2010/main" val="385827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1.3 Dětské skupiny</a:t>
            </a:r>
            <a:endParaRPr lang="cs-CZ" b="1" dirty="0"/>
          </a:p>
        </p:txBody>
      </p:sp>
      <p:sp>
        <p:nvSpPr>
          <p:cNvPr id="3" name="Zástupný symbol pro obsah 2"/>
          <p:cNvSpPr>
            <a:spLocks noGrp="1"/>
          </p:cNvSpPr>
          <p:nvPr>
            <p:ph idx="1"/>
          </p:nvPr>
        </p:nvSpPr>
        <p:spPr>
          <a:xfrm>
            <a:off x="1484310" y="2057400"/>
            <a:ext cx="10491790" cy="4546599"/>
          </a:xfrm>
        </p:spPr>
        <p:txBody>
          <a:bodyPr>
            <a:normAutofit/>
          </a:bodyPr>
          <a:lstStyle/>
          <a:p>
            <a:r>
              <a:rPr lang="cs-CZ" dirty="0"/>
              <a:t>Službu péče o dítě lze poskytovat v následujících režimech: </a:t>
            </a:r>
          </a:p>
          <a:p>
            <a:pPr lvl="0"/>
            <a:r>
              <a:rPr lang="cs-CZ" b="1" dirty="0"/>
              <a:t>Dětská skupina pro veřejnost </a:t>
            </a:r>
          </a:p>
          <a:p>
            <a:r>
              <a:rPr lang="cs-CZ" dirty="0"/>
              <a:t>dětské skupiny pro veřejnost vymezené dle § 3 odst. 2 zákona č. 247/2014 Sb., o poskytování služby péče o dítě v </a:t>
            </a:r>
            <a:r>
              <a:rPr lang="cs-CZ" dirty="0" smtClean="0"/>
              <a:t>dětské skupině </a:t>
            </a:r>
          </a:p>
          <a:p>
            <a:r>
              <a:rPr lang="cs-CZ" b="1" dirty="0"/>
              <a:t>Podniková dětská skupina </a:t>
            </a:r>
            <a:endParaRPr lang="cs-CZ" dirty="0"/>
          </a:p>
          <a:p>
            <a:r>
              <a:rPr lang="cs-CZ" dirty="0"/>
              <a:t>podnikové dětské skupiny vymezené dle § 3 odst. 1 zákona č. 247/2014 Sb., o poskytování služby péče o dítě v dětské </a:t>
            </a:r>
            <a:r>
              <a:rPr lang="cs-CZ" dirty="0" smtClean="0"/>
              <a:t>skupině</a:t>
            </a:r>
          </a:p>
          <a:p>
            <a:pPr marL="0" indent="0">
              <a:buNone/>
            </a:pPr>
            <a:endParaRPr lang="cs-CZ" dirty="0" smtClean="0"/>
          </a:p>
          <a:p>
            <a:endParaRPr lang="cs-CZ" dirty="0" smtClean="0"/>
          </a:p>
        </p:txBody>
      </p:sp>
    </p:spTree>
    <p:extLst>
      <p:ext uri="{BB962C8B-B14F-4D97-AF65-F5344CB8AC3E}">
        <p14:creationId xmlns:p14="http://schemas.microsoft.com/office/powerpoint/2010/main" val="403347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Indikátory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507989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Indikátory</a:t>
            </a:r>
            <a:endParaRPr lang="cs-CZ" b="1" dirty="0"/>
          </a:p>
        </p:txBody>
      </p:sp>
      <p:sp>
        <p:nvSpPr>
          <p:cNvPr id="3" name="Zástupný symbol pro obsah 2"/>
          <p:cNvSpPr>
            <a:spLocks noGrp="1"/>
          </p:cNvSpPr>
          <p:nvPr>
            <p:ph idx="1"/>
          </p:nvPr>
        </p:nvSpPr>
        <p:spPr>
          <a:xfrm>
            <a:off x="1484310" y="2189407"/>
            <a:ext cx="10018713" cy="4314423"/>
          </a:xfrm>
        </p:spPr>
        <p:txBody>
          <a:bodyPr>
            <a:normAutofit/>
          </a:bodyPr>
          <a:lstStyle/>
          <a:p>
            <a:r>
              <a:rPr lang="cs-CZ" dirty="0" smtClean="0"/>
              <a:t>Nástroje pro měření dosažených efektů projektových aktivit</a:t>
            </a:r>
          </a:p>
          <a:p>
            <a:r>
              <a:rPr lang="cs-CZ" dirty="0" smtClean="0"/>
              <a:t>Indikátory výstupů</a:t>
            </a:r>
          </a:p>
          <a:p>
            <a:r>
              <a:rPr lang="cs-CZ" dirty="0" smtClean="0"/>
              <a:t>Indikátory výsledků</a:t>
            </a:r>
          </a:p>
          <a:p>
            <a:endParaRPr lang="cs-CZ" dirty="0"/>
          </a:p>
          <a:p>
            <a:r>
              <a:rPr lang="cs-CZ" dirty="0" smtClean="0"/>
              <a:t>Žadatel volí pouze ty indikátory z výzvy, které jsou relevantní pro jeho projekt</a:t>
            </a:r>
          </a:p>
          <a:p>
            <a:r>
              <a:rPr lang="cs-CZ" dirty="0" smtClean="0"/>
              <a:t>Ve zprávách o realizaci projektu se uvádějí kumulativně – souhrnně za období od počátku projektu do konce příslušného monitorovacího období</a:t>
            </a:r>
          </a:p>
        </p:txBody>
      </p:sp>
    </p:spTree>
    <p:extLst>
      <p:ext uri="{BB962C8B-B14F-4D97-AF65-F5344CB8AC3E}">
        <p14:creationId xmlns:p14="http://schemas.microsoft.com/office/powerpoint/2010/main" val="3171693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Povinnosti související s indikátory</a:t>
            </a:r>
            <a:endParaRPr lang="cs-CZ" b="1" dirty="0"/>
          </a:p>
        </p:txBody>
      </p:sp>
      <p:sp>
        <p:nvSpPr>
          <p:cNvPr id="3" name="Zástupný symbol pro obsah 2"/>
          <p:cNvSpPr>
            <a:spLocks noGrp="1"/>
          </p:cNvSpPr>
          <p:nvPr>
            <p:ph idx="1"/>
          </p:nvPr>
        </p:nvSpPr>
        <p:spPr>
          <a:xfrm>
            <a:off x="1484310" y="2009105"/>
            <a:ext cx="10018713" cy="4494725"/>
          </a:xfrm>
        </p:spPr>
        <p:txBody>
          <a:bodyPr>
            <a:normAutofit fontScale="92500" lnSpcReduction="10000"/>
          </a:bodyPr>
          <a:lstStyle/>
          <a:p>
            <a:r>
              <a:rPr lang="cs-CZ" dirty="0" smtClean="0"/>
              <a:t>Povinnost stanovit v žádosti cílové hodnoty indikátorů</a:t>
            </a:r>
          </a:p>
          <a:p>
            <a:pPr marL="0" indent="0">
              <a:buNone/>
            </a:pPr>
            <a:r>
              <a:rPr lang="cs-CZ" dirty="0" smtClean="0"/>
              <a:t>	- včetně popisu způsobu stanovení této hodnoty</a:t>
            </a:r>
          </a:p>
          <a:p>
            <a:r>
              <a:rPr lang="cs-CZ" dirty="0" smtClean="0"/>
              <a:t>Nastavení je závazné</a:t>
            </a:r>
          </a:p>
          <a:p>
            <a:pPr marL="0" indent="0">
              <a:buNone/>
            </a:pPr>
            <a:r>
              <a:rPr lang="cs-CZ" dirty="0" smtClean="0"/>
              <a:t>	- úprava – podstatnou změnou</a:t>
            </a:r>
          </a:p>
          <a:p>
            <a:pPr marL="0" indent="0">
              <a:buNone/>
            </a:pPr>
            <a:r>
              <a:rPr lang="cs-CZ" dirty="0" smtClean="0"/>
              <a:t>	- při nesplnění – sankce</a:t>
            </a:r>
          </a:p>
          <a:p>
            <a:r>
              <a:rPr lang="cs-CZ" dirty="0" smtClean="0"/>
              <a:t>Průběžné sledování jejich naplnění</a:t>
            </a:r>
          </a:p>
          <a:p>
            <a:pPr marL="0" indent="0">
              <a:buNone/>
            </a:pPr>
            <a:r>
              <a:rPr lang="cs-CZ" dirty="0" smtClean="0"/>
              <a:t>	- ve zprávách o realizaci projektu</a:t>
            </a:r>
          </a:p>
          <a:p>
            <a:r>
              <a:rPr lang="cs-CZ" dirty="0" smtClean="0"/>
              <a:t>Prokazatelnost vykazovaných hodnot</a:t>
            </a:r>
          </a:p>
          <a:p>
            <a:pPr marL="0" indent="0">
              <a:buNone/>
            </a:pPr>
            <a:r>
              <a:rPr lang="cs-CZ" dirty="0" smtClean="0"/>
              <a:t>	- záznamy o každém klientovi, prezenční listiny atd. ověřitelné případnou 	kontrolou, monitorovacími listy</a:t>
            </a:r>
          </a:p>
        </p:txBody>
      </p:sp>
    </p:spTree>
    <p:extLst>
      <p:ext uri="{BB962C8B-B14F-4D97-AF65-F5344CB8AC3E}">
        <p14:creationId xmlns:p14="http://schemas.microsoft.com/office/powerpoint/2010/main" val="947002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 semináře</a:t>
            </a:r>
            <a:endParaRPr lang="cs-CZ" dirty="0"/>
          </a:p>
        </p:txBody>
      </p:sp>
      <p:sp>
        <p:nvSpPr>
          <p:cNvPr id="3" name="Zástupný symbol pro obsah 2"/>
          <p:cNvSpPr>
            <a:spLocks noGrp="1"/>
          </p:cNvSpPr>
          <p:nvPr>
            <p:ph idx="1"/>
          </p:nvPr>
        </p:nvSpPr>
        <p:spPr>
          <a:xfrm>
            <a:off x="1484310" y="1880315"/>
            <a:ext cx="10018713" cy="3910885"/>
          </a:xfrm>
        </p:spPr>
        <p:txBody>
          <a:bodyPr>
            <a:normAutofit fontScale="92500" lnSpcReduction="20000"/>
          </a:bodyPr>
          <a:lstStyle/>
          <a:p>
            <a:r>
              <a:rPr lang="cs-CZ" dirty="0" smtClean="0"/>
              <a:t>Představení výzvy</a:t>
            </a:r>
          </a:p>
          <a:p>
            <a:r>
              <a:rPr lang="cs-CZ" dirty="0" smtClean="0"/>
              <a:t>Podporované aktivity</a:t>
            </a:r>
          </a:p>
          <a:p>
            <a:r>
              <a:rPr lang="cs-CZ" dirty="0" smtClean="0"/>
              <a:t>Indikátory</a:t>
            </a:r>
          </a:p>
          <a:p>
            <a:r>
              <a:rPr lang="cs-CZ" dirty="0" smtClean="0"/>
              <a:t>Způsobilost výdajů</a:t>
            </a:r>
          </a:p>
          <a:p>
            <a:r>
              <a:rPr lang="cs-CZ" dirty="0" smtClean="0"/>
              <a:t>Proces hodnocení a výběru projektů</a:t>
            </a:r>
          </a:p>
          <a:p>
            <a:r>
              <a:rPr lang="cs-CZ" dirty="0" smtClean="0"/>
              <a:t>Publicita</a:t>
            </a:r>
          </a:p>
          <a:p>
            <a:r>
              <a:rPr lang="cs-CZ" dirty="0" smtClean="0"/>
              <a:t>IS KP14+</a:t>
            </a:r>
          </a:p>
          <a:p>
            <a:r>
              <a:rPr lang="cs-CZ" dirty="0" smtClean="0"/>
              <a:t>Zpráva o realizaci</a:t>
            </a:r>
          </a:p>
          <a:p>
            <a:r>
              <a:rPr lang="cs-CZ" dirty="0" smtClean="0"/>
              <a:t>Důležité odkazy</a:t>
            </a:r>
            <a:endParaRPr lang="cs-CZ" dirty="0"/>
          </a:p>
        </p:txBody>
      </p:sp>
    </p:spTree>
    <p:extLst>
      <p:ext uri="{BB962C8B-B14F-4D97-AF65-F5344CB8AC3E}">
        <p14:creationId xmlns:p14="http://schemas.microsoft.com/office/powerpoint/2010/main" val="1269272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dirty="0"/>
          </a:p>
        </p:txBody>
      </p:sp>
      <p:sp>
        <p:nvSpPr>
          <p:cNvPr id="17" name="Rectangle 4"/>
          <p:cNvSpPr>
            <a:spLocks noChangeArrowheads="1"/>
          </p:cNvSpPr>
          <p:nvPr/>
        </p:nvSpPr>
        <p:spPr bwMode="auto">
          <a:xfrm flipV="1">
            <a:off x="1243771" y="3911600"/>
            <a:ext cx="129929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anose="020B0604020202020204" pitchFamily="34" charset="0"/>
              </a:rPr>
              <a:t/>
            </a:r>
            <a:br>
              <a:rPr kumimoji="0" lang="cs-CZ" altLang="cs-CZ" sz="1800" b="0" i="0" u="none" strike="noStrike" cap="none" normalizeH="0" baseline="0" smtClean="0">
                <a:ln>
                  <a:noFill/>
                </a:ln>
                <a:solidFill>
                  <a:schemeClr val="tx1"/>
                </a:solidFill>
                <a:effectLst/>
                <a:latin typeface="Arial" panose="020B0604020202020204" pitchFamily="34" charset="0"/>
              </a:rPr>
            </a:b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245087792"/>
              </p:ext>
            </p:extLst>
          </p:nvPr>
        </p:nvGraphicFramePr>
        <p:xfrm>
          <a:off x="1484311" y="152632"/>
          <a:ext cx="10618028" cy="3022368"/>
        </p:xfrm>
        <a:graphic>
          <a:graphicData uri="http://schemas.openxmlformats.org/drawingml/2006/table">
            <a:tbl>
              <a:tblPr firstRow="1" firstCol="1" bandRow="1">
                <a:tableStyleId>{5C22544A-7EE6-4342-B048-85BDC9FD1C3A}</a:tableStyleId>
              </a:tblPr>
              <a:tblGrid>
                <a:gridCol w="1388838">
                  <a:extLst>
                    <a:ext uri="{9D8B030D-6E8A-4147-A177-3AD203B41FA5}">
                      <a16:colId xmlns:a16="http://schemas.microsoft.com/office/drawing/2014/main" val="1811656648"/>
                    </a:ext>
                  </a:extLst>
                </a:gridCol>
                <a:gridCol w="6056523">
                  <a:extLst>
                    <a:ext uri="{9D8B030D-6E8A-4147-A177-3AD203B41FA5}">
                      <a16:colId xmlns:a16="http://schemas.microsoft.com/office/drawing/2014/main" val="1689079962"/>
                    </a:ext>
                  </a:extLst>
                </a:gridCol>
                <a:gridCol w="1365478">
                  <a:extLst>
                    <a:ext uri="{9D8B030D-6E8A-4147-A177-3AD203B41FA5}">
                      <a16:colId xmlns:a16="http://schemas.microsoft.com/office/drawing/2014/main" val="2018178772"/>
                    </a:ext>
                  </a:extLst>
                </a:gridCol>
                <a:gridCol w="1807189">
                  <a:extLst>
                    <a:ext uri="{9D8B030D-6E8A-4147-A177-3AD203B41FA5}">
                      <a16:colId xmlns:a16="http://schemas.microsoft.com/office/drawing/2014/main" val="2785846568"/>
                    </a:ext>
                  </a:extLst>
                </a:gridCol>
              </a:tblGrid>
              <a:tr h="440124">
                <a:tc>
                  <a:txBody>
                    <a:bodyPr/>
                    <a:lstStyle/>
                    <a:p>
                      <a:pPr algn="ctr">
                        <a:lnSpc>
                          <a:spcPct val="115000"/>
                        </a:lnSpc>
                        <a:spcAft>
                          <a:spcPts val="600"/>
                        </a:spcAft>
                      </a:pPr>
                      <a:r>
                        <a:rPr lang="cs-CZ" sz="1800" dirty="0">
                          <a:effectLst/>
                        </a:rPr>
                        <a:t>Kód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600"/>
                        </a:spcAft>
                      </a:pPr>
                      <a:r>
                        <a:rPr lang="cs-CZ" sz="1800">
                          <a:effectLst/>
                        </a:rPr>
                        <a:t>Název indikátoru</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600"/>
                        </a:spcAft>
                      </a:pPr>
                      <a:r>
                        <a:rPr lang="cs-CZ" sz="1800">
                          <a:effectLst/>
                        </a:rPr>
                        <a:t>Měrná jednotka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600"/>
                        </a:spcAft>
                      </a:pPr>
                      <a:r>
                        <a:rPr lang="cs-CZ" sz="1800">
                          <a:effectLst/>
                        </a:rPr>
                        <a:t>Typ indikátoru</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12087972"/>
                  </a:ext>
                </a:extLst>
              </a:tr>
              <a:tr h="440124">
                <a:tc>
                  <a:txBody>
                    <a:bodyPr/>
                    <a:lstStyle/>
                    <a:p>
                      <a:pPr marL="36195" marR="36195">
                        <a:lnSpc>
                          <a:spcPct val="115000"/>
                        </a:lnSpc>
                        <a:spcBef>
                          <a:spcPts val="300"/>
                        </a:spcBef>
                        <a:spcAft>
                          <a:spcPts val="300"/>
                        </a:spcAft>
                      </a:pPr>
                      <a:r>
                        <a:rPr lang="cs-CZ" sz="1800">
                          <a:effectLst/>
                        </a:rPr>
                        <a:t>80500</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Počet napsaných a zveřejněných analytických a strategických dokumentů (vč. evaluačních)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Dokumenty</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Výstup</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50717197"/>
                  </a:ext>
                </a:extLst>
              </a:tr>
              <a:tr h="440124">
                <a:tc>
                  <a:txBody>
                    <a:bodyPr/>
                    <a:lstStyle/>
                    <a:p>
                      <a:pPr marL="36195" marR="36195">
                        <a:lnSpc>
                          <a:spcPct val="115000"/>
                        </a:lnSpc>
                        <a:spcBef>
                          <a:spcPts val="300"/>
                        </a:spcBef>
                        <a:spcAft>
                          <a:spcPts val="300"/>
                        </a:spcAft>
                      </a:pPr>
                      <a:r>
                        <a:rPr lang="cs-CZ" sz="1800">
                          <a:effectLst/>
                        </a:rPr>
                        <a:t>50130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Počet osob pracujících v rámci flexibilních forem práce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Osoby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Výsledek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87510506"/>
                  </a:ext>
                </a:extLst>
              </a:tr>
              <a:tr h="440124">
                <a:tc>
                  <a:txBody>
                    <a:bodyPr/>
                    <a:lstStyle/>
                    <a:p>
                      <a:pPr marL="36195" marR="36195">
                        <a:lnSpc>
                          <a:spcPct val="115000"/>
                        </a:lnSpc>
                        <a:spcBef>
                          <a:spcPts val="300"/>
                        </a:spcBef>
                        <a:spcAft>
                          <a:spcPts val="300"/>
                        </a:spcAft>
                      </a:pPr>
                      <a:r>
                        <a:rPr lang="cs-CZ" sz="1800">
                          <a:effectLst/>
                        </a:rPr>
                        <a:t>50110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Počet osob využívajících zařízení péče o děti předškolního věku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Osoby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Výsledek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6843185"/>
                  </a:ext>
                </a:extLst>
              </a:tr>
              <a:tr h="440124">
                <a:tc>
                  <a:txBody>
                    <a:bodyPr/>
                    <a:lstStyle/>
                    <a:p>
                      <a:pPr marL="36195" marR="36195">
                        <a:lnSpc>
                          <a:spcPct val="115000"/>
                        </a:lnSpc>
                        <a:spcBef>
                          <a:spcPts val="300"/>
                        </a:spcBef>
                        <a:spcAft>
                          <a:spcPts val="300"/>
                        </a:spcAft>
                      </a:pPr>
                      <a:r>
                        <a:rPr lang="cs-CZ" sz="1800">
                          <a:effectLst/>
                        </a:rPr>
                        <a:t>50120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Počet osob využívajících zařízení péče o děti ve věku do 3 let</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Osoby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Výsledek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76139756"/>
                  </a:ext>
                </a:extLst>
              </a:tr>
              <a:tr h="440124">
                <a:tc>
                  <a:txBody>
                    <a:bodyPr/>
                    <a:lstStyle/>
                    <a:p>
                      <a:pPr marL="36195" marR="36195">
                        <a:lnSpc>
                          <a:spcPct val="115000"/>
                        </a:lnSpc>
                        <a:spcBef>
                          <a:spcPts val="300"/>
                        </a:spcBef>
                        <a:spcAft>
                          <a:spcPts val="300"/>
                        </a:spcAft>
                      </a:pPr>
                      <a:r>
                        <a:rPr lang="cs-CZ" sz="1800">
                          <a:effectLst/>
                        </a:rPr>
                        <a:t>50105</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Počet zaměstnavatelů, kteří podporují flexibilní formy práce</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Podniky</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Výstup</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47771970"/>
                  </a:ext>
                </a:extLst>
              </a:tr>
            </a:tbl>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1987836949"/>
              </p:ext>
            </p:extLst>
          </p:nvPr>
        </p:nvGraphicFramePr>
        <p:xfrm>
          <a:off x="2861960" y="3311652"/>
          <a:ext cx="7862729" cy="3470148"/>
        </p:xfrm>
        <a:graphic>
          <a:graphicData uri="http://schemas.openxmlformats.org/drawingml/2006/table">
            <a:tbl>
              <a:tblPr firstRow="1" firstCol="1" bandRow="1">
                <a:tableStyleId>{5C22544A-7EE6-4342-B048-85BDC9FD1C3A}</a:tableStyleId>
              </a:tblPr>
              <a:tblGrid>
                <a:gridCol w="906147">
                  <a:extLst>
                    <a:ext uri="{9D8B030D-6E8A-4147-A177-3AD203B41FA5}">
                      <a16:colId xmlns:a16="http://schemas.microsoft.com/office/drawing/2014/main" val="1123239898"/>
                    </a:ext>
                  </a:extLst>
                </a:gridCol>
                <a:gridCol w="4547079">
                  <a:extLst>
                    <a:ext uri="{9D8B030D-6E8A-4147-A177-3AD203B41FA5}">
                      <a16:colId xmlns:a16="http://schemas.microsoft.com/office/drawing/2014/main" val="4080364017"/>
                    </a:ext>
                  </a:extLst>
                </a:gridCol>
                <a:gridCol w="1011991">
                  <a:extLst>
                    <a:ext uri="{9D8B030D-6E8A-4147-A177-3AD203B41FA5}">
                      <a16:colId xmlns:a16="http://schemas.microsoft.com/office/drawing/2014/main" val="1947810239"/>
                    </a:ext>
                  </a:extLst>
                </a:gridCol>
                <a:gridCol w="1397512">
                  <a:extLst>
                    <a:ext uri="{9D8B030D-6E8A-4147-A177-3AD203B41FA5}">
                      <a16:colId xmlns:a16="http://schemas.microsoft.com/office/drawing/2014/main" val="85466912"/>
                    </a:ext>
                  </a:extLst>
                </a:gridCol>
              </a:tblGrid>
              <a:tr h="546100">
                <a:tc>
                  <a:txBody>
                    <a:bodyPr/>
                    <a:lstStyle/>
                    <a:p>
                      <a:pPr marL="36195" marR="36195" algn="ctr">
                        <a:lnSpc>
                          <a:spcPct val="115000"/>
                        </a:lnSpc>
                        <a:spcBef>
                          <a:spcPts val="300"/>
                        </a:spcBef>
                        <a:spcAft>
                          <a:spcPts val="300"/>
                        </a:spcAft>
                      </a:pPr>
                      <a:r>
                        <a:rPr lang="cs-CZ" sz="1800" dirty="0">
                          <a:effectLst/>
                        </a:rPr>
                        <a:t>Kód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ctr">
                        <a:lnSpc>
                          <a:spcPct val="115000"/>
                        </a:lnSpc>
                        <a:spcBef>
                          <a:spcPts val="300"/>
                        </a:spcBef>
                        <a:spcAft>
                          <a:spcPts val="300"/>
                        </a:spcAft>
                      </a:pPr>
                      <a:r>
                        <a:rPr lang="cs-CZ" sz="1800" dirty="0">
                          <a:effectLst/>
                        </a:rPr>
                        <a:t>Název indikátoru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ctr">
                        <a:lnSpc>
                          <a:spcPct val="115000"/>
                        </a:lnSpc>
                        <a:spcBef>
                          <a:spcPts val="300"/>
                        </a:spcBef>
                        <a:spcAft>
                          <a:spcPts val="300"/>
                        </a:spcAft>
                      </a:pPr>
                      <a:r>
                        <a:rPr lang="cs-CZ" sz="1800">
                          <a:effectLst/>
                        </a:rPr>
                        <a:t>Měrná jednotka</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gn="ctr">
                        <a:lnSpc>
                          <a:spcPct val="115000"/>
                        </a:lnSpc>
                        <a:spcBef>
                          <a:spcPts val="300"/>
                        </a:spcBef>
                        <a:spcAft>
                          <a:spcPts val="300"/>
                        </a:spcAft>
                      </a:pPr>
                      <a:r>
                        <a:rPr lang="cs-CZ" sz="1800">
                          <a:effectLst/>
                        </a:rPr>
                        <a:t>Typ indikátoru</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5084717"/>
                  </a:ext>
                </a:extLst>
              </a:tr>
              <a:tr h="609530">
                <a:tc>
                  <a:txBody>
                    <a:bodyPr/>
                    <a:lstStyle/>
                    <a:p>
                      <a:pPr marL="36195" marR="36195">
                        <a:lnSpc>
                          <a:spcPct val="115000"/>
                        </a:lnSpc>
                        <a:spcBef>
                          <a:spcPts val="300"/>
                        </a:spcBef>
                        <a:spcAft>
                          <a:spcPts val="300"/>
                        </a:spcAft>
                      </a:pPr>
                      <a:r>
                        <a:rPr lang="cs-CZ" sz="1800">
                          <a:effectLst/>
                        </a:rPr>
                        <a:t>62500</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Účastníci v procesu vzdělávání/odborné přípravy po ukončení své účasti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Osoby</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Výsledek</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43274623"/>
                  </a:ext>
                </a:extLst>
              </a:tr>
              <a:tr h="345668">
                <a:tc>
                  <a:txBody>
                    <a:bodyPr/>
                    <a:lstStyle/>
                    <a:p>
                      <a:pPr marL="36195" marR="36195">
                        <a:lnSpc>
                          <a:spcPct val="115000"/>
                        </a:lnSpc>
                        <a:spcBef>
                          <a:spcPts val="300"/>
                        </a:spcBef>
                        <a:spcAft>
                          <a:spcPts val="300"/>
                        </a:spcAft>
                      </a:pPr>
                      <a:r>
                        <a:rPr lang="cs-CZ" sz="1800">
                          <a:effectLst/>
                        </a:rPr>
                        <a:t>62600</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Účastníci, kteří získali kvalifikaci po ukončení své účasti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Osoby</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rPr>
                        <a:t>Výsledek</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85658475"/>
                  </a:ext>
                </a:extLst>
              </a:tr>
              <a:tr h="1120412">
                <a:tc>
                  <a:txBody>
                    <a:bodyPr/>
                    <a:lstStyle/>
                    <a:p>
                      <a:pPr marL="36195" marR="36195">
                        <a:lnSpc>
                          <a:spcPct val="115000"/>
                        </a:lnSpc>
                        <a:spcBef>
                          <a:spcPts val="300"/>
                        </a:spcBef>
                        <a:spcAft>
                          <a:spcPts val="300"/>
                        </a:spcAft>
                      </a:pPr>
                      <a:r>
                        <a:rPr lang="cs-CZ" sz="1800">
                          <a:effectLst/>
                        </a:rPr>
                        <a:t>62800</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Znevýhodnění účastníci, kteří po ukončení své účasti hledají zaměstnání, jsou v procesu vzdělávání/odborné přípravy, rozšiřují si kvalifikaci nebo jsou zaměstnaní, a to i OSVČ</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 Osoby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rPr>
                        <a:t>Výsledek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45843480"/>
                  </a:ext>
                </a:extLst>
              </a:tr>
            </a:tbl>
          </a:graphicData>
        </a:graphic>
      </p:graphicFrame>
    </p:spTree>
    <p:extLst>
      <p:ext uri="{BB962C8B-B14F-4D97-AF65-F5344CB8AC3E}">
        <p14:creationId xmlns:p14="http://schemas.microsoft.com/office/powerpoint/2010/main" val="3444447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22093" y="4575321"/>
            <a:ext cx="8911687" cy="1280890"/>
          </a:xfrm>
        </p:spPr>
        <p:txBody>
          <a:bodyPr>
            <a:normAutofit/>
          </a:bodyPr>
          <a:lstStyle/>
          <a:p>
            <a:r>
              <a:rPr lang="cs-CZ" sz="4400" b="1" dirty="0" smtClean="0"/>
              <a:t>Projektová žádost</a:t>
            </a:r>
            <a:endParaRPr lang="cs-CZ" sz="4400" b="1" dirty="0"/>
          </a:p>
        </p:txBody>
      </p:sp>
      <p:sp>
        <p:nvSpPr>
          <p:cNvPr id="3" name="Zástupný symbol pro obsah 2"/>
          <p:cNvSpPr>
            <a:spLocks noGrp="1"/>
          </p:cNvSpPr>
          <p:nvPr>
            <p:ph idx="1"/>
          </p:nvPr>
        </p:nvSpPr>
        <p:spPr>
          <a:xfrm>
            <a:off x="2485039" y="281652"/>
            <a:ext cx="8915400" cy="3777622"/>
          </a:xfrm>
        </p:spPr>
        <p:txBody>
          <a:bodyPr>
            <a:normAutofit/>
          </a:bodyPr>
          <a:lstStyle/>
          <a:p>
            <a:pPr marL="0" indent="0">
              <a:buNone/>
            </a:pPr>
            <a:r>
              <a:rPr lang="cs-CZ" sz="800" dirty="0" smtClean="0"/>
              <a:t>..</a:t>
            </a:r>
            <a:endParaRPr lang="cs-CZ" sz="800" dirty="0"/>
          </a:p>
        </p:txBody>
      </p:sp>
    </p:spTree>
    <p:extLst>
      <p:ext uri="{BB962C8B-B14F-4D97-AF65-F5344CB8AC3E}">
        <p14:creationId xmlns:p14="http://schemas.microsoft.com/office/powerpoint/2010/main" val="763945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0"/>
            <a:ext cx="10018713" cy="1752599"/>
          </a:xfrm>
        </p:spPr>
        <p:txBody>
          <a:bodyPr/>
          <a:lstStyle/>
          <a:p>
            <a:r>
              <a:rPr lang="cs-CZ" dirty="0" smtClean="0"/>
              <a:t>Příprava žádosti o podporu</a:t>
            </a:r>
            <a:endParaRPr lang="cs-CZ" dirty="0"/>
          </a:p>
        </p:txBody>
      </p:sp>
      <p:sp>
        <p:nvSpPr>
          <p:cNvPr id="3" name="Zástupný symbol pro obsah 2"/>
          <p:cNvSpPr>
            <a:spLocks noGrp="1"/>
          </p:cNvSpPr>
          <p:nvPr>
            <p:ph idx="1"/>
          </p:nvPr>
        </p:nvSpPr>
        <p:spPr>
          <a:xfrm>
            <a:off x="1869145" y="1850065"/>
            <a:ext cx="9249042" cy="4919828"/>
          </a:xfrm>
        </p:spPr>
        <p:txBody>
          <a:bodyPr>
            <a:normAutofit fontScale="92500" lnSpcReduction="10000"/>
          </a:bodyPr>
          <a:lstStyle/>
          <a:p>
            <a:pPr marL="0" indent="0">
              <a:buNone/>
            </a:pPr>
            <a:r>
              <a:rPr lang="cs-CZ" b="1" u="sng" cap="all" dirty="0"/>
              <a:t>PROJEKTOVÝ ZÁMĚR</a:t>
            </a:r>
          </a:p>
          <a:p>
            <a:pPr marL="900000" hangingPunct="0">
              <a:buFont typeface="+mj-lt"/>
              <a:buAutoNum type="arabicPeriod"/>
            </a:pPr>
            <a:r>
              <a:rPr lang="cs-CZ" sz="1600" b="1" cap="all" dirty="0"/>
              <a:t>Co chceme a můžeme změnit? </a:t>
            </a:r>
          </a:p>
          <a:p>
            <a:pPr marL="900000" hangingPunct="0">
              <a:buFont typeface="+mj-lt"/>
              <a:buAutoNum type="arabicPeriod"/>
            </a:pPr>
            <a:r>
              <a:rPr lang="cs-CZ" sz="1600" b="1" cap="all" dirty="0"/>
              <a:t>Jak toho chceme dosáhnout?</a:t>
            </a:r>
          </a:p>
          <a:p>
            <a:pPr marL="900000" hangingPunct="0">
              <a:spcAft>
                <a:spcPts val="1200"/>
              </a:spcAft>
              <a:buFont typeface="+mj-lt"/>
              <a:buAutoNum type="arabicPeriod"/>
            </a:pPr>
            <a:r>
              <a:rPr lang="cs-CZ" sz="1600" b="1" cap="all" dirty="0"/>
              <a:t>Jak ověříme, že jsme byli úspěšní?</a:t>
            </a:r>
          </a:p>
          <a:p>
            <a:pPr marL="0" indent="0">
              <a:buNone/>
            </a:pPr>
            <a:r>
              <a:rPr lang="cs-CZ" b="1" u="sng" cap="all" dirty="0"/>
              <a:t>1. Co chceme a můžeme změnit? </a:t>
            </a:r>
          </a:p>
          <a:p>
            <a:pPr lvl="1">
              <a:spcBef>
                <a:spcPts val="0"/>
              </a:spcBef>
            </a:pPr>
            <a:r>
              <a:rPr lang="cs-CZ" dirty="0"/>
              <a:t>Definování konkrétních problémů (</a:t>
            </a:r>
            <a:r>
              <a:rPr lang="cs-CZ" b="1" dirty="0"/>
              <a:t>identifikování potřeb</a:t>
            </a:r>
            <a:r>
              <a:rPr lang="cs-CZ" dirty="0"/>
              <a:t> </a:t>
            </a:r>
            <a:r>
              <a:rPr lang="cs-CZ" b="1" dirty="0"/>
              <a:t>cílové skupiny</a:t>
            </a:r>
            <a:r>
              <a:rPr lang="cs-CZ" dirty="0"/>
              <a:t>), </a:t>
            </a:r>
            <a:br>
              <a:rPr lang="cs-CZ" dirty="0"/>
            </a:br>
            <a:r>
              <a:rPr lang="cs-CZ" dirty="0"/>
              <a:t>které chceme a jsme schopni projektem změnit.</a:t>
            </a:r>
          </a:p>
          <a:p>
            <a:pPr marL="0" indent="0" hangingPunct="0">
              <a:buNone/>
            </a:pPr>
            <a:r>
              <a:rPr lang="cs-CZ" sz="1600" b="1" dirty="0"/>
              <a:t>Doporučení:</a:t>
            </a:r>
          </a:p>
          <a:p>
            <a:pPr algn="just" hangingPunct="0">
              <a:spcBef>
                <a:spcPts val="0"/>
              </a:spcBef>
            </a:pPr>
            <a:r>
              <a:rPr lang="cs-CZ" sz="1600" dirty="0"/>
              <a:t>jedna z nejdůležitějších částí žádosti, neodbývejte ji,</a:t>
            </a:r>
          </a:p>
          <a:p>
            <a:pPr algn="just" hangingPunct="0">
              <a:spcBef>
                <a:spcPts val="0"/>
              </a:spcBef>
            </a:pPr>
            <a:r>
              <a:rPr lang="cs-CZ" sz="1600" dirty="0"/>
              <a:t>nemudrujte, nefilosofujte, nebásněte, buďte konkrétní a exaktní: čísla, data,</a:t>
            </a:r>
          </a:p>
          <a:p>
            <a:pPr algn="just" hangingPunct="0">
              <a:spcBef>
                <a:spcPts val="0"/>
              </a:spcBef>
            </a:pPr>
            <a:r>
              <a:rPr lang="cs-CZ" sz="1600" dirty="0"/>
              <a:t>soustřeďte se na ty potřeby, které korespondují s cíli a aktivitami projektu, </a:t>
            </a:r>
            <a:br>
              <a:rPr lang="cs-CZ" sz="1600" dirty="0"/>
            </a:br>
            <a:r>
              <a:rPr lang="cs-CZ" sz="1600" dirty="0"/>
              <a:t>a tuto vazbu prokažte,</a:t>
            </a:r>
          </a:p>
          <a:p>
            <a:pPr algn="just" hangingPunct="0">
              <a:spcBef>
                <a:spcPts val="0"/>
              </a:spcBef>
            </a:pPr>
            <a:r>
              <a:rPr lang="cs-CZ" sz="1600" dirty="0"/>
              <a:t>držte se cílové skupiny/cílových skupin,</a:t>
            </a:r>
          </a:p>
          <a:p>
            <a:pPr algn="just" hangingPunct="0">
              <a:spcBef>
                <a:spcPts val="0"/>
              </a:spcBef>
            </a:pPr>
            <a:r>
              <a:rPr lang="cs-CZ" sz="1600" dirty="0"/>
              <a:t>odvolejte se na analytické materiály, dejte je do přílohy,</a:t>
            </a:r>
          </a:p>
          <a:p>
            <a:pPr algn="just" hangingPunct="0">
              <a:spcBef>
                <a:spcPts val="0"/>
              </a:spcBef>
            </a:pPr>
            <a:r>
              <a:rPr lang="cs-CZ" sz="1600" dirty="0"/>
              <a:t>odvolejte se na strategické dokumenty, dejte je do přílohy.</a:t>
            </a:r>
          </a:p>
          <a:p>
            <a:pPr lvl="1">
              <a:spcBef>
                <a:spcPts val="0"/>
              </a:spcBef>
            </a:pPr>
            <a:endParaRPr lang="cs-CZ" dirty="0"/>
          </a:p>
          <a:p>
            <a:pPr>
              <a:spcAft>
                <a:spcPts val="1200"/>
              </a:spcAft>
              <a:buAutoNum type="arabicParenR"/>
            </a:pPr>
            <a:endParaRPr lang="cs-CZ" b="1" u="sng" cap="all" dirty="0"/>
          </a:p>
          <a:p>
            <a:endParaRPr lang="cs-CZ"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22</a:t>
            </a:fld>
            <a:endParaRPr lang="cs-CZ" dirty="0"/>
          </a:p>
        </p:txBody>
      </p:sp>
    </p:spTree>
    <p:extLst>
      <p:ext uri="{BB962C8B-B14F-4D97-AF65-F5344CB8AC3E}">
        <p14:creationId xmlns:p14="http://schemas.microsoft.com/office/powerpoint/2010/main" val="853830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226122"/>
            <a:ext cx="10018713" cy="1752599"/>
          </a:xfrm>
        </p:spPr>
        <p:txBody>
          <a:bodyPr/>
          <a:lstStyle/>
          <a:p>
            <a:r>
              <a:rPr lang="cs-CZ" dirty="0"/>
              <a:t>Příprava žádosti o podporu</a:t>
            </a:r>
          </a:p>
        </p:txBody>
      </p:sp>
      <p:sp>
        <p:nvSpPr>
          <p:cNvPr id="3" name="Zástupný symbol pro obsah 2"/>
          <p:cNvSpPr>
            <a:spLocks noGrp="1"/>
          </p:cNvSpPr>
          <p:nvPr>
            <p:ph idx="1"/>
          </p:nvPr>
        </p:nvSpPr>
        <p:spPr>
          <a:xfrm>
            <a:off x="2074184" y="1648047"/>
            <a:ext cx="9738588" cy="5515250"/>
          </a:xfrm>
        </p:spPr>
        <p:txBody>
          <a:bodyPr>
            <a:normAutofit/>
          </a:bodyPr>
          <a:lstStyle/>
          <a:p>
            <a:pPr marL="0" indent="0">
              <a:buNone/>
            </a:pPr>
            <a:r>
              <a:rPr lang="cs-CZ" b="1" u="sng" cap="all" dirty="0"/>
              <a:t>1. Co chceme a můžeme změnit? </a:t>
            </a:r>
          </a:p>
          <a:p>
            <a:pPr lvl="1">
              <a:spcBef>
                <a:spcPts val="0"/>
              </a:spcBef>
            </a:pPr>
            <a:r>
              <a:rPr lang="cs-CZ" dirty="0"/>
              <a:t>Součástí definice problému je vždy také </a:t>
            </a:r>
            <a:r>
              <a:rPr lang="cs-CZ" b="1" dirty="0"/>
              <a:t>specifikace cílové skupiny projektu</a:t>
            </a:r>
            <a:r>
              <a:rPr lang="cs-CZ" dirty="0"/>
              <a:t>, </a:t>
            </a:r>
            <a:br>
              <a:rPr lang="cs-CZ" dirty="0"/>
            </a:br>
            <a:r>
              <a:rPr lang="cs-CZ" dirty="0"/>
              <a:t>tj. osob, kterých se problém týká.</a:t>
            </a:r>
          </a:p>
          <a:p>
            <a:pPr marL="0" lvl="1" indent="0">
              <a:lnSpc>
                <a:spcPts val="2880"/>
              </a:lnSpc>
              <a:spcBef>
                <a:spcPts val="600"/>
              </a:spcBef>
              <a:spcAft>
                <a:spcPts val="600"/>
              </a:spcAft>
              <a:buSzPct val="100000"/>
              <a:buNone/>
            </a:pPr>
            <a:r>
              <a:rPr lang="cs-CZ" b="1" dirty="0"/>
              <a:t>Doporučení:</a:t>
            </a:r>
            <a:endParaRPr lang="cs-CZ" dirty="0"/>
          </a:p>
          <a:p>
            <a:pPr algn="just" hangingPunct="0">
              <a:spcBef>
                <a:spcPts val="0"/>
              </a:spcBef>
            </a:pPr>
            <a:r>
              <a:rPr lang="cs-CZ" sz="1600" dirty="0"/>
              <a:t>vymezení a charakteristika CS: vymezená věkem, pohlavím, etnicitou, územím, kulturou, socioekonomickým postavením, jinak definovanou skupinovou příslušností, jako je např. dlouhodobá nezaměstnanost,</a:t>
            </a:r>
          </a:p>
          <a:p>
            <a:pPr algn="just" hangingPunct="0">
              <a:spcBef>
                <a:spcPts val="0"/>
              </a:spcBef>
            </a:pPr>
            <a:r>
              <a:rPr lang="cs-CZ" sz="1600" dirty="0"/>
              <a:t>čím ostřeji vymezená, tím lépe (bezbřehost napovídá, že nevíte pořádně, co chcete, a tak chcete dělat všechno pro všechny),</a:t>
            </a:r>
          </a:p>
          <a:p>
            <a:pPr algn="just" hangingPunct="0">
              <a:spcBef>
                <a:spcPts val="0"/>
              </a:spcBef>
            </a:pPr>
            <a:r>
              <a:rPr lang="cs-CZ" sz="1600" dirty="0"/>
              <a:t>projekt může mít více CS, pak ale u každé je třeba zvlášť popsat potřeby,</a:t>
            </a:r>
          </a:p>
          <a:p>
            <a:pPr algn="just" hangingPunct="0">
              <a:spcBef>
                <a:spcPts val="0"/>
              </a:spcBef>
            </a:pPr>
            <a:r>
              <a:rPr lang="cs-CZ" sz="1600" dirty="0"/>
              <a:t>charakteristika selektivní: znaky, trendy, problémy, jež chcete řešit v projektu vazba na potřeby CS,</a:t>
            </a:r>
          </a:p>
          <a:p>
            <a:pPr algn="just" hangingPunct="0">
              <a:spcBef>
                <a:spcPts val="0"/>
              </a:spcBef>
            </a:pPr>
            <a:r>
              <a:rPr lang="cs-CZ" sz="1600" dirty="0"/>
              <a:t>projekt musí prokazatelně korespondovat s potřebami CS, na kterou je zaměřen = ideálně vyjmenujte potřeby CS a ke každé přiřaďte aktivitu projektu, kterou chcete danou potřebu naplnit,</a:t>
            </a:r>
          </a:p>
          <a:p>
            <a:pPr algn="just" hangingPunct="0">
              <a:spcBef>
                <a:spcPts val="0"/>
              </a:spcBef>
            </a:pPr>
            <a:r>
              <a:rPr lang="cs-CZ" sz="1600" dirty="0"/>
              <a:t>jmenujte jen ty potřeby CS, které projektem hodláte naplňovat (ostatní potřeby můžete také zmínit, ale s vysvětlením, proč je projekt neřeší, případně že je řešíte </a:t>
            </a:r>
            <a:br>
              <a:rPr lang="cs-CZ" sz="1600" dirty="0"/>
            </a:br>
            <a:r>
              <a:rPr lang="cs-CZ" sz="1600" dirty="0"/>
              <a:t>v projektu jiném).</a:t>
            </a:r>
          </a:p>
          <a:p>
            <a:pPr marL="0" lvl="1" indent="0">
              <a:lnSpc>
                <a:spcPts val="2880"/>
              </a:lnSpc>
              <a:spcBef>
                <a:spcPts val="600"/>
              </a:spcBef>
              <a:spcAft>
                <a:spcPts val="600"/>
              </a:spcAft>
              <a:buSzPct val="100000"/>
              <a:buNone/>
            </a:pPr>
            <a:r>
              <a:rPr lang="cs-CZ" dirty="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23</a:t>
            </a:fld>
            <a:endParaRPr lang="cs-CZ" dirty="0"/>
          </a:p>
        </p:txBody>
      </p:sp>
    </p:spTree>
    <p:extLst>
      <p:ext uri="{BB962C8B-B14F-4D97-AF65-F5344CB8AC3E}">
        <p14:creationId xmlns:p14="http://schemas.microsoft.com/office/powerpoint/2010/main" val="757757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03558" y="132907"/>
            <a:ext cx="10018713" cy="1079205"/>
          </a:xfrm>
        </p:spPr>
        <p:txBody>
          <a:bodyPr/>
          <a:lstStyle/>
          <a:p>
            <a:r>
              <a:rPr lang="cs-CZ" dirty="0"/>
              <a:t>Příprava žádosti o podporu</a:t>
            </a:r>
          </a:p>
        </p:txBody>
      </p:sp>
      <p:sp>
        <p:nvSpPr>
          <p:cNvPr id="3" name="Zástupný symbol pro obsah 2"/>
          <p:cNvSpPr>
            <a:spLocks noGrp="1"/>
          </p:cNvSpPr>
          <p:nvPr>
            <p:ph idx="1"/>
          </p:nvPr>
        </p:nvSpPr>
        <p:spPr>
          <a:xfrm>
            <a:off x="2063552" y="1340768"/>
            <a:ext cx="8208912" cy="5184576"/>
          </a:xfrm>
        </p:spPr>
        <p:txBody>
          <a:bodyPr>
            <a:normAutofit lnSpcReduction="10000"/>
          </a:bodyPr>
          <a:lstStyle/>
          <a:p>
            <a:pPr marL="0" indent="0">
              <a:spcAft>
                <a:spcPts val="1200"/>
              </a:spcAft>
              <a:buNone/>
            </a:pPr>
            <a:r>
              <a:rPr lang="cs-CZ" b="1" u="sng" cap="all" dirty="0"/>
              <a:t>1. Co chceme a můžeme změnit? </a:t>
            </a:r>
          </a:p>
          <a:p>
            <a:pPr lvl="1">
              <a:spcBef>
                <a:spcPts val="0"/>
              </a:spcBef>
            </a:pPr>
            <a:r>
              <a:rPr lang="cs-CZ" b="1" dirty="0"/>
              <a:t>Cíl projektu musí být:</a:t>
            </a:r>
          </a:p>
          <a:p>
            <a:pPr marL="414000" lvl="1" indent="0">
              <a:spcBef>
                <a:spcPts val="0"/>
              </a:spcBef>
              <a:buNone/>
            </a:pPr>
            <a:r>
              <a:rPr lang="cs-CZ" dirty="0"/>
              <a:t>	</a:t>
            </a:r>
            <a:r>
              <a:rPr lang="cs-CZ" b="1" dirty="0"/>
              <a:t>1)</a:t>
            </a:r>
            <a:r>
              <a:rPr lang="cs-CZ" dirty="0"/>
              <a:t> </a:t>
            </a:r>
            <a:r>
              <a:rPr lang="cs-CZ" b="1" dirty="0"/>
              <a:t>reálně dosažitelný </a:t>
            </a:r>
            <a:r>
              <a:rPr lang="cs-CZ" dirty="0"/>
              <a:t>v daném čase a za daných podmínek,</a:t>
            </a:r>
          </a:p>
          <a:p>
            <a:pPr marL="414000" lvl="1" indent="0">
              <a:spcBef>
                <a:spcPts val="0"/>
              </a:spcBef>
              <a:buNone/>
            </a:pPr>
            <a:r>
              <a:rPr lang="cs-CZ" dirty="0"/>
              <a:t>	</a:t>
            </a:r>
            <a:r>
              <a:rPr lang="cs-CZ" b="1" dirty="0"/>
              <a:t>2) měřitelný</a:t>
            </a:r>
            <a:r>
              <a:rPr lang="cs-CZ" dirty="0"/>
              <a:t>, aby bylo možné po ukončení projektu prokázat jeho naplnění 	    pomocí kvantifikovaných údajů.</a:t>
            </a:r>
          </a:p>
          <a:p>
            <a:pPr lvl="1">
              <a:spcBef>
                <a:spcPts val="0"/>
              </a:spcBef>
            </a:pPr>
            <a:r>
              <a:rPr lang="cs-CZ" b="1" dirty="0"/>
              <a:t>Cíle projektu dělíme na:</a:t>
            </a:r>
          </a:p>
          <a:p>
            <a:pPr marL="0" indent="0" hangingPunct="0">
              <a:spcBef>
                <a:spcPts val="0"/>
              </a:spcBef>
              <a:buNone/>
            </a:pPr>
            <a:r>
              <a:rPr lang="cs-CZ" sz="1600" b="1" dirty="0"/>
              <a:t>	1) Hlavní </a:t>
            </a:r>
            <a:r>
              <a:rPr lang="cs-CZ" sz="1600" dirty="0"/>
              <a:t>= “globální změna“, ke které projekt přispívá - formulován obecněji, </a:t>
            </a:r>
          </a:p>
          <a:p>
            <a:pPr marL="0" indent="0" hangingPunct="0">
              <a:spcBef>
                <a:spcPts val="0"/>
              </a:spcBef>
              <a:buNone/>
            </a:pPr>
            <a:r>
              <a:rPr lang="cs-CZ" sz="1600" dirty="0"/>
              <a:t>	</a:t>
            </a:r>
            <a:r>
              <a:rPr lang="cs-CZ" sz="1600" b="1" dirty="0"/>
              <a:t>2) Specifické </a:t>
            </a:r>
            <a:r>
              <a:rPr lang="cs-CZ" sz="1600" dirty="0"/>
              <a:t>= konkrétní změny, které projekt přinese (SMART).</a:t>
            </a:r>
          </a:p>
          <a:p>
            <a:pPr marL="0" indent="0" hangingPunct="0">
              <a:spcBef>
                <a:spcPts val="0"/>
              </a:spcBef>
              <a:buNone/>
            </a:pPr>
            <a:endParaRPr lang="cs-CZ" sz="1600" dirty="0"/>
          </a:p>
          <a:p>
            <a:pPr marL="0" lvl="1" indent="0">
              <a:lnSpc>
                <a:spcPts val="2880"/>
              </a:lnSpc>
              <a:spcBef>
                <a:spcPts val="600"/>
              </a:spcBef>
              <a:spcAft>
                <a:spcPts val="600"/>
              </a:spcAft>
              <a:buSzPct val="100000"/>
              <a:buNone/>
            </a:pPr>
            <a:r>
              <a:rPr lang="cs-CZ" b="1" dirty="0"/>
              <a:t>Doporučení:</a:t>
            </a:r>
            <a:endParaRPr lang="cs-CZ" dirty="0"/>
          </a:p>
          <a:p>
            <a:pPr algn="just" hangingPunct="0">
              <a:spcBef>
                <a:spcPts val="0"/>
              </a:spcBef>
            </a:pPr>
            <a:r>
              <a:rPr lang="cs-CZ" sz="1600" dirty="0"/>
              <a:t>při vytyčování cílů vycházejte z potřeb (inverzně: problémů), které jste si předem definovali: splnění vytyčeného cíle = naplnění definované potřeby (= odstranění popsaného problému),</a:t>
            </a:r>
          </a:p>
          <a:p>
            <a:pPr algn="just" hangingPunct="0">
              <a:spcBef>
                <a:spcPts val="0"/>
              </a:spcBef>
            </a:pPr>
            <a:r>
              <a:rPr lang="cs-CZ" sz="1600" dirty="0"/>
              <a:t>dbejte na dosažitelnost cílů (již při vytyčování cílů musíte mít představu o aktivitách),</a:t>
            </a:r>
          </a:p>
          <a:p>
            <a:pPr algn="just" hangingPunct="0">
              <a:spcBef>
                <a:spcPts val="0"/>
              </a:spcBef>
            </a:pPr>
            <a:r>
              <a:rPr lang="cs-CZ" sz="1600" dirty="0"/>
              <a:t>dbejte na měřitelnost cílů (při formulaci cílů se ptejte, zda splnění takto formulovaného cíle lze nějak prokázat/změřit).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24</a:t>
            </a:fld>
            <a:endParaRPr lang="cs-CZ" dirty="0"/>
          </a:p>
        </p:txBody>
      </p:sp>
    </p:spTree>
    <p:extLst>
      <p:ext uri="{BB962C8B-B14F-4D97-AF65-F5344CB8AC3E}">
        <p14:creationId xmlns:p14="http://schemas.microsoft.com/office/powerpoint/2010/main" val="1111520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01269" y="0"/>
            <a:ext cx="10018713" cy="967563"/>
          </a:xfrm>
        </p:spPr>
        <p:txBody>
          <a:bodyPr/>
          <a:lstStyle/>
          <a:p>
            <a:r>
              <a:rPr lang="cs-CZ" dirty="0"/>
              <a:t>Příprava žádosti o podporu</a:t>
            </a:r>
          </a:p>
        </p:txBody>
      </p:sp>
      <p:sp>
        <p:nvSpPr>
          <p:cNvPr id="3" name="Zástupný symbol pro obsah 2"/>
          <p:cNvSpPr>
            <a:spLocks noGrp="1"/>
          </p:cNvSpPr>
          <p:nvPr>
            <p:ph idx="1"/>
          </p:nvPr>
        </p:nvSpPr>
        <p:spPr>
          <a:xfrm>
            <a:off x="2074184" y="1673424"/>
            <a:ext cx="8208912" cy="5184576"/>
          </a:xfrm>
        </p:spPr>
        <p:txBody>
          <a:bodyPr>
            <a:normAutofit/>
          </a:bodyPr>
          <a:lstStyle/>
          <a:p>
            <a:pPr marL="0" indent="0">
              <a:buNone/>
            </a:pPr>
            <a:r>
              <a:rPr lang="cs-CZ" b="1" u="sng" cap="all" dirty="0"/>
              <a:t>2. Jak toho chceme dosáhnout?</a:t>
            </a:r>
          </a:p>
          <a:p>
            <a:pPr lvl="1">
              <a:spcBef>
                <a:spcPts val="0"/>
              </a:spcBef>
              <a:spcAft>
                <a:spcPts val="600"/>
              </a:spcAft>
            </a:pPr>
            <a:r>
              <a:rPr lang="cs-CZ" dirty="0"/>
              <a:t>V rámci přípravy projektu je nutné </a:t>
            </a:r>
            <a:r>
              <a:rPr lang="cs-CZ" b="1" dirty="0"/>
              <a:t>definovat aktivity </a:t>
            </a:r>
            <a:r>
              <a:rPr lang="cs-CZ" dirty="0"/>
              <a:t>(strategii), kterými bude projekt realizován.</a:t>
            </a:r>
          </a:p>
          <a:p>
            <a:pPr lvl="1">
              <a:spcBef>
                <a:spcPts val="0"/>
              </a:spcBef>
              <a:spcAft>
                <a:spcPts val="600"/>
              </a:spcAft>
            </a:pPr>
            <a:r>
              <a:rPr lang="cs-CZ" b="1" dirty="0"/>
              <a:t>Aktivity </a:t>
            </a:r>
            <a:r>
              <a:rPr lang="cs-CZ"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b="1" dirty="0"/>
              <a:t>Doporučení:</a:t>
            </a:r>
            <a:endParaRPr lang="cs-CZ" dirty="0"/>
          </a:p>
          <a:p>
            <a:pPr algn="just" hangingPunct="0">
              <a:spcBef>
                <a:spcPts val="0"/>
              </a:spcBef>
            </a:pPr>
            <a:r>
              <a:rPr lang="cs-CZ" sz="1600" dirty="0"/>
              <a:t>vedou k plnění cílů, jsou prostředkem, nástrojem, ne cílem samotným,</a:t>
            </a:r>
          </a:p>
          <a:p>
            <a:pPr algn="just" hangingPunct="0">
              <a:spcBef>
                <a:spcPts val="0"/>
              </a:spcBef>
            </a:pPr>
            <a:r>
              <a:rPr lang="cs-CZ" sz="1600" dirty="0"/>
              <a:t>udržujte vazbu </a:t>
            </a:r>
            <a:r>
              <a:rPr lang="cs-CZ" sz="1600" b="1" dirty="0"/>
              <a:t>potřeby – cíle – aktivity</a:t>
            </a:r>
            <a:r>
              <a:rPr lang="cs-CZ" sz="1600" dirty="0"/>
              <a:t>,</a:t>
            </a:r>
          </a:p>
          <a:p>
            <a:pPr algn="just" hangingPunct="0">
              <a:spcBef>
                <a:spcPts val="0"/>
              </a:spcBef>
            </a:pPr>
            <a:r>
              <a:rPr lang="cs-CZ" sz="1600" dirty="0"/>
              <a:t>v projektu nemají co dělat aktivity, u kterých neprokážete, že slouží k naplnění cílů, </a:t>
            </a:r>
            <a:r>
              <a:rPr lang="cs-CZ" sz="1600" dirty="0" smtClean="0"/>
              <a:t>ať </a:t>
            </a:r>
            <a:r>
              <a:rPr lang="cs-CZ" sz="1600" dirty="0"/>
              <a:t>už přímo nebo podpůrně,</a:t>
            </a:r>
          </a:p>
          <a:p>
            <a:pPr algn="just" hangingPunct="0">
              <a:spcBef>
                <a:spcPts val="0"/>
              </a:spcBef>
            </a:pPr>
            <a:r>
              <a:rPr lang="cs-CZ" sz="1600" dirty="0"/>
              <a:t>tvoří tělo projektu,</a:t>
            </a:r>
          </a:p>
          <a:p>
            <a:pPr algn="just" hangingPunct="0">
              <a:spcBef>
                <a:spcPts val="0"/>
              </a:spcBef>
            </a:pPr>
            <a:r>
              <a:rPr lang="cs-CZ" sz="1600" dirty="0"/>
              <a:t>to, co se bude vlastně s cílovou skupinou a pro cílovou skupinu dělat, </a:t>
            </a:r>
          </a:p>
          <a:p>
            <a:pPr algn="just" hangingPunct="0">
              <a:spcBef>
                <a:spcPts val="0"/>
              </a:spcBef>
            </a:pPr>
            <a:r>
              <a:rPr lang="cs-CZ" sz="1600" dirty="0"/>
              <a:t>konkrétní rozpis prací: kdo, kdy, co, jak, s kým, kde, jak často bude dělat, </a:t>
            </a:r>
          </a:p>
          <a:p>
            <a:pPr algn="just" hangingPunct="0">
              <a:spcBef>
                <a:spcPts val="0"/>
              </a:spcBef>
            </a:pPr>
            <a:r>
              <a:rPr lang="cs-CZ" sz="1600" dirty="0"/>
              <a:t>shluky podobných dílčích aktivit = </a:t>
            </a:r>
            <a:r>
              <a:rPr lang="cs-CZ" sz="1600" b="1" dirty="0"/>
              <a:t>klíčové aktivity</a:t>
            </a:r>
            <a:r>
              <a:rPr lang="cs-CZ" sz="1600" dirty="0"/>
              <a:t> (seřaďte v žádosti chronologicky nebo v nějaké jasné logice), </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25</a:t>
            </a:fld>
            <a:endParaRPr lang="cs-CZ" dirty="0"/>
          </a:p>
        </p:txBody>
      </p:sp>
    </p:spTree>
    <p:extLst>
      <p:ext uri="{BB962C8B-B14F-4D97-AF65-F5344CB8AC3E}">
        <p14:creationId xmlns:p14="http://schemas.microsoft.com/office/powerpoint/2010/main" val="2755031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331471"/>
            <a:ext cx="10018713" cy="628650"/>
          </a:xfrm>
        </p:spPr>
        <p:txBody>
          <a:bodyPr>
            <a:normAutofit fontScale="90000"/>
          </a:bodyPr>
          <a:lstStyle/>
          <a:p>
            <a:r>
              <a:rPr lang="cs-CZ" dirty="0" smtClean="0"/>
              <a:t>Příprava žádosti o podporu</a:t>
            </a:r>
            <a:endParaRPr lang="cs-CZ" dirty="0"/>
          </a:p>
        </p:txBody>
      </p:sp>
      <p:sp>
        <p:nvSpPr>
          <p:cNvPr id="3" name="Zástupný symbol pro obsah 2"/>
          <p:cNvSpPr>
            <a:spLocks noGrp="1"/>
          </p:cNvSpPr>
          <p:nvPr>
            <p:ph idx="1"/>
          </p:nvPr>
        </p:nvSpPr>
        <p:spPr>
          <a:xfrm>
            <a:off x="2002974" y="1177320"/>
            <a:ext cx="8424936" cy="5184576"/>
          </a:xfrm>
        </p:spPr>
        <p:txBody>
          <a:bodyPr>
            <a:normAutofit fontScale="85000" lnSpcReduction="20000"/>
          </a:bodyPr>
          <a:lstStyle/>
          <a:p>
            <a:pPr marL="0" indent="0">
              <a:buNone/>
            </a:pPr>
            <a:r>
              <a:rPr lang="cs-CZ" b="1" u="sng" cap="all" dirty="0"/>
              <a:t>3. Jak ověříme, že jsme byli úspěšní?</a:t>
            </a:r>
            <a:r>
              <a:rPr lang="cs-CZ" sz="1600" dirty="0"/>
              <a:t>.</a:t>
            </a:r>
          </a:p>
          <a:p>
            <a:pPr lvl="1">
              <a:spcBef>
                <a:spcPts val="0"/>
              </a:spcBef>
            </a:pPr>
            <a:r>
              <a:rPr lang="cs-CZ" dirty="0"/>
              <a:t>Základním nástrojem jsou </a:t>
            </a:r>
            <a:r>
              <a:rPr lang="cs-CZ" b="1" dirty="0"/>
              <a:t>indikátory</a:t>
            </a:r>
            <a:r>
              <a:rPr lang="cs-CZ" dirty="0"/>
              <a:t> OPZ.</a:t>
            </a:r>
          </a:p>
          <a:p>
            <a:pPr lvl="1">
              <a:spcBef>
                <a:spcPts val="0"/>
              </a:spcBef>
            </a:pPr>
            <a:r>
              <a:rPr lang="cs-CZ" b="1" dirty="0"/>
              <a:t>U indikátorů se setkáváme s dělením na: </a:t>
            </a:r>
            <a:endParaRPr lang="cs-CZ" dirty="0"/>
          </a:p>
          <a:p>
            <a:pPr marL="414000" lvl="1" indent="0">
              <a:spcBef>
                <a:spcPts val="0"/>
              </a:spcBef>
              <a:buNone/>
            </a:pPr>
            <a:r>
              <a:rPr lang="cs-CZ" dirty="0"/>
              <a:t>	</a:t>
            </a:r>
            <a:r>
              <a:rPr lang="cs-CZ" b="1" dirty="0"/>
              <a:t>1) Výstupy </a:t>
            </a:r>
            <a:r>
              <a:rPr lang="cs-CZ" dirty="0"/>
              <a:t>= indikátory se závazkem,</a:t>
            </a:r>
          </a:p>
          <a:p>
            <a:pPr marL="414000" lvl="1" indent="0">
              <a:spcBef>
                <a:spcPts val="0"/>
              </a:spcBef>
              <a:buNone/>
            </a:pPr>
            <a:r>
              <a:rPr lang="cs-CZ" b="1" dirty="0"/>
              <a:t>	2) Výsledky </a:t>
            </a:r>
            <a:r>
              <a:rPr lang="cs-CZ" dirty="0"/>
              <a:t>= indikátory bez závazku, ale je nutné je sledovat.</a:t>
            </a:r>
          </a:p>
          <a:p>
            <a:pPr marL="0" lvl="1" indent="0">
              <a:spcBef>
                <a:spcPts val="600"/>
              </a:spcBef>
              <a:spcAft>
                <a:spcPts val="600"/>
              </a:spcAft>
              <a:buSzPct val="100000"/>
              <a:buNone/>
            </a:pPr>
            <a:r>
              <a:rPr lang="cs-CZ" b="1" dirty="0"/>
              <a:t>Doporučení:</a:t>
            </a:r>
            <a:endParaRPr lang="cs-CZ" dirty="0"/>
          </a:p>
          <a:p>
            <a:pPr algn="just" hangingPunct="0">
              <a:spcBef>
                <a:spcPts val="0"/>
              </a:spcBef>
            </a:pPr>
            <a:r>
              <a:rPr lang="cs-CZ" sz="1600" dirty="0"/>
              <a:t>každá aktivita musí mít nějaký konkrétní, měřitelný a dokladovatelný výstup,</a:t>
            </a:r>
          </a:p>
          <a:p>
            <a:pPr algn="just" hangingPunct="0">
              <a:spcBef>
                <a:spcPts val="0"/>
              </a:spcBef>
              <a:spcAft>
                <a:spcPts val="1200"/>
              </a:spcAft>
            </a:pPr>
            <a:r>
              <a:rPr lang="cs-CZ" sz="1600" dirty="0"/>
              <a:t>indikátory jsou ukazatele úspěchu, naplnění cíle, a to v předem stanovené míře, </a:t>
            </a:r>
            <a:br>
              <a:rPr lang="cs-CZ" sz="1600" dirty="0"/>
            </a:br>
            <a:r>
              <a:rPr lang="cs-CZ" sz="1600" dirty="0"/>
              <a:t>např. 5 rekvalifikovaných osob – doloženo smlouvami s účastníky a prezenčními listinami.</a:t>
            </a:r>
          </a:p>
          <a:p>
            <a:pPr lvl="1">
              <a:spcBef>
                <a:spcPts val="0"/>
              </a:spcBef>
              <a:spcAft>
                <a:spcPts val="1200"/>
              </a:spcAft>
            </a:pPr>
            <a:r>
              <a:rPr lang="cs-CZ" dirty="0"/>
              <a:t>V rámci přípravy projektu je dále nutné promýšlet veškerá možná </a:t>
            </a:r>
            <a:r>
              <a:rPr lang="cs-CZ" b="1" dirty="0"/>
              <a:t>rizika</a:t>
            </a:r>
            <a:r>
              <a:rPr lang="cs-CZ" dirty="0"/>
              <a:t>.</a:t>
            </a:r>
          </a:p>
          <a:p>
            <a:pPr marL="0" lvl="1" indent="0">
              <a:spcBef>
                <a:spcPts val="600"/>
              </a:spcBef>
              <a:spcAft>
                <a:spcPts val="600"/>
              </a:spcAft>
              <a:buSzPct val="100000"/>
              <a:buNone/>
            </a:pPr>
            <a:r>
              <a:rPr lang="cs-CZ" b="1" dirty="0"/>
              <a:t>Doporučení:</a:t>
            </a:r>
          </a:p>
          <a:p>
            <a:pPr algn="just" hangingPunct="0">
              <a:spcBef>
                <a:spcPts val="0"/>
              </a:spcBef>
            </a:pPr>
            <a:r>
              <a:rPr lang="cs-CZ" sz="1600" dirty="0"/>
              <a:t>pojmenujte rizika úspěšné realizace projektu,</a:t>
            </a:r>
          </a:p>
          <a:p>
            <a:pPr algn="just" hangingPunct="0">
              <a:spcBef>
                <a:spcPts val="0"/>
              </a:spcBef>
            </a:pPr>
            <a:r>
              <a:rPr lang="cs-CZ" sz="1600" dirty="0"/>
              <a:t>popište způsoby eliminace těchto rizik či záložní strategie v případě, že se rizika naplní,</a:t>
            </a:r>
          </a:p>
          <a:p>
            <a:pPr algn="just" hangingPunct="0">
              <a:spcBef>
                <a:spcPts val="0"/>
              </a:spcBef>
            </a:pPr>
            <a:r>
              <a:rPr lang="cs-CZ" sz="1600" b="1" dirty="0"/>
              <a:t>rozlište: rizika na straně cílové skupiny </a:t>
            </a:r>
            <a:r>
              <a:rPr lang="cs-CZ" sz="1600" dirty="0"/>
              <a:t>(např. demotivace, fluktuace, nepřipravenost),</a:t>
            </a:r>
          </a:p>
          <a:p>
            <a:pPr marL="414000" lvl="1" indent="0" algn="just" hangingPunct="0">
              <a:spcBef>
                <a:spcPts val="0"/>
              </a:spcBef>
              <a:buNone/>
            </a:pPr>
            <a:r>
              <a:rPr lang="cs-CZ" dirty="0"/>
              <a:t>	      </a:t>
            </a:r>
            <a:r>
              <a:rPr lang="cs-CZ" b="1" dirty="0"/>
              <a:t>rizika na straně realizátora </a:t>
            </a:r>
            <a:r>
              <a:rPr lang="cs-CZ" dirty="0"/>
              <a:t>(např. málo kreativní tým, nízká kvalifikace, 	    	      neznalost terénu, fluktuace),</a:t>
            </a:r>
          </a:p>
          <a:p>
            <a:pPr marL="414000" lvl="1" indent="0" algn="just" hangingPunct="0">
              <a:spcBef>
                <a:spcPts val="0"/>
              </a:spcBef>
              <a:buNone/>
            </a:pPr>
            <a:r>
              <a:rPr lang="cs-CZ" dirty="0"/>
              <a:t>	      </a:t>
            </a:r>
            <a:r>
              <a:rPr lang="cs-CZ" b="1" dirty="0"/>
              <a:t>vnější rizika </a:t>
            </a:r>
            <a:r>
              <a:rPr lang="cs-CZ" dirty="0"/>
              <a:t>(např. ekonomická krize, komunální volby).</a:t>
            </a:r>
          </a:p>
          <a:p>
            <a:pPr lvl="1">
              <a:spcBef>
                <a:spcPts val="0"/>
              </a:spcBef>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26</a:t>
            </a:fld>
            <a:endParaRPr lang="cs-CZ" dirty="0"/>
          </a:p>
        </p:txBody>
      </p:sp>
    </p:spTree>
    <p:extLst>
      <p:ext uri="{BB962C8B-B14F-4D97-AF65-F5344CB8AC3E}">
        <p14:creationId xmlns:p14="http://schemas.microsoft.com/office/powerpoint/2010/main" val="4021755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425302"/>
            <a:ext cx="10018713" cy="861239"/>
          </a:xfrm>
        </p:spPr>
        <p:txBody>
          <a:bodyPr>
            <a:normAutofit/>
          </a:bodyPr>
          <a:lstStyle/>
          <a:p>
            <a:r>
              <a:rPr lang="cs-CZ" dirty="0" smtClean="0"/>
              <a:t>Logický rámec projektové žádosti</a:t>
            </a:r>
            <a:endParaRPr lang="cs-CZ" dirty="0"/>
          </a:p>
        </p:txBody>
      </p:sp>
      <p:sp>
        <p:nvSpPr>
          <p:cNvPr id="3" name="Zástupný symbol pro obsah 2"/>
          <p:cNvSpPr>
            <a:spLocks noGrp="1"/>
          </p:cNvSpPr>
          <p:nvPr>
            <p:ph idx="1"/>
          </p:nvPr>
        </p:nvSpPr>
        <p:spPr>
          <a:xfrm>
            <a:off x="2063552" y="1556792"/>
            <a:ext cx="8208912" cy="4320000"/>
          </a:xfrm>
        </p:spPr>
        <p:txBody>
          <a:bodyPr/>
          <a:lstStyle/>
          <a:p>
            <a:pPr marL="0" indent="0">
              <a:spcBef>
                <a:spcPts val="0"/>
              </a:spcBef>
              <a:buNone/>
            </a:pPr>
            <a:r>
              <a:rPr lang="cs-CZ" sz="1600" dirty="0"/>
              <a:t>Nástroj, který ve velmi koncentrované podobě </a:t>
            </a:r>
            <a:r>
              <a:rPr lang="cs-CZ" sz="1600" b="1" dirty="0"/>
              <a:t>obsahuje</a:t>
            </a:r>
            <a:r>
              <a:rPr lang="cs-CZ" sz="1600" dirty="0"/>
              <a:t> </a:t>
            </a:r>
            <a:r>
              <a:rPr lang="cs-CZ" sz="1600" b="1" dirty="0"/>
              <a:t>základní informace o projektu</a:t>
            </a:r>
            <a:r>
              <a:rPr lang="cs-CZ" sz="1600" dirty="0"/>
              <a:t> </a:t>
            </a:r>
            <a:r>
              <a:rPr lang="cs-CZ" sz="1600" dirty="0" smtClean="0"/>
              <a:t>a </a:t>
            </a:r>
            <a:r>
              <a:rPr lang="cs-CZ" sz="1600" dirty="0"/>
              <a:t>zároveň </a:t>
            </a:r>
            <a:r>
              <a:rPr lang="cs-CZ" sz="1600" b="1" dirty="0"/>
              <a:t>ověřuje logiku projektu</a:t>
            </a:r>
            <a:r>
              <a:rPr lang="cs-CZ" sz="1600" dirty="0"/>
              <a:t> (vazbu mezi činnostmi, výstupy a cíli projektu).</a:t>
            </a:r>
          </a:p>
          <a:p>
            <a:pPr marL="0" indent="0" hangingPunct="0">
              <a:buNone/>
            </a:pPr>
            <a:r>
              <a:rPr lang="cs-CZ" b="1" u="sng" cap="all" dirty="0"/>
              <a:t>Logický rámec umožňuje: </a:t>
            </a:r>
            <a:endParaRPr lang="cs-CZ" u="sng" cap="all" dirty="0"/>
          </a:p>
          <a:p>
            <a:pPr hangingPunct="0">
              <a:spcBef>
                <a:spcPts val="0"/>
              </a:spcBef>
              <a:spcAft>
                <a:spcPts val="300"/>
              </a:spcAft>
            </a:pPr>
            <a:r>
              <a:rPr lang="cs-CZ" sz="1600" dirty="0"/>
              <a:t>organizaci a systemizaci celkového myšlení o projektu, </a:t>
            </a:r>
          </a:p>
          <a:p>
            <a:pPr hangingPunct="0">
              <a:spcBef>
                <a:spcPts val="0"/>
              </a:spcBef>
              <a:spcAft>
                <a:spcPts val="300"/>
              </a:spcAft>
            </a:pPr>
            <a:r>
              <a:rPr lang="cs-CZ" sz="1600" dirty="0"/>
              <a:t>upřesnění vztahů mezi cílem, účelem, výstupem a aktivitami projektu, </a:t>
            </a:r>
          </a:p>
          <a:p>
            <a:pPr hangingPunct="0">
              <a:spcBef>
                <a:spcPts val="0"/>
              </a:spcBef>
              <a:spcAft>
                <a:spcPts val="300"/>
              </a:spcAft>
            </a:pPr>
            <a:r>
              <a:rPr lang="cs-CZ" sz="1600" dirty="0"/>
              <a:t>jasné stanovení výkonnostních ukazatelů a kritérií, </a:t>
            </a:r>
          </a:p>
          <a:p>
            <a:pPr hangingPunct="0">
              <a:spcBef>
                <a:spcPts val="0"/>
              </a:spcBef>
              <a:spcAft>
                <a:spcPts val="300"/>
              </a:spcAft>
            </a:pPr>
            <a:r>
              <a:rPr lang="cs-CZ" sz="1600" dirty="0"/>
              <a:t>provádění kontroly dosažení cílů, účelu, realizaci výstupů a aktivit projektu, </a:t>
            </a:r>
          </a:p>
          <a:p>
            <a:pPr hangingPunct="0">
              <a:spcBef>
                <a:spcPts val="0"/>
              </a:spcBef>
              <a:spcAft>
                <a:spcPts val="300"/>
              </a:spcAft>
            </a:pPr>
            <a:r>
              <a:rPr lang="cs-CZ" sz="1600" dirty="0"/>
              <a:t>udržovat rychlý a srozumitelný přehled o obsahu, rozsahu a zaměření projektu.</a:t>
            </a:r>
          </a:p>
          <a:p>
            <a:pPr marL="0" indent="0" hangingPunct="0">
              <a:buNone/>
            </a:pPr>
            <a:r>
              <a:rPr lang="cs-CZ" sz="1600" b="1" dirty="0"/>
              <a:t>Doporučení:</a:t>
            </a:r>
          </a:p>
          <a:p>
            <a:pPr hangingPunct="0">
              <a:spcBef>
                <a:spcPts val="0"/>
              </a:spcBef>
            </a:pPr>
            <a:r>
              <a:rPr lang="cs-CZ" sz="1600" dirty="0"/>
              <a:t>sestavuje se před samotným psaním projektu,</a:t>
            </a:r>
          </a:p>
          <a:p>
            <a:pPr hangingPunct="0">
              <a:spcBef>
                <a:spcPts val="0"/>
              </a:spcBef>
            </a:pPr>
            <a:r>
              <a:rPr lang="cs-CZ" sz="1600" dirty="0"/>
              <a:t>sepsání žádosti je pak mnohem jednodušší a hlavně je žádost správně strukturovaná a přehledná.</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27</a:t>
            </a:fld>
            <a:endParaRPr lang="cs-CZ" dirty="0"/>
          </a:p>
        </p:txBody>
      </p:sp>
    </p:spTree>
    <p:extLst>
      <p:ext uri="{BB962C8B-B14F-4D97-AF65-F5344CB8AC3E}">
        <p14:creationId xmlns:p14="http://schemas.microsoft.com/office/powerpoint/2010/main" val="1338483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Způsobilost výdajů</a:t>
            </a:r>
            <a:endParaRPr lang="cs-CZ" dirty="0"/>
          </a:p>
        </p:txBody>
      </p:sp>
      <p:sp>
        <p:nvSpPr>
          <p:cNvPr id="3" name="Podnadpis 2"/>
          <p:cNvSpPr>
            <a:spLocks noGrp="1"/>
          </p:cNvSpPr>
          <p:nvPr>
            <p:ph type="subTitle" idx="1"/>
          </p:nvPr>
        </p:nvSpPr>
        <p:spPr/>
        <p:txBody>
          <a:bodyPr/>
          <a:lstStyle/>
          <a:p>
            <a:r>
              <a:rPr lang="cs-CZ" dirty="0" smtClean="0"/>
              <a:t>.</a:t>
            </a:r>
            <a:endParaRPr lang="cs-CZ" dirty="0"/>
          </a:p>
        </p:txBody>
      </p:sp>
    </p:spTree>
    <p:extLst>
      <p:ext uri="{BB962C8B-B14F-4D97-AF65-F5344CB8AC3E}">
        <p14:creationId xmlns:p14="http://schemas.microsoft.com/office/powerpoint/2010/main" val="4037467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Způsobilost výdajů</a:t>
            </a:r>
            <a:endParaRPr lang="cs-CZ" b="1" dirty="0"/>
          </a:p>
        </p:txBody>
      </p:sp>
      <p:sp>
        <p:nvSpPr>
          <p:cNvPr id="3" name="Zástupný symbol pro obsah 2"/>
          <p:cNvSpPr>
            <a:spLocks noGrp="1"/>
          </p:cNvSpPr>
          <p:nvPr>
            <p:ph idx="1"/>
          </p:nvPr>
        </p:nvSpPr>
        <p:spPr>
          <a:xfrm>
            <a:off x="1371600" y="1663701"/>
            <a:ext cx="10131423" cy="4840130"/>
          </a:xfrm>
        </p:spPr>
        <p:txBody>
          <a:bodyPr>
            <a:normAutofit/>
          </a:bodyPr>
          <a:lstStyle/>
          <a:p>
            <a:pPr marL="0" indent="0">
              <a:buNone/>
            </a:pPr>
            <a:r>
              <a:rPr lang="cs-CZ" b="1" dirty="0"/>
              <a:t>V</a:t>
            </a:r>
            <a:r>
              <a:rPr lang="cs-CZ" b="1" dirty="0" smtClean="0"/>
              <a:t>ěcná způsobilost</a:t>
            </a:r>
          </a:p>
          <a:p>
            <a:r>
              <a:rPr lang="cs-CZ" dirty="0" smtClean="0"/>
              <a:t>Informace ke způsobilým výdajům jsou k dispozici v </a:t>
            </a:r>
            <a:r>
              <a:rPr lang="cs-CZ" b="1" dirty="0" smtClean="0"/>
              <a:t>kapitole 6 Specifické části </a:t>
            </a:r>
            <a:r>
              <a:rPr lang="cs-CZ" dirty="0" smtClean="0"/>
              <a:t>pravidel pro žadatele a příjemce v rámci OPZ</a:t>
            </a:r>
          </a:p>
          <a:p>
            <a:r>
              <a:rPr lang="cs-CZ" b="1" dirty="0" smtClean="0"/>
              <a:t>Způsobilé výdaje </a:t>
            </a:r>
            <a:r>
              <a:rPr lang="cs-CZ" dirty="0" smtClean="0"/>
              <a:t>– osobní náklady, ostatní osobní náklady (dovolená, odměny, odstupné), cestovné, nákup zařízení a vybavení (část nákladů, která odpovídá výši úvazku člena realizačního týmu, řídit se Tabulkami obvyklých cen, mezd a platů na esfcr.cz), nákup služeb (nezbytné k realizaci projektu, musí </a:t>
            </a:r>
            <a:r>
              <a:rPr lang="cs-CZ" dirty="0"/>
              <a:t>v</a:t>
            </a:r>
            <a:r>
              <a:rPr lang="cs-CZ" dirty="0" smtClean="0"/>
              <a:t>ytvářet novou hodnotu)</a:t>
            </a:r>
          </a:p>
          <a:p>
            <a:r>
              <a:rPr lang="cs-CZ" b="1" dirty="0" smtClean="0"/>
              <a:t>Časová způsobilost</a:t>
            </a:r>
          </a:p>
          <a:p>
            <a:pPr lvl="1"/>
            <a:r>
              <a:rPr lang="cs-CZ" dirty="0" smtClean="0"/>
              <a:t>Náklady vzniklé v době realizace projektu</a:t>
            </a:r>
          </a:p>
          <a:p>
            <a:pPr lvl="1"/>
            <a:r>
              <a:rPr lang="cs-CZ" dirty="0" smtClean="0"/>
              <a:t>Datum zahájení realizace projektu nesmí předcházet datu vyhlášení výzvy MAS </a:t>
            </a:r>
          </a:p>
        </p:txBody>
      </p:sp>
    </p:spTree>
    <p:extLst>
      <p:ext uri="{BB962C8B-B14F-4D97-AF65-F5344CB8AC3E}">
        <p14:creationId xmlns:p14="http://schemas.microsoft.com/office/powerpoint/2010/main" val="244316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Představení výzvy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040114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579549"/>
            <a:ext cx="10183948" cy="1493952"/>
          </a:xfrm>
        </p:spPr>
        <p:txBody>
          <a:bodyPr>
            <a:normAutofit/>
          </a:bodyPr>
          <a:lstStyle/>
          <a:p>
            <a:r>
              <a:rPr lang="cs-CZ" sz="3600" b="1" dirty="0" smtClean="0"/>
              <a:t>Informace o nepřímých nákladech</a:t>
            </a:r>
            <a:endParaRPr lang="cs-CZ" sz="3600" b="1" dirty="0"/>
          </a:p>
        </p:txBody>
      </p:sp>
      <p:sp>
        <p:nvSpPr>
          <p:cNvPr id="3" name="Zástupný symbol pro obsah 2"/>
          <p:cNvSpPr>
            <a:spLocks noGrp="1"/>
          </p:cNvSpPr>
          <p:nvPr>
            <p:ph idx="1"/>
          </p:nvPr>
        </p:nvSpPr>
        <p:spPr>
          <a:xfrm>
            <a:off x="1484310" y="2073500"/>
            <a:ext cx="10018713" cy="4159876"/>
          </a:xfrm>
        </p:spPr>
        <p:txBody>
          <a:bodyPr>
            <a:normAutofit/>
          </a:bodyPr>
          <a:lstStyle/>
          <a:p>
            <a:pPr marL="0" indent="0">
              <a:buNone/>
            </a:pPr>
            <a:r>
              <a:rPr lang="cs-CZ" b="1" smtClean="0"/>
              <a:t>Nepřímé </a:t>
            </a:r>
            <a:r>
              <a:rPr lang="cs-CZ" b="1" dirty="0" smtClean="0"/>
              <a:t>náklady</a:t>
            </a:r>
          </a:p>
          <a:p>
            <a:r>
              <a:rPr lang="cs-CZ" dirty="0" smtClean="0"/>
              <a:t>Nepřímé náklady mohou dosahovat maximálně 25 % přímých způsobilých nákladů projektu</a:t>
            </a:r>
          </a:p>
          <a:p>
            <a:r>
              <a:rPr lang="cs-CZ" dirty="0" smtClean="0"/>
              <a:t>Podíl nákupu služeb</a:t>
            </a:r>
          </a:p>
          <a:p>
            <a:pPr lvl="1"/>
            <a:r>
              <a:rPr lang="cs-CZ" dirty="0" smtClean="0"/>
              <a:t> více než 60 % celkových způsobilých výdajů – sníží se nepřímé náklady na 15% </a:t>
            </a:r>
          </a:p>
          <a:p>
            <a:pPr lvl="1"/>
            <a:r>
              <a:rPr lang="cs-CZ" dirty="0" smtClean="0"/>
              <a:t>nákup služeb nad 90% = nepřímé náklady 5 %</a:t>
            </a:r>
          </a:p>
        </p:txBody>
      </p:sp>
    </p:spTree>
    <p:extLst>
      <p:ext uri="{BB962C8B-B14F-4D97-AF65-F5344CB8AC3E}">
        <p14:creationId xmlns:p14="http://schemas.microsoft.com/office/powerpoint/2010/main" val="1188136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579549"/>
            <a:ext cx="10183948" cy="1493952"/>
          </a:xfrm>
        </p:spPr>
        <p:txBody>
          <a:bodyPr>
            <a:normAutofit/>
          </a:bodyPr>
          <a:lstStyle/>
          <a:p>
            <a:r>
              <a:rPr lang="cs-CZ" sz="3300" b="1" dirty="0" smtClean="0"/>
              <a:t>Informace o nepřímých nákladech</a:t>
            </a:r>
            <a:endParaRPr lang="cs-CZ" sz="3300" b="1" dirty="0"/>
          </a:p>
        </p:txBody>
      </p:sp>
      <p:sp>
        <p:nvSpPr>
          <p:cNvPr id="3" name="Zástupný symbol pro obsah 2"/>
          <p:cNvSpPr>
            <a:spLocks noGrp="1"/>
          </p:cNvSpPr>
          <p:nvPr>
            <p:ph idx="1"/>
          </p:nvPr>
        </p:nvSpPr>
        <p:spPr>
          <a:xfrm>
            <a:off x="1484310" y="2073500"/>
            <a:ext cx="10018713" cy="4159876"/>
          </a:xfrm>
        </p:spPr>
        <p:txBody>
          <a:bodyPr>
            <a:normAutofit fontScale="92500" lnSpcReduction="20000"/>
          </a:bodyPr>
          <a:lstStyle/>
          <a:p>
            <a:pPr marL="0" indent="0">
              <a:buNone/>
            </a:pPr>
            <a:r>
              <a:rPr lang="cs-CZ" b="1" dirty="0" smtClean="0"/>
              <a:t>Nepřímé náklady</a:t>
            </a:r>
          </a:p>
          <a:p>
            <a:r>
              <a:rPr lang="cs-CZ" dirty="0"/>
              <a:t>Administrativa, řízení projektu, účetnictví, personalistika, komunikační a informační opatření (publicita projektu), občerstvení a stravování a podpůrné procesy pro provoz projektu</a:t>
            </a:r>
          </a:p>
          <a:p>
            <a:r>
              <a:rPr lang="cs-CZ" dirty="0"/>
              <a:t>Cestovné náhrady spojené s pracovními cestami realizačního týmu (vnitrostátní pracovní cesty)</a:t>
            </a:r>
          </a:p>
          <a:p>
            <a:r>
              <a:rPr lang="cs-CZ" dirty="0"/>
              <a:t>Spotřební materiál, zařízení a vybavení (papíry, kancelářský materiál, čistící prostředky, zařízení a vybavení RT, jejichž osobni náklady jsou hrazeny z NN)</a:t>
            </a:r>
          </a:p>
          <a:p>
            <a:r>
              <a:rPr lang="cs-CZ" dirty="0"/>
              <a:t>Prostory pro realizaci projektu (využívané pro administraci projektu, energie, vodné a stočné)</a:t>
            </a:r>
          </a:p>
          <a:p>
            <a:r>
              <a:rPr lang="cs-CZ" dirty="0"/>
              <a:t>Ostatní provozní výdaje (internet, telefon, poštovné, bankovní poplatky, pojistné smlouvy, správní poplatky, které nemají přímou vazbu na práci s CS</a:t>
            </a:r>
            <a:r>
              <a:rPr lang="cs-CZ" dirty="0" smtClean="0"/>
              <a:t>)</a:t>
            </a:r>
            <a:endParaRPr lang="cs-CZ" dirty="0"/>
          </a:p>
        </p:txBody>
      </p:sp>
    </p:spTree>
    <p:extLst>
      <p:ext uri="{BB962C8B-B14F-4D97-AF65-F5344CB8AC3E}">
        <p14:creationId xmlns:p14="http://schemas.microsoft.com/office/powerpoint/2010/main" val="1223685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27290" y="1380068"/>
            <a:ext cx="8875733" cy="2616199"/>
          </a:xfrm>
        </p:spPr>
        <p:txBody>
          <a:bodyPr/>
          <a:lstStyle/>
          <a:p>
            <a:r>
              <a:rPr lang="cs-CZ" dirty="0" smtClean="0"/>
              <a:t>Hodnocení a výběr projektu</a:t>
            </a:r>
            <a:endParaRPr lang="cs-CZ" dirty="0"/>
          </a:p>
        </p:txBody>
      </p:sp>
      <p:sp>
        <p:nvSpPr>
          <p:cNvPr id="3" name="Podnadpis 2"/>
          <p:cNvSpPr>
            <a:spLocks noGrp="1"/>
          </p:cNvSpPr>
          <p:nvPr>
            <p:ph type="subTitle" idx="1"/>
          </p:nvPr>
        </p:nvSpPr>
        <p:spPr/>
        <p:txBody>
          <a:bodyPr/>
          <a:lstStyle/>
          <a:p>
            <a:r>
              <a:rPr lang="cs-CZ" dirty="0" smtClean="0"/>
              <a:t>.</a:t>
            </a:r>
            <a:endParaRPr lang="cs-CZ" dirty="0"/>
          </a:p>
        </p:txBody>
      </p:sp>
    </p:spTree>
    <p:extLst>
      <p:ext uri="{BB962C8B-B14F-4D97-AF65-F5344CB8AC3E}">
        <p14:creationId xmlns:p14="http://schemas.microsoft.com/office/powerpoint/2010/main" val="4279598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Proces hodnocení a výběru projektů</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Problematika hodnocení přijatelnosti a formálních náležitostí, věcného hodnocení a výběru projektů</a:t>
            </a:r>
          </a:p>
          <a:p>
            <a:pPr marL="0" indent="0">
              <a:buNone/>
            </a:pPr>
            <a:r>
              <a:rPr lang="cs-CZ" dirty="0" smtClean="0"/>
              <a:t>	- viz </a:t>
            </a:r>
            <a:r>
              <a:rPr lang="cs-CZ" b="1" dirty="0" smtClean="0"/>
              <a:t>Příloha č. 2 Výzvy MAS </a:t>
            </a:r>
            <a:r>
              <a:rPr lang="cs-CZ" dirty="0" smtClean="0"/>
              <a:t>– Informace o způsobu hodnocení a výběru projektů</a:t>
            </a:r>
          </a:p>
          <a:p>
            <a:pPr marL="0" indent="0">
              <a:buNone/>
            </a:pPr>
            <a:r>
              <a:rPr lang="cs-CZ" dirty="0" smtClean="0"/>
              <a:t>	- viz Specifická část pravidel pro žadatele a příjemce v rámci OPZ</a:t>
            </a:r>
          </a:p>
          <a:p>
            <a:r>
              <a:rPr lang="cs-CZ" dirty="0" smtClean="0"/>
              <a:t>Proces hodnocení a výběru projektů zajišťuje MAS Královská stezka</a:t>
            </a:r>
          </a:p>
          <a:p>
            <a:r>
              <a:rPr lang="cs-CZ" b="1" dirty="0" smtClean="0"/>
              <a:t>Žádosti předložené jiným způsobem a v jiném termínu než umožňuje výzva nejsou akceptovány</a:t>
            </a:r>
          </a:p>
        </p:txBody>
      </p:sp>
    </p:spTree>
    <p:extLst>
      <p:ext uri="{BB962C8B-B14F-4D97-AF65-F5344CB8AC3E}">
        <p14:creationId xmlns:p14="http://schemas.microsoft.com/office/powerpoint/2010/main" val="456569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Proces hodnocení a výběru projektů</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Výsledkem výběru je Seznam žádostí o podporu, které MAS navrhuje ke schválení – tento seznam předá MAS Řídícímu orgánu OPZ – ŘO OPZ provede závěrečné ověření způsobilosti vybraných projektů a kontrolu administrativních postupů MAS</a:t>
            </a:r>
          </a:p>
          <a:p>
            <a:r>
              <a:rPr lang="cs-CZ" dirty="0" smtClean="0"/>
              <a:t>Jednokolová výzva s jednou uzávěrkou pro podání žádosti – jednokolové hodnocení</a:t>
            </a:r>
          </a:p>
        </p:txBody>
      </p:sp>
    </p:spTree>
    <p:extLst>
      <p:ext uri="{BB962C8B-B14F-4D97-AF65-F5344CB8AC3E}">
        <p14:creationId xmlns:p14="http://schemas.microsoft.com/office/powerpoint/2010/main" val="1393118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Hodnocení přijatelnosti a formálních náležitostí</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První fáze hodnocení projektů</a:t>
            </a:r>
          </a:p>
          <a:p>
            <a:r>
              <a:rPr lang="cs-CZ" dirty="0" smtClean="0"/>
              <a:t>Posouzení základních věcných a administrativních požadavků</a:t>
            </a:r>
          </a:p>
          <a:p>
            <a:r>
              <a:rPr lang="cs-CZ" dirty="0" smtClean="0"/>
              <a:t>Provádějí pracovníci MAS Královská stezka</a:t>
            </a:r>
          </a:p>
          <a:p>
            <a:r>
              <a:rPr lang="cs-CZ" dirty="0" smtClean="0"/>
              <a:t>Lhůta max. </a:t>
            </a:r>
            <a:r>
              <a:rPr lang="cs-CZ" b="1" dirty="0" smtClean="0"/>
              <a:t>20 pracovních dnů </a:t>
            </a:r>
            <a:r>
              <a:rPr lang="cs-CZ" dirty="0" smtClean="0"/>
              <a:t>od ukončení příjmu </a:t>
            </a:r>
            <a:r>
              <a:rPr lang="cs-CZ" dirty="0"/>
              <a:t>ž</a:t>
            </a:r>
            <a:r>
              <a:rPr lang="cs-CZ" dirty="0" smtClean="0"/>
              <a:t>ádostí o podporu</a:t>
            </a:r>
          </a:p>
          <a:p>
            <a:r>
              <a:rPr lang="cs-CZ" dirty="0" smtClean="0"/>
              <a:t>Kritéria </a:t>
            </a:r>
            <a:r>
              <a:rPr lang="cs-CZ" b="1" dirty="0" smtClean="0"/>
              <a:t>přijatelnosti jsou neopravitelná</a:t>
            </a:r>
          </a:p>
          <a:p>
            <a:r>
              <a:rPr lang="cs-CZ" dirty="0" smtClean="0"/>
              <a:t>Kritéria </a:t>
            </a:r>
            <a:r>
              <a:rPr lang="cs-CZ" b="1" dirty="0" smtClean="0"/>
              <a:t>formálních náležitostí jsou opravitelná </a:t>
            </a:r>
            <a:r>
              <a:rPr lang="cs-CZ" dirty="0" smtClean="0"/>
              <a:t>– žadatel vyzván 1x k opravě nebo doplnění ve lhůtě do 5 pracovních dní</a:t>
            </a:r>
          </a:p>
          <a:p>
            <a:r>
              <a:rPr lang="cs-CZ" dirty="0" smtClean="0"/>
              <a:t>Hodnotí se podle </a:t>
            </a:r>
            <a:r>
              <a:rPr lang="cs-CZ" b="1" dirty="0" smtClean="0"/>
              <a:t>kontrolních otázek</a:t>
            </a:r>
            <a:r>
              <a:rPr lang="cs-CZ" dirty="0" smtClean="0"/>
              <a:t> uvedených pro každé kritérium (ANO/NE)</a:t>
            </a:r>
          </a:p>
        </p:txBody>
      </p:sp>
    </p:spTree>
    <p:extLst>
      <p:ext uri="{BB962C8B-B14F-4D97-AF65-F5344CB8AC3E}">
        <p14:creationId xmlns:p14="http://schemas.microsoft.com/office/powerpoint/2010/main" val="75024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Hodnocení přijatelnosti a formálních náležitostí</a:t>
            </a:r>
            <a:endParaRPr lang="cs-CZ" b="1" dirty="0"/>
          </a:p>
        </p:txBody>
      </p:sp>
      <p:sp>
        <p:nvSpPr>
          <p:cNvPr id="3" name="Zástupný symbol pro obsah 2"/>
          <p:cNvSpPr>
            <a:spLocks noGrp="1"/>
          </p:cNvSpPr>
          <p:nvPr>
            <p:ph idx="1"/>
          </p:nvPr>
        </p:nvSpPr>
        <p:spPr>
          <a:xfrm>
            <a:off x="1484310" y="2009105"/>
            <a:ext cx="10018713" cy="4494725"/>
          </a:xfrm>
        </p:spPr>
        <p:txBody>
          <a:bodyPr>
            <a:normAutofit lnSpcReduction="10000"/>
          </a:bodyPr>
          <a:lstStyle/>
          <a:p>
            <a:pPr marL="0" indent="0">
              <a:buNone/>
            </a:pPr>
            <a:r>
              <a:rPr lang="cs-CZ" b="1" dirty="0" smtClean="0"/>
              <a:t>Kritéria hodnocení přijatelnosti</a:t>
            </a:r>
          </a:p>
          <a:p>
            <a:r>
              <a:rPr lang="cs-CZ" dirty="0" smtClean="0"/>
              <a:t>Oprávněnost žadatele, partnerství, cílové skupiny, celkové způsobilé výdaje, aktivity, horizontální principy, trestní bezúhonnost, soulad projektu s SCLLD, ověření administrativní, finanční a provozní kapacity žadatele</a:t>
            </a:r>
          </a:p>
          <a:p>
            <a:pPr marL="0" indent="0">
              <a:buNone/>
            </a:pPr>
            <a:r>
              <a:rPr lang="cs-CZ" b="1" dirty="0" smtClean="0"/>
              <a:t>Kritéria formálních náležitostí</a:t>
            </a:r>
          </a:p>
          <a:p>
            <a:r>
              <a:rPr lang="cs-CZ" dirty="0" smtClean="0"/>
              <a:t>Úplnost a forma žádosti, podpis žádosti</a:t>
            </a:r>
          </a:p>
          <a:p>
            <a:pPr marL="0" indent="0">
              <a:buNone/>
            </a:pPr>
            <a:r>
              <a:rPr lang="cs-CZ" b="1" dirty="0" smtClean="0"/>
              <a:t>Podání žádosti o přezkum</a:t>
            </a:r>
            <a:endParaRPr lang="cs-CZ" dirty="0" smtClean="0"/>
          </a:p>
          <a:p>
            <a:r>
              <a:rPr lang="cs-CZ" dirty="0" smtClean="0"/>
              <a:t>MAS zasílá informaci o výsledku hodnocení – </a:t>
            </a:r>
            <a:r>
              <a:rPr lang="cs-CZ" u="sng" dirty="0" smtClean="0"/>
              <a:t>lhůta 15 kalendářních dní </a:t>
            </a:r>
            <a:r>
              <a:rPr lang="cs-CZ" dirty="0" smtClean="0"/>
              <a:t>ode dne doručení informace na podání </a:t>
            </a:r>
            <a:r>
              <a:rPr lang="cs-CZ" u="sng" dirty="0" smtClean="0"/>
              <a:t>Žádosti o přezkum </a:t>
            </a:r>
            <a:r>
              <a:rPr lang="cs-CZ" dirty="0" smtClean="0"/>
              <a:t>u negativně hodnocených Žádostí o podporu</a:t>
            </a:r>
          </a:p>
        </p:txBody>
      </p:sp>
    </p:spTree>
    <p:extLst>
      <p:ext uri="{BB962C8B-B14F-4D97-AF65-F5344CB8AC3E}">
        <p14:creationId xmlns:p14="http://schemas.microsoft.com/office/powerpoint/2010/main" val="4284737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Věcné hodnocení</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Druhá fáze hodnocení projektů</a:t>
            </a:r>
          </a:p>
          <a:p>
            <a:r>
              <a:rPr lang="cs-CZ" dirty="0" smtClean="0"/>
              <a:t>Hodnocení kvality</a:t>
            </a:r>
          </a:p>
          <a:p>
            <a:r>
              <a:rPr lang="cs-CZ" dirty="0" smtClean="0"/>
              <a:t>Provádí Výběrová komise MAS Královské stezky</a:t>
            </a:r>
          </a:p>
          <a:p>
            <a:r>
              <a:rPr lang="cs-CZ" dirty="0" smtClean="0"/>
              <a:t>Pouze žádosti o podporu, které uspěly v 1. fázi hodnocení</a:t>
            </a:r>
          </a:p>
          <a:p>
            <a:r>
              <a:rPr lang="cs-CZ" dirty="0" smtClean="0"/>
              <a:t>Lhůta max. 40 pracovních dnů od ukončení hodnocení FN a P</a:t>
            </a:r>
          </a:p>
        </p:txBody>
      </p:sp>
    </p:spTree>
    <p:extLst>
      <p:ext uri="{BB962C8B-B14F-4D97-AF65-F5344CB8AC3E}">
        <p14:creationId xmlns:p14="http://schemas.microsoft.com/office/powerpoint/2010/main" val="482683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Věcné hodnocení</a:t>
            </a:r>
            <a:endParaRPr lang="cs-CZ" b="1" dirty="0"/>
          </a:p>
        </p:txBody>
      </p:sp>
      <p:sp>
        <p:nvSpPr>
          <p:cNvPr id="3" name="Zástupný symbol pro obsah 2"/>
          <p:cNvSpPr>
            <a:spLocks noGrp="1"/>
          </p:cNvSpPr>
          <p:nvPr>
            <p:ph idx="1"/>
          </p:nvPr>
        </p:nvSpPr>
        <p:spPr>
          <a:xfrm>
            <a:off x="1484310" y="2009105"/>
            <a:ext cx="10018713" cy="669701"/>
          </a:xfrm>
        </p:spPr>
        <p:txBody>
          <a:bodyPr>
            <a:normAutofit/>
          </a:bodyPr>
          <a:lstStyle/>
          <a:p>
            <a:r>
              <a:rPr lang="cs-CZ" dirty="0" smtClean="0"/>
              <a:t>Kritéria věcného hodnocení</a:t>
            </a:r>
          </a:p>
        </p:txBody>
      </p:sp>
      <p:graphicFrame>
        <p:nvGraphicFramePr>
          <p:cNvPr id="4" name="Tabulka 3"/>
          <p:cNvGraphicFramePr>
            <a:graphicFrameLocks noGrp="1"/>
          </p:cNvGraphicFramePr>
          <p:nvPr>
            <p:extLst/>
          </p:nvPr>
        </p:nvGraphicFramePr>
        <p:xfrm>
          <a:off x="1484308" y="2678802"/>
          <a:ext cx="9655916" cy="3722000"/>
        </p:xfrm>
        <a:graphic>
          <a:graphicData uri="http://schemas.openxmlformats.org/drawingml/2006/table">
            <a:tbl>
              <a:tblPr firstRow="1" bandRow="1">
                <a:tableStyleId>{5C22544A-7EE6-4342-B048-85BDC9FD1C3A}</a:tableStyleId>
              </a:tblPr>
              <a:tblGrid>
                <a:gridCol w="4827958">
                  <a:extLst>
                    <a:ext uri="{9D8B030D-6E8A-4147-A177-3AD203B41FA5}">
                      <a16:colId xmlns:a16="http://schemas.microsoft.com/office/drawing/2014/main" val="20000"/>
                    </a:ext>
                  </a:extLst>
                </a:gridCol>
                <a:gridCol w="4827958">
                  <a:extLst>
                    <a:ext uri="{9D8B030D-6E8A-4147-A177-3AD203B41FA5}">
                      <a16:colId xmlns:a16="http://schemas.microsoft.com/office/drawing/2014/main" val="20001"/>
                    </a:ext>
                  </a:extLst>
                </a:gridCol>
              </a:tblGrid>
              <a:tr h="465250">
                <a:tc>
                  <a:txBody>
                    <a:bodyPr/>
                    <a:lstStyle/>
                    <a:p>
                      <a:r>
                        <a:rPr lang="cs-CZ" dirty="0" smtClean="0"/>
                        <a:t>Skupina kritérií (max. počet bodů)</a:t>
                      </a:r>
                      <a:endParaRPr lang="cs-CZ" dirty="0"/>
                    </a:p>
                  </a:txBody>
                  <a:tcPr/>
                </a:tc>
                <a:tc>
                  <a:txBody>
                    <a:bodyPr/>
                    <a:lstStyle/>
                    <a:p>
                      <a:r>
                        <a:rPr lang="cs-CZ" dirty="0" smtClean="0"/>
                        <a:t>Název kritéria (max. počet bodů)</a:t>
                      </a:r>
                      <a:endParaRPr lang="cs-CZ" dirty="0"/>
                    </a:p>
                  </a:txBody>
                  <a:tcPr/>
                </a:tc>
                <a:extLst>
                  <a:ext uri="{0D108BD9-81ED-4DB2-BD59-A6C34878D82A}">
                    <a16:rowId xmlns:a16="http://schemas.microsoft.com/office/drawing/2014/main" val="10000"/>
                  </a:ext>
                </a:extLst>
              </a:tr>
              <a:tr h="465250">
                <a:tc>
                  <a:txBody>
                    <a:bodyPr/>
                    <a:lstStyle/>
                    <a:p>
                      <a:r>
                        <a:rPr lang="cs-CZ" dirty="0" smtClean="0"/>
                        <a:t>I. Potřebnost (35)</a:t>
                      </a:r>
                      <a:endParaRPr lang="cs-CZ" dirty="0"/>
                    </a:p>
                  </a:txBody>
                  <a:tcPr>
                    <a:solidFill>
                      <a:schemeClr val="accent3">
                        <a:lumMod val="20000"/>
                        <a:lumOff val="80000"/>
                      </a:schemeClr>
                    </a:solidFill>
                  </a:tcPr>
                </a:tc>
                <a:tc>
                  <a:txBody>
                    <a:bodyPr/>
                    <a:lstStyle/>
                    <a:p>
                      <a:r>
                        <a:rPr lang="cs-CZ" dirty="0" smtClean="0"/>
                        <a:t>Vymezení problému a cílové skupiny</a:t>
                      </a:r>
                      <a:r>
                        <a:rPr lang="cs-CZ" baseline="0" dirty="0" smtClean="0"/>
                        <a:t> (35)</a:t>
                      </a:r>
                      <a:endParaRPr lang="cs-CZ" dirty="0"/>
                    </a:p>
                  </a:txBody>
                  <a:tcPr>
                    <a:solidFill>
                      <a:schemeClr val="accent3">
                        <a:lumMod val="20000"/>
                        <a:lumOff val="80000"/>
                      </a:schemeClr>
                    </a:solidFill>
                  </a:tcPr>
                </a:tc>
                <a:extLst>
                  <a:ext uri="{0D108BD9-81ED-4DB2-BD59-A6C34878D82A}">
                    <a16:rowId xmlns:a16="http://schemas.microsoft.com/office/drawing/2014/main" val="10001"/>
                  </a:ext>
                </a:extLst>
              </a:tr>
              <a:tr h="465250">
                <a:tc rowSpan="2">
                  <a:txBody>
                    <a:bodyPr/>
                    <a:lstStyle/>
                    <a:p>
                      <a:r>
                        <a:rPr lang="cs-CZ" dirty="0" smtClean="0"/>
                        <a:t>II. Účelnost (30)</a:t>
                      </a:r>
                      <a:endParaRPr lang="cs-CZ" dirty="0"/>
                    </a:p>
                  </a:txBody>
                  <a:tcPr>
                    <a:solidFill>
                      <a:schemeClr val="accent3">
                        <a:lumMod val="40000"/>
                        <a:lumOff val="60000"/>
                      </a:schemeClr>
                    </a:solidFill>
                  </a:tcPr>
                </a:tc>
                <a:tc>
                  <a:txBody>
                    <a:bodyPr/>
                    <a:lstStyle/>
                    <a:p>
                      <a:r>
                        <a:rPr lang="cs-CZ" dirty="0" smtClean="0"/>
                        <a:t>Cíle a konzistentnost projektu (25)</a:t>
                      </a:r>
                      <a:endParaRPr lang="cs-CZ" dirty="0"/>
                    </a:p>
                  </a:txBody>
                  <a:tcPr>
                    <a:solidFill>
                      <a:schemeClr val="accent3">
                        <a:lumMod val="40000"/>
                        <a:lumOff val="60000"/>
                      </a:schemeClr>
                    </a:solidFill>
                  </a:tcPr>
                </a:tc>
                <a:extLst>
                  <a:ext uri="{0D108BD9-81ED-4DB2-BD59-A6C34878D82A}">
                    <a16:rowId xmlns:a16="http://schemas.microsoft.com/office/drawing/2014/main" val="10002"/>
                  </a:ext>
                </a:extLst>
              </a:tr>
              <a:tr h="465250">
                <a:tc vMerge="1">
                  <a:txBody>
                    <a:bodyPr/>
                    <a:lstStyle/>
                    <a:p>
                      <a:endParaRPr lang="cs-CZ" dirty="0"/>
                    </a:p>
                  </a:txBody>
                  <a:tcPr/>
                </a:tc>
                <a:tc>
                  <a:txBody>
                    <a:bodyPr/>
                    <a:lstStyle/>
                    <a:p>
                      <a:r>
                        <a:rPr lang="cs-CZ" dirty="0" smtClean="0"/>
                        <a:t>Způsob ověření dosažení cíle</a:t>
                      </a:r>
                      <a:r>
                        <a:rPr lang="cs-CZ" baseline="0" dirty="0" smtClean="0"/>
                        <a:t> projektu (5)</a:t>
                      </a:r>
                      <a:endParaRPr lang="cs-CZ" dirty="0"/>
                    </a:p>
                  </a:txBody>
                  <a:tcPr>
                    <a:solidFill>
                      <a:schemeClr val="accent3">
                        <a:lumMod val="40000"/>
                        <a:lumOff val="60000"/>
                      </a:schemeClr>
                    </a:solidFill>
                  </a:tcPr>
                </a:tc>
                <a:extLst>
                  <a:ext uri="{0D108BD9-81ED-4DB2-BD59-A6C34878D82A}">
                    <a16:rowId xmlns:a16="http://schemas.microsoft.com/office/drawing/2014/main" val="10003"/>
                  </a:ext>
                </a:extLst>
              </a:tr>
              <a:tr h="465250">
                <a:tc rowSpan="2">
                  <a:txBody>
                    <a:bodyPr/>
                    <a:lstStyle/>
                    <a:p>
                      <a:r>
                        <a:rPr lang="cs-CZ" dirty="0" smtClean="0"/>
                        <a:t>III.</a:t>
                      </a:r>
                      <a:r>
                        <a:rPr lang="cs-CZ" baseline="0" dirty="0" smtClean="0"/>
                        <a:t> Efektivnost a hospodárnost (20)</a:t>
                      </a:r>
                      <a:endParaRPr lang="cs-CZ" dirty="0"/>
                    </a:p>
                  </a:txBody>
                  <a:tcPr>
                    <a:solidFill>
                      <a:schemeClr val="accent3">
                        <a:lumMod val="20000"/>
                        <a:lumOff val="80000"/>
                      </a:schemeClr>
                    </a:solidFill>
                  </a:tcPr>
                </a:tc>
                <a:tc>
                  <a:txBody>
                    <a:bodyPr/>
                    <a:lstStyle/>
                    <a:p>
                      <a:r>
                        <a:rPr lang="cs-CZ" dirty="0" smtClean="0"/>
                        <a:t>Efektivita projektu, rozpočet (15)</a:t>
                      </a:r>
                      <a:endParaRPr lang="cs-CZ" dirty="0"/>
                    </a:p>
                  </a:txBody>
                  <a:tcPr>
                    <a:solidFill>
                      <a:schemeClr val="accent3">
                        <a:lumMod val="20000"/>
                        <a:lumOff val="80000"/>
                      </a:schemeClr>
                    </a:solidFill>
                  </a:tcPr>
                </a:tc>
                <a:extLst>
                  <a:ext uri="{0D108BD9-81ED-4DB2-BD59-A6C34878D82A}">
                    <a16:rowId xmlns:a16="http://schemas.microsoft.com/office/drawing/2014/main" val="10004"/>
                  </a:ext>
                </a:extLst>
              </a:tr>
              <a:tr h="465250">
                <a:tc vMerge="1">
                  <a:txBody>
                    <a:bodyPr/>
                    <a:lstStyle/>
                    <a:p>
                      <a:endParaRPr lang="cs-CZ" dirty="0"/>
                    </a:p>
                  </a:txBody>
                  <a:tcPr/>
                </a:tc>
                <a:tc>
                  <a:txBody>
                    <a:bodyPr/>
                    <a:lstStyle/>
                    <a:p>
                      <a:r>
                        <a:rPr lang="cs-CZ" dirty="0" smtClean="0"/>
                        <a:t>Adekvátnost indikátorů (5)</a:t>
                      </a:r>
                      <a:endParaRPr lang="cs-CZ" dirty="0"/>
                    </a:p>
                  </a:txBody>
                  <a:tcPr>
                    <a:solidFill>
                      <a:schemeClr val="accent3">
                        <a:lumMod val="20000"/>
                        <a:lumOff val="80000"/>
                      </a:schemeClr>
                    </a:solidFill>
                  </a:tcPr>
                </a:tc>
                <a:extLst>
                  <a:ext uri="{0D108BD9-81ED-4DB2-BD59-A6C34878D82A}">
                    <a16:rowId xmlns:a16="http://schemas.microsoft.com/office/drawing/2014/main" val="10005"/>
                  </a:ext>
                </a:extLst>
              </a:tr>
              <a:tr h="465250">
                <a:tc rowSpan="2">
                  <a:txBody>
                    <a:bodyPr/>
                    <a:lstStyle/>
                    <a:p>
                      <a:r>
                        <a:rPr lang="cs-CZ" dirty="0" smtClean="0"/>
                        <a:t>IV. Proveditelnost</a:t>
                      </a:r>
                      <a:r>
                        <a:rPr lang="cs-CZ" baseline="0" dirty="0" smtClean="0"/>
                        <a:t> (15)</a:t>
                      </a:r>
                      <a:endParaRPr lang="cs-CZ" dirty="0"/>
                    </a:p>
                  </a:txBody>
                  <a:tcPr>
                    <a:solidFill>
                      <a:schemeClr val="accent1">
                        <a:lumMod val="40000"/>
                        <a:lumOff val="60000"/>
                      </a:schemeClr>
                    </a:solidFill>
                  </a:tcPr>
                </a:tc>
                <a:tc>
                  <a:txBody>
                    <a:bodyPr/>
                    <a:lstStyle/>
                    <a:p>
                      <a:r>
                        <a:rPr lang="cs-CZ" dirty="0" smtClean="0"/>
                        <a:t>Způsob</a:t>
                      </a:r>
                      <a:r>
                        <a:rPr lang="cs-CZ" baseline="0" dirty="0" smtClean="0"/>
                        <a:t> realizace aktivit a jejich návaznost (10)</a:t>
                      </a:r>
                      <a:endParaRPr lang="cs-CZ" dirty="0"/>
                    </a:p>
                  </a:txBody>
                  <a:tcPr>
                    <a:solidFill>
                      <a:schemeClr val="accent3">
                        <a:lumMod val="40000"/>
                        <a:lumOff val="60000"/>
                      </a:schemeClr>
                    </a:solidFill>
                  </a:tcPr>
                </a:tc>
                <a:extLst>
                  <a:ext uri="{0D108BD9-81ED-4DB2-BD59-A6C34878D82A}">
                    <a16:rowId xmlns:a16="http://schemas.microsoft.com/office/drawing/2014/main" val="10006"/>
                  </a:ext>
                </a:extLst>
              </a:tr>
              <a:tr h="465250">
                <a:tc vMerge="1">
                  <a:txBody>
                    <a:bodyPr/>
                    <a:lstStyle/>
                    <a:p>
                      <a:endParaRPr lang="cs-CZ" dirty="0"/>
                    </a:p>
                  </a:txBody>
                  <a:tcPr/>
                </a:tc>
                <a:tc>
                  <a:txBody>
                    <a:bodyPr/>
                    <a:lstStyle/>
                    <a:p>
                      <a:r>
                        <a:rPr lang="cs-CZ" dirty="0" smtClean="0"/>
                        <a:t>Způsob zapojení cílové</a:t>
                      </a:r>
                      <a:r>
                        <a:rPr lang="cs-CZ" baseline="0" dirty="0" smtClean="0"/>
                        <a:t> skupiny (5)</a:t>
                      </a:r>
                      <a:endParaRPr lang="cs-CZ" dirty="0"/>
                    </a:p>
                  </a:txBody>
                  <a:tcP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10683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Věcné hodnocení</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Výběrová komise odpovídá u každého kritéria na Hlavní otázku (+ pomocné podotázky)</a:t>
            </a:r>
          </a:p>
          <a:p>
            <a:pPr marL="0" indent="0">
              <a:buNone/>
            </a:pPr>
            <a:r>
              <a:rPr lang="cs-CZ" b="1" dirty="0" smtClean="0"/>
              <a:t>Využívá 4 deskriptorů:</a:t>
            </a:r>
          </a:p>
          <a:p>
            <a:r>
              <a:rPr lang="cs-CZ" dirty="0"/>
              <a:t>1</a:t>
            </a:r>
            <a:r>
              <a:rPr lang="cs-CZ" dirty="0" smtClean="0"/>
              <a:t>. velmi dobře			100 % max. dosažitelného počtu bodů v kritériu</a:t>
            </a:r>
          </a:p>
          <a:p>
            <a:r>
              <a:rPr lang="cs-CZ" dirty="0"/>
              <a:t>2</a:t>
            </a:r>
            <a:r>
              <a:rPr lang="cs-CZ" dirty="0" smtClean="0"/>
              <a:t>. dobře					75 % max. dosažitelného počtu bodů v kritériu</a:t>
            </a:r>
          </a:p>
          <a:p>
            <a:r>
              <a:rPr lang="cs-CZ" dirty="0"/>
              <a:t>3</a:t>
            </a:r>
            <a:r>
              <a:rPr lang="cs-CZ" dirty="0" smtClean="0"/>
              <a:t>. dostatečně			50 % max. dosažitelného počtu bodů v kritériu</a:t>
            </a:r>
          </a:p>
          <a:p>
            <a:r>
              <a:rPr lang="cs-CZ" dirty="0"/>
              <a:t>4</a:t>
            </a:r>
            <a:r>
              <a:rPr lang="cs-CZ" dirty="0" smtClean="0"/>
              <a:t>. nedostatečně		25 % max. dosažitelného počtu bodů v kritériu</a:t>
            </a:r>
          </a:p>
          <a:p>
            <a:pPr marL="0" indent="0">
              <a:buNone/>
            </a:pPr>
            <a:r>
              <a:rPr lang="cs-CZ" dirty="0" smtClean="0"/>
              <a:t>Deskriptor 4 je eliminační – získání tohoto deskriptoru nejméně u jednoho kritéria – Žádost o podporu nesplnila podmínky věcného hodnocení</a:t>
            </a:r>
          </a:p>
        </p:txBody>
      </p:sp>
    </p:spTree>
    <p:extLst>
      <p:ext uri="{BB962C8B-B14F-4D97-AF65-F5344CB8AC3E}">
        <p14:creationId xmlns:p14="http://schemas.microsoft.com/office/powerpoint/2010/main" val="2113801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9297" y="518375"/>
            <a:ext cx="11309131" cy="1752599"/>
          </a:xfrm>
        </p:spPr>
        <p:txBody>
          <a:bodyPr>
            <a:normAutofit fontScale="90000"/>
          </a:bodyPr>
          <a:lstStyle/>
          <a:p>
            <a:r>
              <a:rPr lang="cs-CZ" b="1" dirty="0" smtClean="0"/>
              <a:t> Představení </a:t>
            </a:r>
            <a:r>
              <a:rPr lang="cs-CZ" b="1" dirty="0"/>
              <a:t>6</a:t>
            </a:r>
            <a:r>
              <a:rPr lang="cs-CZ" b="1" dirty="0" smtClean="0"/>
              <a:t>. </a:t>
            </a:r>
            <a:r>
              <a:rPr lang="cs-CZ" b="1" dirty="0"/>
              <a:t>v</a:t>
            </a:r>
            <a:r>
              <a:rPr lang="cs-CZ" b="1" dirty="0" smtClean="0"/>
              <a:t>ýzvy </a:t>
            </a:r>
            <a:r>
              <a:rPr lang="cs-CZ" b="1" dirty="0"/>
              <a:t>MAS Královská stezka </a:t>
            </a:r>
            <a:r>
              <a:rPr lang="cs-CZ" b="1" dirty="0" smtClean="0"/>
              <a:t/>
            </a:r>
            <a:br>
              <a:rPr lang="cs-CZ" b="1" dirty="0" smtClean="0"/>
            </a:br>
            <a:r>
              <a:rPr lang="cs-CZ" b="1" dirty="0" smtClean="0"/>
              <a:t>– OPZ – Rodina </a:t>
            </a:r>
            <a:r>
              <a:rPr lang="cs-CZ" b="1" dirty="0"/>
              <a:t>a mladí </a:t>
            </a:r>
            <a:r>
              <a:rPr lang="cs-CZ" b="1" dirty="0" smtClean="0"/>
              <a:t>II. </a:t>
            </a:r>
            <a:br>
              <a:rPr lang="cs-CZ" b="1" dirty="0" smtClean="0"/>
            </a:br>
            <a:r>
              <a:rPr lang="cs-CZ" sz="3200" b="1" dirty="0" smtClean="0"/>
              <a:t>Základní informace</a:t>
            </a:r>
            <a:endParaRPr lang="cs-CZ" sz="3200" b="1" dirty="0"/>
          </a:p>
        </p:txBody>
      </p:sp>
      <p:sp>
        <p:nvSpPr>
          <p:cNvPr id="3" name="Zástupný symbol pro obsah 2"/>
          <p:cNvSpPr>
            <a:spLocks noGrp="1"/>
          </p:cNvSpPr>
          <p:nvPr>
            <p:ph idx="1"/>
          </p:nvPr>
        </p:nvSpPr>
        <p:spPr>
          <a:xfrm>
            <a:off x="1333500" y="2171700"/>
            <a:ext cx="10078083" cy="4470838"/>
          </a:xfrm>
        </p:spPr>
        <p:txBody>
          <a:bodyPr>
            <a:normAutofit/>
          </a:bodyPr>
          <a:lstStyle/>
          <a:p>
            <a:pPr algn="just"/>
            <a:r>
              <a:rPr lang="cs-CZ" b="1" dirty="0" smtClean="0"/>
              <a:t>Číslo výzvy MAS</a:t>
            </a:r>
            <a:r>
              <a:rPr lang="cs-CZ" dirty="0" smtClean="0"/>
              <a:t> </a:t>
            </a:r>
            <a:r>
              <a:rPr lang="cs-CZ" dirty="0"/>
              <a:t>A87/03_16_047/CLLD_15_01_235</a:t>
            </a:r>
            <a:endParaRPr lang="cs-CZ" dirty="0" smtClean="0"/>
          </a:p>
          <a:p>
            <a:pPr algn="just"/>
            <a:r>
              <a:rPr lang="cs-CZ" b="1" dirty="0" smtClean="0"/>
              <a:t>Prioritní osa 2 </a:t>
            </a:r>
            <a:r>
              <a:rPr lang="cs-CZ" dirty="0" smtClean="0"/>
              <a:t>Sociální začleňování a boj s chudobou</a:t>
            </a:r>
          </a:p>
          <a:p>
            <a:pPr algn="just"/>
            <a:r>
              <a:rPr lang="cs-CZ" b="1" dirty="0" smtClean="0"/>
              <a:t>Investiční priorita 2.3 </a:t>
            </a:r>
            <a:r>
              <a:rPr lang="cs-CZ" dirty="0" smtClean="0"/>
              <a:t>Strategie komunitně vedeného místního rozvoje</a:t>
            </a:r>
          </a:p>
          <a:p>
            <a:pPr algn="just"/>
            <a:r>
              <a:rPr lang="cs-CZ" b="1" dirty="0" smtClean="0"/>
              <a:t>Specifický cíl 2.3.1 </a:t>
            </a:r>
            <a:r>
              <a:rPr lang="cs-CZ" dirty="0" smtClean="0"/>
              <a:t>Zvýšit zapojení lokálních aktérů do řešení problému nezaměstnanosti a sociálního začleňování ve venkovských oblastech</a:t>
            </a:r>
          </a:p>
          <a:p>
            <a:pPr algn="just"/>
            <a:r>
              <a:rPr lang="cs-CZ" b="1" dirty="0" smtClean="0"/>
              <a:t>Vyhlášení výzvy a zahájení příjmu žádostí: </a:t>
            </a:r>
            <a:r>
              <a:rPr lang="cs-CZ" dirty="0" smtClean="0"/>
              <a:t>28. 8. 2019</a:t>
            </a:r>
            <a:r>
              <a:rPr lang="fi-FI" dirty="0" smtClean="0"/>
              <a:t>, </a:t>
            </a:r>
            <a:r>
              <a:rPr lang="fi-FI" dirty="0"/>
              <a:t>4:00 </a:t>
            </a:r>
            <a:r>
              <a:rPr lang="fi-FI" dirty="0" smtClean="0"/>
              <a:t>hodin</a:t>
            </a:r>
            <a:endParaRPr lang="cs-CZ" dirty="0" smtClean="0"/>
          </a:p>
          <a:p>
            <a:pPr algn="just"/>
            <a:r>
              <a:rPr lang="fi-FI" dirty="0" smtClean="0"/>
              <a:t> </a:t>
            </a:r>
            <a:r>
              <a:rPr lang="cs-CZ" b="1" dirty="0" smtClean="0"/>
              <a:t>Ukončení příjmu žádostí o podporu:</a:t>
            </a:r>
            <a:r>
              <a:rPr lang="cs-CZ" dirty="0" smtClean="0"/>
              <a:t> </a:t>
            </a:r>
            <a:r>
              <a:rPr lang="fi-FI" dirty="0" smtClean="0"/>
              <a:t>3</a:t>
            </a:r>
            <a:r>
              <a:rPr lang="cs-CZ" dirty="0" smtClean="0"/>
              <a:t>0. 9. 2019</a:t>
            </a:r>
            <a:r>
              <a:rPr lang="fi-FI" dirty="0" smtClean="0"/>
              <a:t>, </a:t>
            </a:r>
            <a:r>
              <a:rPr lang="fi-FI" dirty="0"/>
              <a:t>12:00 hodin </a:t>
            </a:r>
            <a:endParaRPr lang="cs-CZ" dirty="0" smtClean="0"/>
          </a:p>
          <a:p>
            <a:pPr algn="just"/>
            <a:endParaRPr lang="cs-CZ" dirty="0"/>
          </a:p>
        </p:txBody>
      </p:sp>
    </p:spTree>
    <p:extLst>
      <p:ext uri="{BB962C8B-B14F-4D97-AF65-F5344CB8AC3E}">
        <p14:creationId xmlns:p14="http://schemas.microsoft.com/office/powerpoint/2010/main" val="2348782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Věcné hodnocení</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Max. počet bodů věcného hodnocení – 100</a:t>
            </a:r>
          </a:p>
          <a:p>
            <a:r>
              <a:rPr lang="cs-CZ" dirty="0" smtClean="0"/>
              <a:t>Žádost musí získat min. 50 bodů, aby splnila podmínky věcného hodnocení a všechny hlavní otázky musí být hodnoceny deskriptory 1-3</a:t>
            </a:r>
          </a:p>
          <a:p>
            <a:r>
              <a:rPr lang="cs-CZ" b="1" dirty="0" smtClean="0"/>
              <a:t>Žádost o přezkum: </a:t>
            </a:r>
            <a:r>
              <a:rPr lang="cs-CZ" dirty="0" smtClean="0"/>
              <a:t>MAS zasílá informaci o výsledku hodnocení – </a:t>
            </a:r>
            <a:r>
              <a:rPr lang="cs-CZ" u="sng" dirty="0" smtClean="0"/>
              <a:t>lhůta 15 kalendářních dní </a:t>
            </a:r>
            <a:r>
              <a:rPr lang="cs-CZ" dirty="0" smtClean="0"/>
              <a:t>ode dne doručení informace na podání </a:t>
            </a:r>
            <a:r>
              <a:rPr lang="cs-CZ" u="sng" dirty="0" smtClean="0"/>
              <a:t>Žádosti o přezkum </a:t>
            </a:r>
            <a:r>
              <a:rPr lang="cs-CZ" dirty="0" smtClean="0"/>
              <a:t>u negativně hodnocených Žádostí o podporu</a:t>
            </a:r>
          </a:p>
          <a:p>
            <a:r>
              <a:rPr lang="cs-CZ" dirty="0" smtClean="0"/>
              <a:t>MAS současně upozorňuje, že tento závěr ještě předává k závěrečnému ověření způsobilosti projektů a ke kontrole administrativních postupů na ŘO OPZ</a:t>
            </a:r>
          </a:p>
        </p:txBody>
      </p:sp>
    </p:spTree>
    <p:extLst>
      <p:ext uri="{BB962C8B-B14F-4D97-AF65-F5344CB8AC3E}">
        <p14:creationId xmlns:p14="http://schemas.microsoft.com/office/powerpoint/2010/main" val="3584771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Proces hodnocení a výběru projektů</a:t>
            </a:r>
            <a:br>
              <a:rPr lang="cs-CZ" b="1" dirty="0" smtClean="0"/>
            </a:br>
            <a:r>
              <a:rPr lang="cs-CZ" b="1" dirty="0" smtClean="0"/>
              <a:t>Shrnutí a lhůty</a:t>
            </a:r>
            <a:endParaRPr lang="cs-CZ" b="1" dirty="0"/>
          </a:p>
        </p:txBody>
      </p:sp>
      <p:sp>
        <p:nvSpPr>
          <p:cNvPr id="3" name="Zástupný symbol pro obsah 2"/>
          <p:cNvSpPr>
            <a:spLocks noGrp="1"/>
          </p:cNvSpPr>
          <p:nvPr>
            <p:ph idx="1"/>
          </p:nvPr>
        </p:nvSpPr>
        <p:spPr>
          <a:xfrm>
            <a:off x="1484310" y="2009105"/>
            <a:ext cx="10018713" cy="4675030"/>
          </a:xfrm>
        </p:spPr>
        <p:txBody>
          <a:bodyPr>
            <a:normAutofit fontScale="92500"/>
          </a:bodyPr>
          <a:lstStyle/>
          <a:p>
            <a:r>
              <a:rPr lang="pl-PL" b="1" dirty="0" smtClean="0"/>
              <a:t>Hodnocení </a:t>
            </a:r>
            <a:r>
              <a:rPr lang="pl-PL" b="1" dirty="0"/>
              <a:t>FN a P: </a:t>
            </a:r>
            <a:r>
              <a:rPr lang="pl-PL" b="1" dirty="0" smtClean="0"/>
              <a:t>		</a:t>
            </a:r>
            <a:r>
              <a:rPr lang="pl-PL" dirty="0" smtClean="0"/>
              <a:t>do </a:t>
            </a:r>
            <a:r>
              <a:rPr lang="pl-PL" dirty="0"/>
              <a:t>20 pracovních dní ze strany MAS </a:t>
            </a:r>
          </a:p>
          <a:p>
            <a:pPr marL="0" indent="0">
              <a:buNone/>
            </a:pPr>
            <a:r>
              <a:rPr lang="cs-CZ" dirty="0" smtClean="0"/>
              <a:t>	- odvolání</a:t>
            </a:r>
            <a:r>
              <a:rPr lang="cs-CZ" dirty="0"/>
              <a:t>: </a:t>
            </a:r>
            <a:r>
              <a:rPr lang="cs-CZ" dirty="0" smtClean="0"/>
              <a:t>				do </a:t>
            </a:r>
            <a:r>
              <a:rPr lang="cs-CZ" dirty="0"/>
              <a:t>15 kalendářních dní ze strany žadatele </a:t>
            </a:r>
          </a:p>
          <a:p>
            <a:r>
              <a:rPr lang="pl-PL" b="1" dirty="0" smtClean="0"/>
              <a:t>Věcné </a:t>
            </a:r>
            <a:r>
              <a:rPr lang="pl-PL" b="1" dirty="0"/>
              <a:t>hodnocení: </a:t>
            </a:r>
            <a:r>
              <a:rPr lang="pl-PL" b="1" dirty="0" smtClean="0"/>
              <a:t>		</a:t>
            </a:r>
            <a:r>
              <a:rPr lang="pl-PL" dirty="0" smtClean="0"/>
              <a:t>do </a:t>
            </a:r>
            <a:r>
              <a:rPr lang="pl-PL" dirty="0"/>
              <a:t>4</a:t>
            </a:r>
            <a:r>
              <a:rPr lang="pl-PL" dirty="0" smtClean="0"/>
              <a:t>0 </a:t>
            </a:r>
            <a:r>
              <a:rPr lang="pl-PL" dirty="0"/>
              <a:t>pracovních dní ze strany MAS </a:t>
            </a:r>
          </a:p>
          <a:p>
            <a:pPr marL="0" indent="0">
              <a:buNone/>
            </a:pPr>
            <a:r>
              <a:rPr lang="cs-CZ" dirty="0" smtClean="0"/>
              <a:t>	- odvolání</a:t>
            </a:r>
            <a:r>
              <a:rPr lang="cs-CZ" dirty="0"/>
              <a:t>: </a:t>
            </a:r>
            <a:r>
              <a:rPr lang="cs-CZ" dirty="0" smtClean="0"/>
              <a:t>				do </a:t>
            </a:r>
            <a:r>
              <a:rPr lang="cs-CZ" dirty="0"/>
              <a:t>15 kalendářních dní ze strany žadatele </a:t>
            </a:r>
          </a:p>
          <a:p>
            <a:r>
              <a:rPr lang="cs-CZ" b="1" dirty="0" smtClean="0"/>
              <a:t>Závěrečné </a:t>
            </a:r>
            <a:r>
              <a:rPr lang="cs-CZ" b="1" dirty="0"/>
              <a:t>ověření způsobilosti: </a:t>
            </a:r>
            <a:r>
              <a:rPr lang="cs-CZ" dirty="0"/>
              <a:t> </a:t>
            </a:r>
            <a:r>
              <a:rPr lang="cs-CZ" dirty="0" smtClean="0"/>
              <a:t>ŘO </a:t>
            </a:r>
            <a:r>
              <a:rPr lang="cs-CZ" dirty="0"/>
              <a:t>provádí neprodleně dle administrativních kapacit </a:t>
            </a:r>
          </a:p>
          <a:p>
            <a:r>
              <a:rPr lang="cs-CZ" b="1" dirty="0" smtClean="0"/>
              <a:t>Vydání </a:t>
            </a:r>
            <a:r>
              <a:rPr lang="cs-CZ" b="1" dirty="0"/>
              <a:t>právního aktu u doporučených žádostí: </a:t>
            </a:r>
            <a:r>
              <a:rPr lang="pl-PL" dirty="0" smtClean="0"/>
              <a:t>do </a:t>
            </a:r>
            <a:r>
              <a:rPr lang="pl-PL" dirty="0"/>
              <a:t>3 měsíců ze strany ŘO OPZ </a:t>
            </a:r>
          </a:p>
          <a:p>
            <a:r>
              <a:rPr lang="cs-CZ" b="1" dirty="0" smtClean="0"/>
              <a:t>Odeslání </a:t>
            </a:r>
            <a:r>
              <a:rPr lang="cs-CZ" b="1" dirty="0"/>
              <a:t>první zálohové platby: </a:t>
            </a:r>
            <a:r>
              <a:rPr lang="pl-PL" dirty="0" smtClean="0"/>
              <a:t>do </a:t>
            </a:r>
            <a:r>
              <a:rPr lang="pl-PL" dirty="0"/>
              <a:t>10 pracovních dní od vydání právního aktu </a:t>
            </a:r>
          </a:p>
          <a:p>
            <a:r>
              <a:rPr lang="cs-CZ" dirty="0" smtClean="0"/>
              <a:t>Další </a:t>
            </a:r>
            <a:r>
              <a:rPr lang="cs-CZ" dirty="0"/>
              <a:t>zálohové platby v půlročním intervalu – vždy se Zprávou o realizaci projektu </a:t>
            </a:r>
          </a:p>
          <a:p>
            <a:endParaRPr lang="cs-CZ" dirty="0" smtClean="0"/>
          </a:p>
        </p:txBody>
      </p:sp>
    </p:spTree>
    <p:extLst>
      <p:ext uri="{BB962C8B-B14F-4D97-AF65-F5344CB8AC3E}">
        <p14:creationId xmlns:p14="http://schemas.microsoft.com/office/powerpoint/2010/main" val="1346942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Povinná publicita</a:t>
            </a:r>
            <a:endParaRPr lang="cs-CZ" b="1" dirty="0"/>
          </a:p>
        </p:txBody>
      </p:sp>
      <p:sp>
        <p:nvSpPr>
          <p:cNvPr id="3" name="Zástupný symbol pro obsah 2"/>
          <p:cNvSpPr>
            <a:spLocks noGrp="1"/>
          </p:cNvSpPr>
          <p:nvPr>
            <p:ph idx="1"/>
          </p:nvPr>
        </p:nvSpPr>
        <p:spPr>
          <a:xfrm>
            <a:off x="1484310" y="1777285"/>
            <a:ext cx="10018713" cy="4906850"/>
          </a:xfrm>
        </p:spPr>
        <p:txBody>
          <a:bodyPr>
            <a:normAutofit fontScale="92500" lnSpcReduction="20000"/>
          </a:bodyPr>
          <a:lstStyle/>
          <a:p>
            <a:endParaRPr lang="cs-CZ" dirty="0"/>
          </a:p>
          <a:p>
            <a:endParaRPr lang="cs-CZ" dirty="0"/>
          </a:p>
          <a:p>
            <a:r>
              <a:rPr lang="cs-CZ" dirty="0"/>
              <a:t>Alespoň 1 povinný plakát min. A3 s informacemi o projektu – je možno využít el. šablonu z www.esfcr.cz </a:t>
            </a:r>
          </a:p>
          <a:p>
            <a:r>
              <a:rPr lang="cs-CZ" dirty="0" smtClean="0"/>
              <a:t>Po </a:t>
            </a:r>
            <a:r>
              <a:rPr lang="cs-CZ" dirty="0"/>
              <a:t>celou dobu realizace projektu </a:t>
            </a:r>
          </a:p>
          <a:p>
            <a:r>
              <a:rPr lang="cs-CZ" dirty="0" smtClean="0"/>
              <a:t>V </a:t>
            </a:r>
            <a:r>
              <a:rPr lang="cs-CZ" dirty="0"/>
              <a:t>místě realizace projektu snadno viditelném pro veřejnost, např. vstupní prostory budovy </a:t>
            </a:r>
          </a:p>
          <a:p>
            <a:pPr marL="0" indent="0">
              <a:buNone/>
            </a:pPr>
            <a:r>
              <a:rPr lang="cs-CZ" dirty="0" smtClean="0"/>
              <a:t>	- pokud </a:t>
            </a:r>
            <a:r>
              <a:rPr lang="cs-CZ" dirty="0"/>
              <a:t>je projekt realizován na více místech, bude umístěn na všech těchto </a:t>
            </a:r>
            <a:r>
              <a:rPr lang="cs-CZ" dirty="0" smtClean="0"/>
              <a:t>	místech </a:t>
            </a:r>
            <a:endParaRPr lang="cs-CZ" dirty="0"/>
          </a:p>
          <a:p>
            <a:pPr marL="0" indent="0">
              <a:buNone/>
            </a:pPr>
            <a:r>
              <a:rPr lang="cs-CZ" dirty="0" smtClean="0"/>
              <a:t>	- pokud </a:t>
            </a:r>
            <a:r>
              <a:rPr lang="cs-CZ" dirty="0"/>
              <a:t>nelze plakát umístit v místě realizace projektu, bude umístěn v sídle </a:t>
            </a:r>
            <a:r>
              <a:rPr lang="cs-CZ" dirty="0" smtClean="0"/>
              <a:t>	příjemce </a:t>
            </a:r>
            <a:endParaRPr lang="cs-CZ" dirty="0"/>
          </a:p>
          <a:p>
            <a:pPr marL="0" indent="0">
              <a:buNone/>
            </a:pPr>
            <a:r>
              <a:rPr lang="cs-CZ" dirty="0" smtClean="0"/>
              <a:t>	- pokud </a:t>
            </a:r>
            <a:r>
              <a:rPr lang="cs-CZ" dirty="0"/>
              <a:t>příjemce realizuje více projektů OPZ v jednom místě, je možné pro </a:t>
            </a:r>
            <a:r>
              <a:rPr lang="cs-CZ" dirty="0" smtClean="0"/>
              <a:t>	všechny </a:t>
            </a:r>
            <a:r>
              <a:rPr lang="cs-CZ" dirty="0"/>
              <a:t>tyto projekty umístit pouze jeden plakát </a:t>
            </a:r>
          </a:p>
          <a:p>
            <a:endParaRPr lang="cs-CZ" dirty="0" smtClean="0"/>
          </a:p>
        </p:txBody>
      </p:sp>
    </p:spTree>
    <p:extLst>
      <p:ext uri="{BB962C8B-B14F-4D97-AF65-F5344CB8AC3E}">
        <p14:creationId xmlns:p14="http://schemas.microsoft.com/office/powerpoint/2010/main" val="10714696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IS KP14+</a:t>
            </a:r>
            <a:endParaRPr lang="cs-CZ" b="1" dirty="0"/>
          </a:p>
        </p:txBody>
      </p:sp>
      <p:sp>
        <p:nvSpPr>
          <p:cNvPr id="3" name="Zástupný symbol pro obsah 2"/>
          <p:cNvSpPr>
            <a:spLocks noGrp="1"/>
          </p:cNvSpPr>
          <p:nvPr>
            <p:ph idx="1"/>
          </p:nvPr>
        </p:nvSpPr>
        <p:spPr>
          <a:xfrm>
            <a:off x="1484310" y="1635617"/>
            <a:ext cx="10018713" cy="5048518"/>
          </a:xfrm>
        </p:spPr>
        <p:txBody>
          <a:bodyPr>
            <a:normAutofit lnSpcReduction="10000"/>
          </a:bodyPr>
          <a:lstStyle/>
          <a:p>
            <a:r>
              <a:rPr lang="cs-CZ" dirty="0" smtClean="0"/>
              <a:t>Součást </a:t>
            </a:r>
            <a:r>
              <a:rPr lang="cs-CZ" dirty="0"/>
              <a:t>monitorovacího systému pro využívání Evropských strukturálních a investičních fondů v ČR v programovém období 2014 – 2020 </a:t>
            </a:r>
          </a:p>
          <a:p>
            <a:r>
              <a:rPr lang="cs-CZ" dirty="0" smtClean="0"/>
              <a:t>On-line </a:t>
            </a:r>
            <a:r>
              <a:rPr lang="cs-CZ" dirty="0"/>
              <a:t>aplikace </a:t>
            </a:r>
          </a:p>
          <a:p>
            <a:pPr marL="0" indent="0">
              <a:buNone/>
            </a:pPr>
            <a:r>
              <a:rPr lang="cs-CZ" dirty="0" smtClean="0"/>
              <a:t>	- Nevyžaduje </a:t>
            </a:r>
            <a:r>
              <a:rPr lang="cs-CZ" dirty="0"/>
              <a:t>instalaci do PC </a:t>
            </a:r>
          </a:p>
          <a:p>
            <a:pPr marL="0" indent="0">
              <a:buNone/>
            </a:pPr>
            <a:r>
              <a:rPr lang="cs-CZ" dirty="0" smtClean="0"/>
              <a:t>	- V</a:t>
            </a:r>
            <a:r>
              <a:rPr lang="pt-BR" dirty="0" smtClean="0"/>
              <a:t>yžaduje </a:t>
            </a:r>
            <a:r>
              <a:rPr lang="pt-BR" dirty="0"/>
              <a:t>registraci s platnou emailovou adresou a telefonním číslem </a:t>
            </a:r>
          </a:p>
          <a:p>
            <a:r>
              <a:rPr lang="cs-CZ" dirty="0" smtClean="0"/>
              <a:t>Edukační </a:t>
            </a:r>
            <a:r>
              <a:rPr lang="cs-CZ" dirty="0"/>
              <a:t>videa </a:t>
            </a:r>
            <a:endParaRPr lang="cs-CZ" dirty="0" smtClean="0"/>
          </a:p>
          <a:p>
            <a:pPr marL="0" indent="0">
              <a:buNone/>
            </a:pPr>
            <a:r>
              <a:rPr lang="cs-CZ" dirty="0">
                <a:hlinkClick r:id="rId2"/>
              </a:rPr>
              <a:t>http://</a:t>
            </a:r>
            <a:r>
              <a:rPr lang="cs-CZ" dirty="0" smtClean="0">
                <a:hlinkClick r:id="rId2"/>
              </a:rPr>
              <a:t>www.dotaceeu.cz/cs/Jak-ziskat-dotaci/Elektronicka-zadost/Edukacni-videa</a:t>
            </a:r>
            <a:r>
              <a:rPr lang="cs-CZ" dirty="0" smtClean="0"/>
              <a:t> </a:t>
            </a:r>
            <a:endParaRPr lang="cs-CZ" dirty="0"/>
          </a:p>
          <a:p>
            <a:r>
              <a:rPr lang="cs-CZ" dirty="0" smtClean="0"/>
              <a:t>Pokyny </a:t>
            </a:r>
            <a:r>
              <a:rPr lang="cs-CZ" dirty="0"/>
              <a:t>k vyplnění žádosti v IS KP14+ </a:t>
            </a:r>
          </a:p>
          <a:p>
            <a:pPr marL="0" indent="0">
              <a:buNone/>
            </a:pPr>
            <a:r>
              <a:rPr lang="cs-CZ" dirty="0" smtClean="0">
                <a:hlinkClick r:id="rId3"/>
              </a:rPr>
              <a:t>https</a:t>
            </a:r>
            <a:r>
              <a:rPr lang="cs-CZ" dirty="0">
                <a:hlinkClick r:id="rId3"/>
              </a:rPr>
              <a:t>://www.esfcr.cz/formulare-a-pokyny-potrebne-v-ramci-pripravy-zadosti-o-podporu-opz/-/</a:t>
            </a:r>
            <a:r>
              <a:rPr lang="cs-CZ" dirty="0" smtClean="0">
                <a:hlinkClick r:id="rId3"/>
              </a:rPr>
              <a:t>dokument/797956</a:t>
            </a:r>
            <a:endParaRPr lang="cs-CZ" dirty="0" smtClean="0"/>
          </a:p>
        </p:txBody>
      </p:sp>
    </p:spTree>
    <p:extLst>
      <p:ext uri="{BB962C8B-B14F-4D97-AF65-F5344CB8AC3E}">
        <p14:creationId xmlns:p14="http://schemas.microsoft.com/office/powerpoint/2010/main" val="3306067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a:t>
            </a:r>
            <a:r>
              <a:rPr lang="cs-CZ" dirty="0" smtClean="0"/>
              <a:t>OPZ</a:t>
            </a:r>
            <a:endParaRPr lang="cs-CZ" dirty="0"/>
          </a:p>
        </p:txBody>
      </p:sp>
      <p:sp>
        <p:nvSpPr>
          <p:cNvPr id="3" name="Zástupný symbol pro obsah 2"/>
          <p:cNvSpPr>
            <a:spLocks noGrp="1"/>
          </p:cNvSpPr>
          <p:nvPr>
            <p:ph idx="1"/>
          </p:nvPr>
        </p:nvSpPr>
        <p:spPr>
          <a:xfrm>
            <a:off x="2005965" y="1916832"/>
            <a:ext cx="7897525" cy="432048"/>
          </a:xfrm>
          <a:solidFill>
            <a:schemeClr val="accent2">
              <a:lumMod val="20000"/>
              <a:lumOff val="80000"/>
            </a:schemeClr>
          </a:solidFill>
        </p:spPr>
        <p:txBody>
          <a:bodyPr>
            <a:normAutofit lnSpcReduction="10000"/>
          </a:bodyPr>
          <a:lstStyle/>
          <a:p>
            <a:pPr marL="0" indent="0">
              <a:buNone/>
            </a:pPr>
            <a:r>
              <a:rPr lang="cs-CZ" b="1" dirty="0"/>
              <a:t> </a:t>
            </a:r>
            <a:r>
              <a:rPr lang="cs-CZ" b="1" dirty="0" smtClean="0"/>
              <a:t>   Zřízení </a:t>
            </a:r>
            <a:r>
              <a:rPr lang="cs-CZ" b="1" dirty="0"/>
              <a:t>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sp>
        <p:nvSpPr>
          <p:cNvPr id="5" name="Obdélník 4"/>
          <p:cNvSpPr/>
          <p:nvPr/>
        </p:nvSpPr>
        <p:spPr>
          <a:xfrm>
            <a:off x="2414657" y="2708921"/>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6" name="Obdélník 5"/>
          <p:cNvSpPr/>
          <p:nvPr/>
        </p:nvSpPr>
        <p:spPr>
          <a:xfrm>
            <a:off x="2990380" y="3573017"/>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3422428" y="4432838"/>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8" name="Obdélník 7"/>
          <p:cNvSpPr/>
          <p:nvPr/>
        </p:nvSpPr>
        <p:spPr>
          <a:xfrm>
            <a:off x="3879703" y="5302273"/>
            <a:ext cx="6023787" cy="830997"/>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10280466" y="1998268"/>
            <a:ext cx="0" cy="3327176"/>
          </a:xfrm>
          <a:prstGeom prst="straightConnector1">
            <a:avLst/>
          </a:prstGeom>
          <a:ln w="38100" cap="rnd">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042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2949262"/>
            <a:ext cx="10146885" cy="1262129"/>
          </a:xfrm>
        </p:spPr>
        <p:txBody>
          <a:bodyPr>
            <a:normAutofit/>
          </a:bodyPr>
          <a:lstStyle/>
          <a:p>
            <a:endParaRPr lang="cs-CZ" dirty="0"/>
          </a:p>
        </p:txBody>
      </p:sp>
      <p:sp>
        <p:nvSpPr>
          <p:cNvPr id="3" name="Zástupný symbol pro obsah 2"/>
          <p:cNvSpPr>
            <a:spLocks noGrp="1"/>
          </p:cNvSpPr>
          <p:nvPr>
            <p:ph idx="1"/>
          </p:nvPr>
        </p:nvSpPr>
        <p:spPr>
          <a:xfrm>
            <a:off x="466879" y="391476"/>
            <a:ext cx="11164317" cy="685588"/>
          </a:xfrm>
        </p:spPr>
        <p:txBody>
          <a:bodyPr>
            <a:normAutofit lnSpcReduction="10000"/>
          </a:bodyPr>
          <a:lstStyle/>
          <a:p>
            <a:pPr marL="0" indent="0" algn="ctr">
              <a:buNone/>
            </a:pPr>
            <a:r>
              <a:rPr lang="cs-CZ" sz="4000" b="1" dirty="0" smtClean="0"/>
              <a:t>IS KP14+</a:t>
            </a:r>
            <a:endParaRPr lang="cs-CZ" sz="4000" b="1" dirty="0"/>
          </a:p>
        </p:txBody>
      </p:sp>
      <p:sp>
        <p:nvSpPr>
          <p:cNvPr id="4" name="Zástupný symbol pro číslo snímku 3"/>
          <p:cNvSpPr>
            <a:spLocks noGrp="1"/>
          </p:cNvSpPr>
          <p:nvPr>
            <p:ph type="sldNum" sz="quarter" idx="12"/>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36" y="1077064"/>
            <a:ext cx="11426001" cy="56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9028090" y="2732803"/>
            <a:ext cx="260310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18318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135814"/>
            <a:ext cx="10018713" cy="564660"/>
          </a:xfrm>
        </p:spPr>
        <p:txBody>
          <a:bodyPr>
            <a:normAutofit fontScale="90000"/>
          </a:bodyPr>
          <a:lstStyle/>
          <a:p>
            <a:r>
              <a:rPr lang="cs-CZ" dirty="0"/>
              <a:t>Základní menu</a:t>
            </a:r>
          </a:p>
        </p:txBody>
      </p:sp>
      <p:sp>
        <p:nvSpPr>
          <p:cNvPr id="3" name="Zástupný symbol pro obsah 2"/>
          <p:cNvSpPr>
            <a:spLocks noGrp="1"/>
          </p:cNvSpPr>
          <p:nvPr>
            <p:ph idx="1"/>
          </p:nvPr>
        </p:nvSpPr>
        <p:spPr>
          <a:xfrm>
            <a:off x="1961966" y="2184140"/>
            <a:ext cx="8064000" cy="1316868"/>
          </a:xfrm>
        </p:spPr>
        <p:txBody>
          <a:bodyPr>
            <a:normAutofit/>
          </a:bodyPr>
          <a:lstStyle/>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a:t>
            </a:r>
            <a:r>
              <a:rPr lang="cs-CZ" sz="1800" dirty="0" smtClean="0"/>
              <a:t>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Evaluátor</a:t>
            </a:r>
            <a:endParaRPr lang="cs-CZ" sz="1800" dirty="0"/>
          </a:p>
          <a:p>
            <a:pPr marL="432000" lvl="1" indent="-432000">
              <a:lnSpc>
                <a:spcPts val="1400"/>
              </a:lnSpc>
              <a:spcBef>
                <a:spcPts val="0"/>
              </a:spcBef>
              <a:spcAft>
                <a:spcPts val="0"/>
              </a:spcAft>
              <a:buSzPct val="100000"/>
              <a:buFont typeface="Wingdings" panose="05000000000000000000" pitchFamily="2" charset="2"/>
              <a:buChar char=""/>
            </a:pPr>
            <a:endParaRPr lang="cs-CZ" sz="1900" dirty="0"/>
          </a:p>
        </p:txBody>
      </p:sp>
      <p:sp>
        <p:nvSpPr>
          <p:cNvPr id="5" name="Zástupný symbol pro číslo snímku 4"/>
          <p:cNvSpPr>
            <a:spLocks noGrp="1"/>
          </p:cNvSpPr>
          <p:nvPr>
            <p:ph type="sldNum" sz="quarter" idx="13"/>
          </p:nvPr>
        </p:nvSpPr>
        <p:spPr/>
        <p:txBody>
          <a:bodyPr/>
          <a:lstStyle/>
          <a:p>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793" y="2516030"/>
            <a:ext cx="6765258" cy="94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507197" y="2617662"/>
            <a:ext cx="3198921" cy="4373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647" y="3247230"/>
            <a:ext cx="9932404" cy="323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3287688" y="2348881"/>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3638368" y="3055032"/>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034" y="763355"/>
            <a:ext cx="9932405" cy="10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390918" y="1464060"/>
            <a:ext cx="695459" cy="2617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37263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566671"/>
            <a:ext cx="10018713" cy="790661"/>
          </a:xfrm>
        </p:spPr>
        <p:txBody>
          <a:bodyPr>
            <a:normAutofit/>
          </a:bodyPr>
          <a:lstStyle/>
          <a:p>
            <a:r>
              <a:rPr lang="cs-CZ" b="1" dirty="0" smtClean="0"/>
              <a:t>Vytvoření nové žádosti</a:t>
            </a:r>
            <a:endParaRPr lang="cs-CZ" b="1" dirty="0"/>
          </a:p>
        </p:txBody>
      </p:sp>
      <p:sp>
        <p:nvSpPr>
          <p:cNvPr id="3" name="Zástupný symbol pro obsah 2"/>
          <p:cNvSpPr>
            <a:spLocks noGrp="1"/>
          </p:cNvSpPr>
          <p:nvPr>
            <p:ph idx="1"/>
          </p:nvPr>
        </p:nvSpPr>
        <p:spPr>
          <a:xfrm>
            <a:off x="1798483" y="1722601"/>
            <a:ext cx="9704539" cy="1446336"/>
          </a:xfrm>
        </p:spPr>
        <p:txBody>
          <a:bodyPr>
            <a:noAutofit/>
          </a:bodyPr>
          <a:lstStyle/>
          <a:p>
            <a:pPr>
              <a:lnSpc>
                <a:spcPts val="2200"/>
              </a:lnSpc>
              <a:spcBef>
                <a:spcPts val="0"/>
              </a:spcBef>
              <a:spcAft>
                <a:spcPts val="0"/>
              </a:spcAft>
            </a:pPr>
            <a:r>
              <a:rPr lang="cs-CZ" sz="1600" dirty="0"/>
              <a:t>Nová žádost</a:t>
            </a:r>
          </a:p>
          <a:p>
            <a:pPr>
              <a:lnSpc>
                <a:spcPts val="2200"/>
              </a:lnSpc>
              <a:spcBef>
                <a:spcPts val="0"/>
              </a:spcBef>
              <a:spcAft>
                <a:spcPts val="0"/>
              </a:spcAft>
            </a:pPr>
            <a:r>
              <a:rPr lang="cs-CZ" sz="1600" dirty="0"/>
              <a:t>Seznam programů a výzev (uživatel vybere správný OP)</a:t>
            </a:r>
          </a:p>
          <a:p>
            <a:pPr>
              <a:lnSpc>
                <a:spcPts val="2200"/>
              </a:lnSpc>
              <a:spcBef>
                <a:spcPts val="0"/>
              </a:spcBef>
              <a:spcAft>
                <a:spcPts val="0"/>
              </a:spcAft>
            </a:pPr>
            <a:r>
              <a:rPr lang="cs-CZ" sz="1600" dirty="0"/>
              <a:t>Otevřené výzvy (uživatel vybere </a:t>
            </a:r>
            <a:r>
              <a:rPr lang="cs-CZ" sz="1600" b="1" dirty="0"/>
              <a:t>Výzvu pro MAS č. 03_16_047 </a:t>
            </a:r>
            <a:r>
              <a:rPr lang="cs-CZ" sz="1600" dirty="0"/>
              <a:t>a klikne na modrý odkaz </a:t>
            </a:r>
            <a:r>
              <a:rPr lang="cs-CZ" sz="1600" u="sng" dirty="0"/>
              <a:t>individuální projekt)</a:t>
            </a: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47</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825" y="1231374"/>
            <a:ext cx="7136148" cy="61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585" y="2072615"/>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825" y="2923504"/>
            <a:ext cx="9838834" cy="24192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7459" y="5127191"/>
            <a:ext cx="5845861" cy="1661867"/>
          </a:xfrm>
          <a:prstGeom prst="rect">
            <a:avLst/>
          </a:prstGeom>
          <a:noFill/>
          <a:extLst>
            <a:ext uri="{909E8E84-426E-40DD-AFC4-6F175D3DCCD1}">
              <a14:hiddenFill xmlns:a14="http://schemas.microsoft.com/office/drawing/2010/main">
                <a:solidFill>
                  <a:srgbClr val="FFFFFF"/>
                </a:solidFill>
              </a14:hiddenFill>
            </a:ext>
          </a:extLst>
        </p:spPr>
      </p:pic>
      <p:sp>
        <p:nvSpPr>
          <p:cNvPr id="10" name="Obdélník 9"/>
          <p:cNvSpPr/>
          <p:nvPr/>
        </p:nvSpPr>
        <p:spPr>
          <a:xfrm>
            <a:off x="3863662" y="1477029"/>
            <a:ext cx="1403797" cy="245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393155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399245"/>
            <a:ext cx="10018713" cy="869515"/>
          </a:xfrm>
        </p:spPr>
        <p:txBody>
          <a:bodyPr/>
          <a:lstStyle/>
          <a:p>
            <a:r>
              <a:rPr lang="cs-CZ" b="1" dirty="0"/>
              <a:t>Vytvoření nové žádosti</a:t>
            </a:r>
          </a:p>
        </p:txBody>
      </p:sp>
      <p:sp>
        <p:nvSpPr>
          <p:cNvPr id="3" name="Zástupný symbol pro obsah 2"/>
          <p:cNvSpPr>
            <a:spLocks noGrp="1"/>
          </p:cNvSpPr>
          <p:nvPr>
            <p:ph idx="1"/>
          </p:nvPr>
        </p:nvSpPr>
        <p:spPr>
          <a:xfrm>
            <a:off x="9313613" y="1268760"/>
            <a:ext cx="2496314" cy="1936762"/>
          </a:xfrm>
        </p:spPr>
        <p:txBody>
          <a:bodyPr>
            <a:normAutofit/>
          </a:bodyPr>
          <a:lstStyle/>
          <a:p>
            <a:pPr>
              <a:lnSpc>
                <a:spcPts val="2200"/>
              </a:lnSpc>
              <a:spcBef>
                <a:spcPts val="0"/>
              </a:spcBef>
              <a:spcAft>
                <a:spcPts val="0"/>
              </a:spcAft>
            </a:pPr>
            <a:r>
              <a:rPr lang="cs-CZ" sz="1800" dirty="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a:t>Výběr výzvy MAS</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48</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17" y="1077141"/>
            <a:ext cx="8464066" cy="48061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694" y="3486937"/>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421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8726" y="182615"/>
            <a:ext cx="10018713" cy="798114"/>
          </a:xfrm>
        </p:spPr>
        <p:txBody>
          <a:bodyPr/>
          <a:lstStyle/>
          <a:p>
            <a:r>
              <a:rPr lang="cs-CZ" dirty="0" smtClean="0"/>
              <a:t>Pravidla pro vyplňování žádosti</a:t>
            </a:r>
            <a:endParaRPr lang="cs-CZ" dirty="0"/>
          </a:p>
        </p:txBody>
      </p:sp>
      <p:sp>
        <p:nvSpPr>
          <p:cNvPr id="3" name="Zástupný symbol pro obsah 2"/>
          <p:cNvSpPr>
            <a:spLocks noGrp="1"/>
          </p:cNvSpPr>
          <p:nvPr>
            <p:ph idx="1"/>
          </p:nvPr>
        </p:nvSpPr>
        <p:spPr>
          <a:xfrm>
            <a:off x="3442411" y="1262740"/>
            <a:ext cx="7707785" cy="1512168"/>
          </a:xfrm>
        </p:spPr>
        <p:txBody>
          <a:bodyPr>
            <a:noAutofit/>
          </a:bodyPr>
          <a:lstStyle/>
          <a:p>
            <a:pPr algn="just">
              <a:lnSpc>
                <a:spcPct val="100000"/>
              </a:lnSpc>
            </a:pPr>
            <a:r>
              <a:rPr lang="cs-CZ" sz="1600" dirty="0"/>
              <a:t>Uživatel </a:t>
            </a:r>
            <a:r>
              <a:rPr lang="cs-CZ" sz="1600" b="1" u="sng" dirty="0"/>
              <a:t>vyplňuje záložky postupně</a:t>
            </a:r>
            <a:r>
              <a:rPr lang="cs-CZ" sz="1600" dirty="0"/>
              <a:t> (!!!) podle navigačního menu v levé části obrazovky.</a:t>
            </a:r>
          </a:p>
          <a:p>
            <a:pPr algn="just">
              <a:lnSpc>
                <a:spcPct val="100000"/>
              </a:lnSpc>
            </a:pPr>
            <a:r>
              <a:rPr lang="cs-CZ" sz="1600" dirty="0"/>
              <a:t>Jednou vepsaná data se propisují do dalších záložek, či umožní zaktivnění některých neaktivních záložek.</a:t>
            </a:r>
          </a:p>
          <a:p>
            <a:pPr algn="just">
              <a:lnSpc>
                <a:spcPct val="100000"/>
              </a:lnSpc>
            </a:pPr>
            <a:r>
              <a:rPr lang="cs-CZ" sz="1600" dirty="0"/>
              <a:t>UKLÁDAT!!!! každou vyplněnou záložku, či delší textové pole před jeho opuštěním uložte.</a:t>
            </a:r>
          </a:p>
        </p:txBody>
      </p:sp>
      <p:sp>
        <p:nvSpPr>
          <p:cNvPr id="4" name="Zástupný symbol pro obsah 3"/>
          <p:cNvSpPr>
            <a:spLocks noGrp="1"/>
          </p:cNvSpPr>
          <p:nvPr>
            <p:ph idx="10"/>
          </p:nvPr>
        </p:nvSpPr>
        <p:spPr>
          <a:xfrm>
            <a:off x="2838452" y="3113419"/>
            <a:ext cx="4104456" cy="576064"/>
          </a:xfrm>
        </p:spPr>
        <p:txBody>
          <a:bodyPr>
            <a:noAutofit/>
          </a:bodyPr>
          <a:lstStyle/>
          <a:p>
            <a:pPr>
              <a:spcBef>
                <a:spcPts val="0"/>
              </a:spcBef>
            </a:pPr>
            <a:r>
              <a:rPr lang="cs-CZ" sz="1000" b="1" u="sng" cap="all" dirty="0"/>
              <a:t>Pravidlo:</a:t>
            </a:r>
          </a:p>
          <a:p>
            <a:pPr lvl="1">
              <a:spcBef>
                <a:spcPts val="0"/>
              </a:spcBef>
            </a:pPr>
            <a:r>
              <a:rPr lang="cs-CZ" sz="1400" b="1" dirty="0"/>
              <a:t>Žlutě</a:t>
            </a:r>
            <a:r>
              <a:rPr lang="cs-CZ" sz="1400" dirty="0"/>
              <a:t> podbarvená pole = </a:t>
            </a:r>
            <a:r>
              <a:rPr lang="cs-CZ" sz="1400" b="1" dirty="0"/>
              <a:t>povinná</a:t>
            </a:r>
          </a:p>
          <a:p>
            <a:pPr lvl="1">
              <a:spcBef>
                <a:spcPts val="0"/>
              </a:spcBef>
            </a:pPr>
            <a:r>
              <a:rPr lang="cs-CZ" sz="1400" b="1" dirty="0"/>
              <a:t>Šedivě</a:t>
            </a:r>
            <a:r>
              <a:rPr lang="cs-CZ" sz="1400" dirty="0"/>
              <a:t> podbarvená pole = </a:t>
            </a:r>
            <a:r>
              <a:rPr lang="cs-CZ" sz="1400" b="1" dirty="0"/>
              <a:t>volitelná</a:t>
            </a:r>
          </a:p>
          <a:p>
            <a:pPr lvl="1">
              <a:spcBef>
                <a:spcPts val="0"/>
              </a:spcBef>
            </a:pPr>
            <a:r>
              <a:rPr lang="cs-CZ" sz="1400" b="1" dirty="0"/>
              <a:t>Bíle</a:t>
            </a:r>
            <a:r>
              <a:rPr lang="cs-CZ" sz="1400" dirty="0"/>
              <a:t> podbarvená pole = </a:t>
            </a:r>
            <a:r>
              <a:rPr lang="cs-CZ" sz="1400" b="1" dirty="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49</a:t>
            </a:fld>
            <a:endParaRPr lang="cs-CZ" dirty="0"/>
          </a:p>
        </p:txBody>
      </p:sp>
      <p:sp>
        <p:nvSpPr>
          <p:cNvPr id="6" name="Zástupný symbol pro obsah 6"/>
          <p:cNvSpPr txBox="1">
            <a:spLocks/>
          </p:cNvSpPr>
          <p:nvPr/>
        </p:nvSpPr>
        <p:spPr>
          <a:xfrm>
            <a:off x="3442411"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400" dirty="0"/>
              <a:t>Nebo nejsou 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073" y="189112"/>
            <a:ext cx="1334304" cy="6424679"/>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8275111" y="4156885"/>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jednotlivých 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br>
              <a:rPr lang="cs-CZ" sz="1400" dirty="0"/>
            </a:br>
            <a:r>
              <a:rPr lang="cs-CZ" sz="1400" dirty="0"/>
              <a:t>a 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3232653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0"/>
            <a:ext cx="10018713" cy="1464973"/>
          </a:xfrm>
        </p:spPr>
        <p:txBody>
          <a:bodyPr>
            <a:normAutofit/>
          </a:bodyPr>
          <a:lstStyle/>
          <a:p>
            <a:r>
              <a:rPr lang="cs-CZ" sz="3600" b="1" dirty="0" smtClean="0"/>
              <a:t>Cíl výzvy</a:t>
            </a:r>
            <a:endParaRPr lang="cs-CZ" sz="3600" b="1" dirty="0"/>
          </a:p>
        </p:txBody>
      </p:sp>
      <p:sp>
        <p:nvSpPr>
          <p:cNvPr id="3" name="Zástupný symbol pro obsah 2"/>
          <p:cNvSpPr>
            <a:spLocks noGrp="1"/>
          </p:cNvSpPr>
          <p:nvPr>
            <p:ph idx="1"/>
          </p:nvPr>
        </p:nvSpPr>
        <p:spPr>
          <a:xfrm>
            <a:off x="1484310" y="2150773"/>
            <a:ext cx="10018713" cy="4121238"/>
          </a:xfrm>
        </p:spPr>
        <p:txBody>
          <a:bodyPr>
            <a:normAutofit/>
          </a:bodyPr>
          <a:lstStyle/>
          <a:p>
            <a:pPr marL="0" indent="0">
              <a:buNone/>
            </a:pPr>
            <a:r>
              <a:rPr lang="cs-CZ" b="1" dirty="0" smtClean="0"/>
              <a:t>Cíl výzvy</a:t>
            </a:r>
          </a:p>
          <a:p>
            <a:r>
              <a:rPr lang="cs-CZ" dirty="0"/>
              <a:t>vytvoření dostatečných možností na umístění co nejvíce dětí do předškolních a mimoškolních zařízení tak, aby umožnili rodičům rychlé zapojení na trhu </a:t>
            </a:r>
            <a:r>
              <a:rPr lang="cs-CZ" dirty="0" smtClean="0"/>
              <a:t>práce</a:t>
            </a:r>
            <a:endParaRPr lang="cs-CZ" dirty="0"/>
          </a:p>
          <a:p>
            <a:r>
              <a:rPr lang="cs-CZ" b="1" dirty="0"/>
              <a:t>f</a:t>
            </a:r>
            <a:r>
              <a:rPr lang="cs-CZ" b="1" dirty="0" smtClean="0"/>
              <a:t>inanční </a:t>
            </a:r>
            <a:r>
              <a:rPr lang="cs-CZ" b="1" dirty="0"/>
              <a:t>podpora </a:t>
            </a:r>
            <a:r>
              <a:rPr lang="cs-CZ" b="1" dirty="0" smtClean="0"/>
              <a:t>musí </a:t>
            </a:r>
            <a:r>
              <a:rPr lang="cs-CZ" b="1" dirty="0"/>
              <a:t>primárně směřovat k osobám pečujícím o malé děti a osobám vracejícím se na trh práce po návratu z mateřské či rodičovské </a:t>
            </a:r>
            <a:r>
              <a:rPr lang="cs-CZ" b="1" dirty="0" smtClean="0"/>
              <a:t>dovolené</a:t>
            </a:r>
          </a:p>
        </p:txBody>
      </p:sp>
    </p:spTree>
    <p:extLst>
      <p:ext uri="{BB962C8B-B14F-4D97-AF65-F5344CB8AC3E}">
        <p14:creationId xmlns:p14="http://schemas.microsoft.com/office/powerpoint/2010/main" val="20316382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8739" y="154173"/>
            <a:ext cx="9573549" cy="1060794"/>
          </a:xfrm>
        </p:spPr>
        <p:txBody>
          <a:bodyPr>
            <a:normAutofit fontScale="90000"/>
          </a:bodyPr>
          <a:lstStyle/>
          <a:p>
            <a:r>
              <a:rPr lang="cs-CZ" dirty="0" smtClean="0"/>
              <a:t>Příklady vyplňovaných záložek – IDENTIFIKACE OPERACE</a:t>
            </a:r>
            <a:endParaRPr lang="cs-CZ" dirty="0"/>
          </a:p>
        </p:txBody>
      </p:sp>
      <p:sp>
        <p:nvSpPr>
          <p:cNvPr id="16" name="Zástupný symbol pro obsah 5"/>
          <p:cNvSpPr>
            <a:spLocks noGrp="1"/>
          </p:cNvSpPr>
          <p:nvPr>
            <p:ph idx="1"/>
          </p:nvPr>
        </p:nvSpPr>
        <p:spPr>
          <a:xfrm>
            <a:off x="9488512" y="2806161"/>
            <a:ext cx="2481262" cy="681037"/>
          </a:xfrm>
        </p:spPr>
        <p:txBody>
          <a:bodyPr>
            <a:normAutofit/>
          </a:bodyPr>
          <a:lstStyle/>
          <a:p>
            <a:pPr marL="0" indent="0">
              <a:spcBef>
                <a:spcPts val="0"/>
              </a:spcBef>
              <a:buNone/>
            </a:pPr>
            <a:r>
              <a:rPr lang="cs-CZ" sz="1600" dirty="0"/>
              <a:t>Důležitý údaj k identifikaci žádosti - HASH!!!</a:t>
            </a:r>
          </a:p>
        </p:txBody>
      </p:sp>
      <p:sp>
        <p:nvSpPr>
          <p:cNvPr id="6" name="Zástupný symbol pro obsah 5"/>
          <p:cNvSpPr>
            <a:spLocks noGrp="1"/>
          </p:cNvSpPr>
          <p:nvPr>
            <p:ph idx="10"/>
          </p:nvPr>
        </p:nvSpPr>
        <p:spPr>
          <a:xfrm>
            <a:off x="8189183" y="5593251"/>
            <a:ext cx="4226445" cy="1080120"/>
          </a:xfrm>
        </p:spPr>
        <p:txBody>
          <a:bodyPr/>
          <a:lstStyle/>
          <a:p>
            <a:pPr>
              <a:spcBef>
                <a:spcPts val="0"/>
              </a:spcBef>
              <a:spcAft>
                <a:spcPts val="300"/>
              </a:spcAft>
            </a:pPr>
            <a:r>
              <a:rPr lang="cs-CZ" sz="1600" dirty="0"/>
              <a:t>Žadatel vyplňuje žlutá povinná pole.</a:t>
            </a:r>
          </a:p>
          <a:p>
            <a:pPr>
              <a:spcBef>
                <a:spcPts val="0"/>
              </a:spcBef>
              <a:spcAft>
                <a:spcPts val="300"/>
              </a:spcAft>
            </a:pPr>
            <a:r>
              <a:rPr lang="cs-CZ" sz="1600" dirty="0"/>
              <a:t>Výběr z rozbalovacího seznamu.</a:t>
            </a:r>
          </a:p>
          <a:p>
            <a:pPr>
              <a:spcBef>
                <a:spcPts val="0"/>
              </a:spcBef>
              <a:spcAft>
                <a:spcPts val="300"/>
              </a:spcAft>
            </a:pPr>
            <a:r>
              <a:rPr lang="cs-CZ" sz="1600" dirty="0"/>
              <a:t>Po vyplnění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50</a:t>
            </a:fld>
            <a:endParaRPr lang="cs-CZ" dirty="0"/>
          </a:p>
        </p:txBody>
      </p:sp>
      <p:sp>
        <p:nvSpPr>
          <p:cNvPr id="20" name="Zástupný symbol pro obsah 5"/>
          <p:cNvSpPr>
            <a:spLocks noGrp="1"/>
          </p:cNvSpPr>
          <p:nvPr>
            <p:ph idx="4294967295"/>
          </p:nvPr>
        </p:nvSpPr>
        <p:spPr>
          <a:xfrm>
            <a:off x="2517295" y="5856457"/>
            <a:ext cx="4198937" cy="987425"/>
          </a:xfrm>
        </p:spPr>
        <p:txBody>
          <a:bodyPr/>
          <a:lstStyle/>
          <a:p>
            <a:pPr marL="0" indent="0">
              <a:spcBef>
                <a:spcPts val="0"/>
              </a:spcBef>
              <a:buNone/>
            </a:pPr>
            <a:r>
              <a:rPr lang="cs-CZ" sz="1400" dirty="0"/>
              <a:t>POZOR na defaultní nastavení Typu podání – </a:t>
            </a:r>
            <a:r>
              <a:rPr lang="cs-CZ" sz="1400" b="1" dirty="0"/>
              <a:t>Automatické</a:t>
            </a:r>
            <a:r>
              <a:rPr lang="cs-CZ" sz="1400" dirty="0"/>
              <a:t>. Při změně na </a:t>
            </a:r>
            <a:r>
              <a:rPr lang="cs-CZ" sz="1400" b="1" dirty="0"/>
              <a:t>Ruční</a:t>
            </a:r>
            <a:r>
              <a:rPr lang="cs-CZ" sz="1400" dirty="0"/>
              <a:t>, musí žadatel podat žádost po finalizaci a podpisu ručně (tlačítkem)!</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67" y="1214967"/>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7421526" y="2806161"/>
            <a:ext cx="1873912" cy="34051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7" name="Obdélník 16"/>
          <p:cNvSpPr/>
          <p:nvPr/>
        </p:nvSpPr>
        <p:spPr>
          <a:xfrm>
            <a:off x="5822413" y="2626141"/>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855134" y="4397355"/>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nice se šipkou 20"/>
          <p:cNvCxnSpPr/>
          <p:nvPr/>
        </p:nvCxnSpPr>
        <p:spPr>
          <a:xfrm flipH="1" flipV="1">
            <a:off x="3105214" y="4709089"/>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16121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01269" y="153307"/>
            <a:ext cx="10018713" cy="590971"/>
          </a:xfrm>
        </p:spPr>
        <p:txBody>
          <a:bodyPr>
            <a:normAutofit fontScale="90000"/>
          </a:bodyPr>
          <a:lstStyle/>
          <a:p>
            <a:r>
              <a:rPr lang="cs-CZ" dirty="0"/>
              <a:t>P</a:t>
            </a:r>
            <a:r>
              <a:rPr lang="cs-CZ" dirty="0" smtClean="0"/>
              <a:t>rojekt</a:t>
            </a:r>
            <a:endParaRPr lang="cs-CZ" dirty="0"/>
          </a:p>
        </p:txBody>
      </p:sp>
      <p:sp>
        <p:nvSpPr>
          <p:cNvPr id="16" name="Zástupný symbol pro obsah 5"/>
          <p:cNvSpPr>
            <a:spLocks noGrp="1"/>
          </p:cNvSpPr>
          <p:nvPr>
            <p:ph idx="1"/>
          </p:nvPr>
        </p:nvSpPr>
        <p:spPr>
          <a:xfrm>
            <a:off x="9024631" y="1423988"/>
            <a:ext cx="1927225" cy="4824412"/>
          </a:xfrm>
        </p:spPr>
        <p:txBody>
          <a:bodyPr>
            <a:normAutofit/>
          </a:bodyPr>
          <a:lstStyle/>
          <a:p>
            <a:pPr>
              <a:spcBef>
                <a:spcPts val="0"/>
              </a:spcBef>
            </a:pPr>
            <a:r>
              <a:rPr lang="cs-CZ" sz="2000" dirty="0"/>
              <a:t>Žádost založenou </a:t>
            </a:r>
            <a:br>
              <a:rPr lang="cs-CZ" sz="2000" dirty="0"/>
            </a:br>
            <a:r>
              <a:rPr lang="cs-CZ" sz="2000" dirty="0"/>
              <a:t>v nesprávné výzvě, není možné zkopírovat do výzvy jiné. </a:t>
            </a:r>
          </a:p>
          <a:p>
            <a:pPr>
              <a:spcBef>
                <a:spcPts val="0"/>
              </a:spcBef>
            </a:pPr>
            <a:endParaRPr lang="cs-CZ" sz="2000" dirty="0"/>
          </a:p>
          <a:p>
            <a:pPr>
              <a:spcBef>
                <a:spcPts val="0"/>
              </a:spcBef>
            </a:pPr>
            <a:r>
              <a:rPr lang="cs-CZ" sz="2000" dirty="0"/>
              <a:t>Kopii žádosti lze vytvářet </a:t>
            </a:r>
            <a:r>
              <a:rPr lang="cs-CZ" sz="2000" u="sng" dirty="0"/>
              <a:t>pouze</a:t>
            </a:r>
            <a:r>
              <a:rPr lang="cs-CZ" sz="2000" dirty="0"/>
              <a:t> v rámci jedné výzvy.</a:t>
            </a:r>
          </a:p>
          <a:p>
            <a:pPr marL="0" indent="0">
              <a:spcBef>
                <a:spcPts val="0"/>
              </a:spcBef>
              <a:buNone/>
            </a:pPr>
            <a:endParaRPr lang="cs-CZ" sz="2000" dirty="0"/>
          </a:p>
        </p:txBody>
      </p:sp>
      <p:sp>
        <p:nvSpPr>
          <p:cNvPr id="15" name="Zástupný symbol pro obsah 5"/>
          <p:cNvSpPr>
            <a:spLocks noGrp="1"/>
          </p:cNvSpPr>
          <p:nvPr>
            <p:ph idx="10"/>
          </p:nvPr>
        </p:nvSpPr>
        <p:spPr>
          <a:xfrm>
            <a:off x="6240016" y="2852936"/>
            <a:ext cx="1944216" cy="1368152"/>
          </a:xfrm>
        </p:spPr>
        <p:txBody>
          <a:bodyPr>
            <a:normAutofit/>
          </a:bodyPr>
          <a:lstStyle/>
          <a:p>
            <a:pPr marL="0" indent="0">
              <a:spcBef>
                <a:spcPts val="0"/>
              </a:spcBef>
              <a:buNone/>
            </a:pPr>
            <a:r>
              <a:rPr lang="cs-CZ" sz="2000" dirty="0"/>
              <a:t>Důležitý údaj k ověření správnosti výběru výzvy!!!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51</a:t>
            </a:fld>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61" y="1099890"/>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2892056" y="1767094"/>
            <a:ext cx="5746598" cy="19993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1328761" y="1423988"/>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65628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303029"/>
            <a:ext cx="10018713" cy="728330"/>
          </a:xfrm>
        </p:spPr>
        <p:txBody>
          <a:bodyPr/>
          <a:lstStyle/>
          <a:p>
            <a:r>
              <a:rPr lang="cs-CZ" dirty="0"/>
              <a:t>S</a:t>
            </a:r>
            <a:r>
              <a:rPr lang="cs-CZ" dirty="0" smtClean="0"/>
              <a:t>pecifické cíle</a:t>
            </a:r>
            <a:endParaRPr lang="cs-CZ" dirty="0"/>
          </a:p>
        </p:txBody>
      </p:sp>
      <p:sp>
        <p:nvSpPr>
          <p:cNvPr id="4" name="Zástupný symbol pro obsah 3"/>
          <p:cNvSpPr>
            <a:spLocks noGrp="1"/>
          </p:cNvSpPr>
          <p:nvPr>
            <p:ph idx="10"/>
          </p:nvPr>
        </p:nvSpPr>
        <p:spPr>
          <a:xfrm>
            <a:off x="2056834" y="5445224"/>
            <a:ext cx="8136456" cy="1224136"/>
          </a:xfrm>
        </p:spPr>
        <p:txBody>
          <a:bodyPr>
            <a:normAutofit fontScale="92500"/>
          </a:bodyPr>
          <a:lstStyle/>
          <a:p>
            <a:pPr>
              <a:spcBef>
                <a:spcPts val="0"/>
              </a:spcBef>
            </a:pPr>
            <a:r>
              <a:rPr lang="cs-CZ" sz="2000" dirty="0"/>
              <a:t>Záložka je vyplněna automaticky dle nastavení výzvy, data nelze editovat.</a:t>
            </a:r>
          </a:p>
          <a:p>
            <a:pPr>
              <a:spcBef>
                <a:spcPts val="0"/>
              </a:spcBef>
            </a:pPr>
            <a:r>
              <a:rPr lang="cs-CZ" sz="2000" dirty="0"/>
              <a:t>Automatický rozpad na méně a více rozvinuté regiony (% nastavené dle příslušné výzvy).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52</a:t>
            </a:fld>
            <a:endParaRPr lang="cs-CZ" dirty="0"/>
          </a:p>
        </p:txBody>
      </p:sp>
      <p:pic>
        <p:nvPicPr>
          <p:cNvPr id="4099" name="Picture 3" descr="C:\Users\michaela.sedlackova\Desktop\Specifické cí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069" y="934456"/>
            <a:ext cx="9519986" cy="460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2779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14190" y="143540"/>
            <a:ext cx="10018713" cy="547577"/>
          </a:xfrm>
        </p:spPr>
        <p:txBody>
          <a:bodyPr>
            <a:normAutofit fontScale="90000"/>
          </a:bodyPr>
          <a:lstStyle/>
          <a:p>
            <a:r>
              <a:rPr lang="cs-CZ" dirty="0" smtClean="0"/>
              <a:t>Popis projektu</a:t>
            </a:r>
            <a:endParaRPr lang="cs-CZ" dirty="0"/>
          </a:p>
        </p:txBody>
      </p:sp>
      <p:pic>
        <p:nvPicPr>
          <p:cNvPr id="1026" name="Picture 2" descr="C:\Users\michaela.sedlackova\Desktop\Popis projektu.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2503" y="725070"/>
            <a:ext cx="5600134" cy="5872281"/>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0"/>
          </p:nvPr>
        </p:nvSpPr>
        <p:spPr>
          <a:xfrm>
            <a:off x="6960096" y="1529408"/>
            <a:ext cx="3456384" cy="5067944"/>
          </a:xfrm>
        </p:spPr>
        <p:txBody>
          <a:bodyPr/>
          <a:lstStyle/>
          <a:p>
            <a:pPr>
              <a:lnSpc>
                <a:spcPct val="100000"/>
              </a:lnSpc>
            </a:pPr>
            <a:r>
              <a:rPr lang="cs-CZ" sz="1600" b="1" dirty="0"/>
              <a:t>Jaký problém projekt řeší? </a:t>
            </a:r>
          </a:p>
          <a:p>
            <a:pPr>
              <a:lnSpc>
                <a:spcPct val="100000"/>
              </a:lnSpc>
            </a:pPr>
            <a:r>
              <a:rPr lang="cs-CZ" sz="1600" b="1" dirty="0"/>
              <a:t>Jaké jsou příčiny problému?</a:t>
            </a:r>
            <a:r>
              <a:rPr lang="cs-CZ" sz="1600" dirty="0"/>
              <a:t> </a:t>
            </a:r>
          </a:p>
          <a:p>
            <a:pPr>
              <a:lnSpc>
                <a:spcPct val="100000"/>
              </a:lnSpc>
            </a:pPr>
            <a:r>
              <a:rPr lang="cs-CZ" sz="1600" b="1" dirty="0"/>
              <a:t>Co je cílem projektu? </a:t>
            </a:r>
          </a:p>
          <a:p>
            <a:pPr>
              <a:lnSpc>
                <a:spcPct val="100000"/>
              </a:lnSpc>
            </a:pPr>
            <a:r>
              <a:rPr lang="cs-CZ" sz="1600" b="1" dirty="0"/>
              <a:t>Jaká/é změna/y je/jsou v důsledku projektu očekávána/y? </a:t>
            </a:r>
          </a:p>
          <a:p>
            <a:pPr>
              <a:lnSpc>
                <a:spcPct val="100000"/>
              </a:lnSpc>
            </a:pPr>
            <a:r>
              <a:rPr lang="cs-CZ" sz="1600" b="1" dirty="0"/>
              <a:t>Jaké aktivity v projektu budou realizovány?  </a:t>
            </a:r>
          </a:p>
          <a:p>
            <a:pPr>
              <a:lnSpc>
                <a:spcPct val="100000"/>
              </a:lnSpc>
            </a:pPr>
            <a:r>
              <a:rPr lang="cs-CZ" sz="1600" b="1" dirty="0"/>
              <a:t>Popis realizačního týmu projektu.</a:t>
            </a:r>
          </a:p>
          <a:p>
            <a:pPr>
              <a:lnSpc>
                <a:spcPct val="100000"/>
              </a:lnSpc>
            </a:pPr>
            <a:r>
              <a:rPr lang="cs-CZ" sz="1600" b="1" dirty="0"/>
              <a:t>Jak bude zajištěno šíření výstupů projektu? </a:t>
            </a:r>
          </a:p>
          <a:p>
            <a:pPr>
              <a:lnSpc>
                <a:spcPct val="100000"/>
              </a:lnSpc>
            </a:pPr>
            <a:r>
              <a:rPr lang="cs-CZ" sz="1600" b="1" dirty="0"/>
              <a:t>V čem je navržené řešení inovativní? </a:t>
            </a:r>
          </a:p>
          <a:p>
            <a:pPr>
              <a:lnSpc>
                <a:spcPct val="100000"/>
              </a:lnSpc>
            </a:pPr>
            <a:r>
              <a:rPr lang="cs-CZ" sz="1600" b="1" dirty="0"/>
              <a:t>Jaká existují rizika projektu? </a:t>
            </a:r>
          </a:p>
          <a:p>
            <a:pPr>
              <a:lnSpc>
                <a:spcPct val="100000"/>
              </a:lnSpc>
            </a:pPr>
            <a:endParaRPr lang="cs-CZ" sz="1600" b="1" dirty="0"/>
          </a:p>
          <a:p>
            <a:pPr>
              <a:lnSpc>
                <a:spcPct val="100000"/>
              </a:lnSpc>
            </a:pPr>
            <a:endParaRPr lang="cs-CZ" sz="1600" b="1" dirty="0"/>
          </a:p>
          <a:p>
            <a:pPr>
              <a:lnSpc>
                <a:spcPct val="100000"/>
              </a:lnSpc>
            </a:pPr>
            <a:endParaRPr lang="cs-CZ" sz="1600" b="1" dirty="0"/>
          </a:p>
          <a:p>
            <a:pPr>
              <a:lnSpc>
                <a:spcPct val="100000"/>
              </a:lnSpc>
            </a:pPr>
            <a:endParaRPr lang="cs-CZ" sz="1600" b="1" dirty="0"/>
          </a:p>
          <a:p>
            <a:pPr>
              <a:lnSpc>
                <a:spcPct val="100000"/>
              </a:lnSpc>
            </a:pP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15339674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80004" y="62996"/>
            <a:ext cx="10018713" cy="839621"/>
          </a:xfrm>
        </p:spPr>
        <p:txBody>
          <a:bodyPr/>
          <a:lstStyle/>
          <a:p>
            <a:r>
              <a:rPr lang="cs-CZ" dirty="0" smtClean="0"/>
              <a:t>Indikátory</a:t>
            </a:r>
            <a:endParaRPr lang="cs-CZ" dirty="0"/>
          </a:p>
        </p:txBody>
      </p:sp>
      <p:sp>
        <p:nvSpPr>
          <p:cNvPr id="4" name="Zástupný symbol pro obsah 3"/>
          <p:cNvSpPr>
            <a:spLocks noGrp="1"/>
          </p:cNvSpPr>
          <p:nvPr>
            <p:ph idx="10"/>
          </p:nvPr>
        </p:nvSpPr>
        <p:spPr>
          <a:xfrm>
            <a:off x="7824192" y="1332349"/>
            <a:ext cx="2808312" cy="5166186"/>
          </a:xfrm>
        </p:spPr>
        <p:txBody>
          <a:bodyPr>
            <a:normAutofit fontScale="85000" lnSpcReduction="10000"/>
          </a:bodyPr>
          <a:lstStyle/>
          <a:p>
            <a:pPr>
              <a:lnSpc>
                <a:spcPts val="2500"/>
              </a:lnSpc>
            </a:pPr>
            <a:r>
              <a:rPr lang="cs-CZ" sz="2000" dirty="0"/>
              <a:t>Indikátory aktuální pro danou výzvu se nabízí ze seznamu nebo ve výběru přes tlačítko Nový  záznam.</a:t>
            </a:r>
          </a:p>
          <a:p>
            <a:pPr>
              <a:lnSpc>
                <a:spcPts val="2500"/>
              </a:lnSpc>
            </a:pPr>
            <a:r>
              <a:rPr lang="cs-CZ" sz="2000" b="1" u="sng" dirty="0"/>
              <a:t>Povinná pole:</a:t>
            </a:r>
          </a:p>
          <a:p>
            <a:pPr lvl="1">
              <a:lnSpc>
                <a:spcPts val="2500"/>
              </a:lnSpc>
              <a:spcBef>
                <a:spcPts val="0"/>
              </a:spcBef>
            </a:pPr>
            <a:r>
              <a:rPr lang="cs-CZ" sz="1700" dirty="0"/>
              <a:t>Cílová hodnota</a:t>
            </a:r>
          </a:p>
          <a:p>
            <a:pPr lvl="1">
              <a:lnSpc>
                <a:spcPts val="2500"/>
              </a:lnSpc>
              <a:spcBef>
                <a:spcPts val="0"/>
              </a:spcBef>
            </a:pPr>
            <a:r>
              <a:rPr lang="cs-CZ" sz="1700" dirty="0"/>
              <a:t>Datum cílové hodnoty</a:t>
            </a:r>
          </a:p>
          <a:p>
            <a:pPr lvl="1">
              <a:lnSpc>
                <a:spcPts val="2500"/>
              </a:lnSpc>
              <a:spcBef>
                <a:spcPts val="0"/>
              </a:spcBef>
            </a:pPr>
            <a:r>
              <a:rPr lang="cs-CZ" sz="1700" dirty="0"/>
              <a:t>Popis hodnoty </a:t>
            </a:r>
          </a:p>
          <a:p>
            <a:pPr lvl="1">
              <a:lnSpc>
                <a:spcPts val="2500"/>
              </a:lnSpc>
              <a:spcBef>
                <a:spcPts val="0"/>
              </a:spcBef>
            </a:pPr>
            <a:r>
              <a:rPr lang="cs-CZ" sz="1700" dirty="0"/>
              <a:t>případně Výchozí hodnota</a:t>
            </a:r>
          </a:p>
          <a:p>
            <a:pPr>
              <a:lnSpc>
                <a:spcPts val="2500"/>
              </a:lnSpc>
            </a:pPr>
            <a:r>
              <a:rPr lang="cs-CZ" sz="2000" dirty="0"/>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54</a:t>
            </a:fld>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063" y="1097935"/>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1369063" y="586305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2377175" y="4622925"/>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258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324293"/>
            <a:ext cx="10018713" cy="547577"/>
          </a:xfrm>
        </p:spPr>
        <p:txBody>
          <a:bodyPr>
            <a:normAutofit fontScale="90000"/>
          </a:bodyPr>
          <a:lstStyle/>
          <a:p>
            <a:r>
              <a:rPr lang="cs-CZ" dirty="0"/>
              <a:t>I</a:t>
            </a:r>
            <a:r>
              <a:rPr lang="cs-CZ" dirty="0" smtClean="0"/>
              <a:t>ndikátory</a:t>
            </a:r>
            <a:endParaRPr lang="cs-CZ" dirty="0"/>
          </a:p>
        </p:txBody>
      </p:sp>
      <p:sp>
        <p:nvSpPr>
          <p:cNvPr id="3" name="Zástupný symbol pro obsah 2"/>
          <p:cNvSpPr>
            <a:spLocks noGrp="1"/>
          </p:cNvSpPr>
          <p:nvPr>
            <p:ph idx="1"/>
          </p:nvPr>
        </p:nvSpPr>
        <p:spPr>
          <a:xfrm>
            <a:off x="1584251" y="999460"/>
            <a:ext cx="4367733" cy="5858540"/>
          </a:xfrm>
        </p:spPr>
        <p:txBody>
          <a:bodyPr/>
          <a:lstStyle/>
          <a:p>
            <a:r>
              <a:rPr lang="cs-CZ" sz="1600" b="1" u="sng" cap="all" dirty="0"/>
              <a:t>Indikátory povinné k naplnění</a:t>
            </a:r>
          </a:p>
          <a:p>
            <a:pPr lvl="1">
              <a:spcBef>
                <a:spcPts val="0"/>
              </a:spcBef>
            </a:pPr>
            <a:r>
              <a:rPr lang="cs-CZ" sz="1400" dirty="0"/>
              <a:t>Žadatel má povinnost </a:t>
            </a:r>
            <a:r>
              <a:rPr lang="cs-CZ" sz="1400" b="1" dirty="0"/>
              <a:t>stanovit nenulovou cílovou hodnotu</a:t>
            </a:r>
            <a:r>
              <a:rPr lang="cs-CZ" sz="1400" dirty="0"/>
              <a:t> pro všechny relevantní indikátory (jakožto závazek).</a:t>
            </a:r>
          </a:p>
          <a:p>
            <a:pPr lvl="1">
              <a:spcBef>
                <a:spcPts val="0"/>
              </a:spcBef>
            </a:pPr>
            <a:r>
              <a:rPr lang="cs-CZ" sz="1400" dirty="0"/>
              <a:t>Žadatel v žádosti uvede </a:t>
            </a:r>
            <a:r>
              <a:rPr lang="cs-CZ" sz="1400" b="1" dirty="0"/>
              <a:t>způsob stanovení cílové hodnoty</a:t>
            </a:r>
            <a:r>
              <a:rPr lang="cs-CZ" sz="1400" dirty="0"/>
              <a:t>, jak bude naplňování indikátoru sledovat a dokládat.  </a:t>
            </a:r>
          </a:p>
          <a:p>
            <a:pPr lvl="1">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měnit.</a:t>
            </a:r>
          </a:p>
          <a:p>
            <a:pPr lvl="1">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 příjemce, kap. 18.1.1).</a:t>
            </a:r>
          </a:p>
          <a:p>
            <a:pPr lvl="1">
              <a:spcBef>
                <a:spcPts val="0"/>
              </a:spcBef>
            </a:pPr>
            <a:r>
              <a:rPr lang="cs-CZ" sz="1400" dirty="0"/>
              <a:t>Indikátor není relevantní </a:t>
            </a:r>
          </a:p>
          <a:p>
            <a:pPr marL="414000" lvl="1" indent="0">
              <a:spcBef>
                <a:spcPts val="0"/>
              </a:spcBef>
              <a:buNone/>
            </a:pPr>
            <a:r>
              <a:rPr lang="cs-CZ" sz="1400" dirty="0"/>
              <a:t>     – cílová hodnota 0.</a:t>
            </a:r>
          </a:p>
          <a:p>
            <a:pPr lvl="1">
              <a:spcBef>
                <a:spcPts val="0"/>
              </a:spcBef>
            </a:pPr>
            <a:r>
              <a:rPr lang="cs-CZ" sz="1400" dirty="0"/>
              <a:t>Výchozí hodnota indikátorů povinných k naplnění – vždy 0.</a:t>
            </a:r>
          </a:p>
          <a:p>
            <a:endParaRPr lang="cs-CZ" sz="1600" b="1" u="sng" cap="all" dirty="0"/>
          </a:p>
        </p:txBody>
      </p:sp>
      <p:sp>
        <p:nvSpPr>
          <p:cNvPr id="4" name="Zástupný symbol pro obsah 3"/>
          <p:cNvSpPr>
            <a:spLocks noGrp="1"/>
          </p:cNvSpPr>
          <p:nvPr>
            <p:ph idx="10"/>
          </p:nvPr>
        </p:nvSpPr>
        <p:spPr>
          <a:xfrm>
            <a:off x="5951984" y="1084522"/>
            <a:ext cx="4608512" cy="4040372"/>
          </a:xfrm>
        </p:spPr>
        <p:txBody>
          <a:bodyPr/>
          <a:lstStyle/>
          <a:p>
            <a:r>
              <a:rPr lang="cs-CZ" sz="1600" b="1" u="sng" cap="all" dirty="0"/>
              <a:t>Indikátory povinné k vykazování</a:t>
            </a:r>
          </a:p>
          <a:p>
            <a:pPr lvl="1">
              <a:spcBef>
                <a:spcPts val="0"/>
              </a:spcBef>
            </a:pPr>
            <a:r>
              <a:rPr lang="cs-CZ" sz="1400" dirty="0"/>
              <a:t>Žadatel má povinnost </a:t>
            </a:r>
            <a:r>
              <a:rPr lang="cs-CZ" sz="1400" b="1" dirty="0"/>
              <a:t>sledovat dosažené cílové hodnoty</a:t>
            </a:r>
            <a:r>
              <a:rPr lang="cs-CZ" sz="1400" dirty="0"/>
              <a:t> u všech relevantních indikátorů.</a:t>
            </a:r>
          </a:p>
          <a:p>
            <a:pPr lvl="1">
              <a:spcBef>
                <a:spcPts val="0"/>
              </a:spcBef>
            </a:pPr>
            <a:r>
              <a:rPr lang="cs-CZ" sz="1400" dirty="0"/>
              <a:t>Na neplnění indikátorů povinných k vykazování </a:t>
            </a:r>
            <a:r>
              <a:rPr lang="cs-CZ" sz="1400" b="1" dirty="0"/>
              <a:t>nebude navázána sankce</a:t>
            </a:r>
            <a:r>
              <a:rPr lang="cs-CZ" sz="1400" dirty="0"/>
              <a:t> v právním aktu.</a:t>
            </a:r>
          </a:p>
          <a:p>
            <a:pPr lvl="1">
              <a:spcBef>
                <a:spcPts val="0"/>
              </a:spcBef>
            </a:pPr>
            <a:r>
              <a:rPr lang="cs-CZ" sz="1400" dirty="0"/>
              <a:t>Pokud je indikátor nerelevantní </a:t>
            </a:r>
          </a:p>
          <a:p>
            <a:pPr marL="414000" lvl="1" indent="0">
              <a:spcBef>
                <a:spcPts val="0"/>
              </a:spcBef>
              <a:buNone/>
            </a:pPr>
            <a:r>
              <a:rPr lang="cs-CZ" sz="1400" dirty="0"/>
              <a:t>     – cílová hodnota 0.</a:t>
            </a:r>
          </a:p>
          <a:p>
            <a:pPr lvl="1">
              <a:spcBef>
                <a:spcPts val="0"/>
              </a:spcBef>
            </a:pPr>
            <a:r>
              <a:rPr lang="cs-CZ" sz="1400" dirty="0"/>
              <a:t>U výsledkových indikátorů, které se </a:t>
            </a:r>
            <a:r>
              <a:rPr lang="cs-CZ" sz="1400" b="1" dirty="0"/>
              <a:t>týkají účastníků</a:t>
            </a:r>
            <a:r>
              <a:rPr lang="cs-CZ" sz="1400" dirty="0"/>
              <a:t> žadatel uvede vždy cílovou hodnotu 0. </a:t>
            </a:r>
          </a:p>
          <a:p>
            <a:pPr lvl="1">
              <a:spcBef>
                <a:spcPts val="0"/>
              </a:spcBef>
            </a:pPr>
            <a:r>
              <a:rPr lang="cs-CZ" sz="1400" dirty="0"/>
              <a:t>Výchozí hodnota indikátorů povinných k vykazování – vždy 0.</a:t>
            </a:r>
          </a:p>
          <a:p>
            <a:pPr lvl="1">
              <a:spcBef>
                <a:spcPts val="0"/>
              </a:spcBef>
            </a:pP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4265585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18227" y="249866"/>
            <a:ext cx="10018713" cy="906996"/>
          </a:xfrm>
        </p:spPr>
        <p:txBody>
          <a:bodyPr/>
          <a:lstStyle/>
          <a:p>
            <a:r>
              <a:rPr lang="cs-CZ" dirty="0" smtClean="0"/>
              <a:t>Horizontální principy</a:t>
            </a:r>
            <a:endParaRPr lang="cs-CZ" dirty="0"/>
          </a:p>
        </p:txBody>
      </p:sp>
      <p:sp>
        <p:nvSpPr>
          <p:cNvPr id="4" name="Zástupný symbol pro obsah 3"/>
          <p:cNvSpPr>
            <a:spLocks noGrp="1"/>
          </p:cNvSpPr>
          <p:nvPr>
            <p:ph idx="10"/>
          </p:nvPr>
        </p:nvSpPr>
        <p:spPr>
          <a:xfrm>
            <a:off x="2025602" y="5373216"/>
            <a:ext cx="8064000" cy="1152128"/>
          </a:xfrm>
        </p:spPr>
        <p:txBody>
          <a:bodyPr>
            <a:normAutofit/>
          </a:bodyPr>
          <a:lstStyle/>
          <a:p>
            <a:pPr>
              <a:spcBef>
                <a:spcPts val="0"/>
              </a:spcBef>
            </a:pPr>
            <a:r>
              <a:rPr lang="cs-CZ" sz="2000" dirty="0"/>
              <a:t>Nutno vyplnit všechny tři horizontální principy výběrem ze seznamu, případně popisem a zdůvodněním.</a:t>
            </a:r>
          </a:p>
          <a:p>
            <a:pPr>
              <a:spcBef>
                <a:spcPts val="0"/>
              </a:spcBef>
            </a:pPr>
            <a:r>
              <a:rPr lang="cs-CZ" sz="2000" dirty="0"/>
              <a:t>Nutno průběžně ukládat jednotlivé řádky.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56</a:t>
            </a:fld>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894" y="1268760"/>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1914749"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935868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1902" y="175439"/>
            <a:ext cx="10018713" cy="627302"/>
          </a:xfrm>
        </p:spPr>
        <p:txBody>
          <a:bodyPr>
            <a:normAutofit fontScale="90000"/>
          </a:bodyPr>
          <a:lstStyle/>
          <a:p>
            <a:r>
              <a:rPr lang="cs-CZ" dirty="0" smtClean="0"/>
              <a:t>Klíčové aktivity</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57</a:t>
            </a:fld>
            <a:endParaRPr lang="cs-CZ" dirty="0"/>
          </a:p>
        </p:txBody>
      </p:sp>
      <p:pic>
        <p:nvPicPr>
          <p:cNvPr id="1026" name="Picture 2" descr="C:\Users\michaela.sedlackova\Desktop\Klíčová aktiv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98" y="957374"/>
            <a:ext cx="10476203" cy="550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78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303028"/>
            <a:ext cx="10018713" cy="664535"/>
          </a:xfrm>
        </p:spPr>
        <p:txBody>
          <a:bodyPr>
            <a:normAutofit fontScale="90000"/>
          </a:bodyPr>
          <a:lstStyle/>
          <a:p>
            <a:r>
              <a:rPr lang="cs-CZ" dirty="0" smtClean="0"/>
              <a:t>Cílová skupina</a:t>
            </a:r>
            <a:endParaRPr lang="cs-CZ" dirty="0"/>
          </a:p>
        </p:txBody>
      </p:sp>
      <p:sp>
        <p:nvSpPr>
          <p:cNvPr id="6" name="Zástupný symbol pro obsah 5"/>
          <p:cNvSpPr>
            <a:spLocks noGrp="1"/>
          </p:cNvSpPr>
          <p:nvPr>
            <p:ph idx="1"/>
          </p:nvPr>
        </p:nvSpPr>
        <p:spPr/>
        <p:txBody>
          <a:bodyPr/>
          <a:lstStyle/>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58</a:t>
            </a:fld>
            <a:endParaRPr lang="cs-CZ" dirty="0"/>
          </a:p>
        </p:txBody>
      </p:sp>
      <p:pic>
        <p:nvPicPr>
          <p:cNvPr id="2051" name="Picture 3" descr="C:\Users\michaela.sedlackova\Desktop\Cílová skupi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603" y="1210302"/>
            <a:ext cx="10454127" cy="503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595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22534" y="196702"/>
            <a:ext cx="10018713" cy="515679"/>
          </a:xfrm>
        </p:spPr>
        <p:txBody>
          <a:bodyPr>
            <a:normAutofit fontScale="90000"/>
          </a:bodyPr>
          <a:lstStyle/>
          <a:p>
            <a:r>
              <a:rPr lang="cs-CZ" dirty="0" smtClean="0"/>
              <a:t>Umístění</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59</a:t>
            </a:fld>
            <a:endParaRPr lang="cs-CZ" dirty="0"/>
          </a:p>
        </p:txBody>
      </p:sp>
      <p:pic>
        <p:nvPicPr>
          <p:cNvPr id="3074" name="Picture 2" descr="C:\Users\michaela.sedlackova\Desktop\Umístění.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190" y="712381"/>
            <a:ext cx="9675400" cy="577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708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0"/>
            <a:ext cx="10018713" cy="566057"/>
          </a:xfrm>
        </p:spPr>
        <p:txBody>
          <a:bodyPr>
            <a:noAutofit/>
          </a:bodyPr>
          <a:lstStyle/>
          <a:p>
            <a:r>
              <a:rPr lang="cs-CZ" b="1" dirty="0" smtClean="0"/>
              <a:t>Termíny a alokace</a:t>
            </a:r>
            <a:endParaRPr lang="cs-CZ" sz="4800" b="1" dirty="0"/>
          </a:p>
        </p:txBody>
      </p:sp>
      <p:sp>
        <p:nvSpPr>
          <p:cNvPr id="3" name="Zástupný symbol pro obsah 2"/>
          <p:cNvSpPr>
            <a:spLocks noGrp="1"/>
          </p:cNvSpPr>
          <p:nvPr>
            <p:ph idx="1"/>
          </p:nvPr>
        </p:nvSpPr>
        <p:spPr>
          <a:xfrm>
            <a:off x="1484310" y="2073499"/>
            <a:ext cx="10018713" cy="4494726"/>
          </a:xfrm>
        </p:spPr>
        <p:txBody>
          <a:bodyPr>
            <a:normAutofit/>
          </a:bodyPr>
          <a:lstStyle/>
          <a:p>
            <a:pPr marL="0" indent="0">
              <a:buNone/>
            </a:pPr>
            <a:r>
              <a:rPr lang="cs-CZ" b="1" dirty="0" smtClean="0"/>
              <a:t>Finanční alokace výzvy</a:t>
            </a:r>
          </a:p>
          <a:p>
            <a:r>
              <a:rPr lang="cs-CZ" dirty="0"/>
              <a:t>R</a:t>
            </a:r>
            <a:r>
              <a:rPr lang="cs-CZ" dirty="0" smtClean="0"/>
              <a:t>ozhodná pro výběr projektů k financování: 					</a:t>
            </a:r>
            <a:r>
              <a:rPr lang="cs-CZ" dirty="0"/>
              <a:t>2 666 </a:t>
            </a:r>
            <a:r>
              <a:rPr lang="cs-CZ" dirty="0" smtClean="0"/>
              <a:t>249,88 Kč</a:t>
            </a:r>
            <a:endParaRPr lang="cs-CZ" dirty="0"/>
          </a:p>
          <a:p>
            <a:r>
              <a:rPr lang="cs-CZ" dirty="0" smtClean="0"/>
              <a:t>Minimální výše celkových způsobilých výdajů: 				400 000,- Kč</a:t>
            </a:r>
          </a:p>
          <a:p>
            <a:r>
              <a:rPr lang="cs-CZ" dirty="0" smtClean="0"/>
              <a:t>Maximální výše celkových způsobilých výdajů: 				</a:t>
            </a:r>
            <a:r>
              <a:rPr lang="cs-CZ" dirty="0"/>
              <a:t> 2 666 249,88 Kč</a:t>
            </a:r>
            <a:endParaRPr lang="cs-CZ" dirty="0" smtClean="0"/>
          </a:p>
          <a:p>
            <a:r>
              <a:rPr lang="cs-CZ" dirty="0" smtClean="0"/>
              <a:t>Maximální délka realizace projektu: 							36 měsíců</a:t>
            </a:r>
          </a:p>
          <a:p>
            <a:r>
              <a:rPr lang="cs-CZ" dirty="0" smtClean="0"/>
              <a:t>Nejzazší datum pro ukončení fyzické realizace projektu: 		31. 12. 2022</a:t>
            </a:r>
          </a:p>
        </p:txBody>
      </p:sp>
    </p:spTree>
    <p:extLst>
      <p:ext uri="{BB962C8B-B14F-4D97-AF65-F5344CB8AC3E}">
        <p14:creationId xmlns:p14="http://schemas.microsoft.com/office/powerpoint/2010/main" val="36925933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180754"/>
            <a:ext cx="10018713" cy="809412"/>
          </a:xfrm>
        </p:spPr>
        <p:txBody>
          <a:bodyPr>
            <a:normAutofit/>
          </a:bodyPr>
          <a:lstStyle/>
          <a:p>
            <a:r>
              <a:rPr lang="cs-CZ" dirty="0" smtClean="0"/>
              <a:t>Subjekty projektu</a:t>
            </a:r>
            <a:endParaRPr lang="cs-CZ" dirty="0"/>
          </a:p>
        </p:txBody>
      </p:sp>
      <p:sp>
        <p:nvSpPr>
          <p:cNvPr id="6" name="Zástupný symbol pro obsah 5"/>
          <p:cNvSpPr>
            <a:spLocks noGrp="1"/>
          </p:cNvSpPr>
          <p:nvPr>
            <p:ph idx="10"/>
          </p:nvPr>
        </p:nvSpPr>
        <p:spPr>
          <a:xfrm>
            <a:off x="7824193" y="1268760"/>
            <a:ext cx="2646039" cy="5458966"/>
          </a:xfrm>
        </p:spPr>
        <p:txBody>
          <a:bodyPr>
            <a:normAutofit lnSpcReduction="10000"/>
          </a:bodyPr>
          <a:lstStyle/>
          <a:p>
            <a:pPr>
              <a:spcBef>
                <a:spcPts val="0"/>
              </a:spcBef>
            </a:pPr>
            <a:r>
              <a:rPr lang="cs-CZ" sz="1400" dirty="0"/>
              <a:t>Vybrat Typ subjektu.</a:t>
            </a:r>
          </a:p>
          <a:p>
            <a:pPr>
              <a:spcBef>
                <a:spcPts val="0"/>
              </a:spcBef>
            </a:pPr>
            <a:r>
              <a:rPr lang="cs-CZ" sz="1400" dirty="0"/>
              <a:t>Nejdůležitější je typ </a:t>
            </a:r>
          </a:p>
          <a:p>
            <a:pPr>
              <a:spcBef>
                <a:spcPts val="0"/>
              </a:spcBef>
            </a:pPr>
            <a:endParaRPr lang="cs-CZ" sz="1400" dirty="0"/>
          </a:p>
          <a:p>
            <a:pPr>
              <a:spcBef>
                <a:spcPts val="0"/>
              </a:spcBef>
            </a:pPr>
            <a:endParaRPr lang="cs-CZ" sz="1400" dirty="0"/>
          </a:p>
          <a:p>
            <a:pPr>
              <a:spcBef>
                <a:spcPts val="0"/>
              </a:spcBef>
            </a:pPr>
            <a:r>
              <a:rPr lang="cs-CZ" sz="1400" dirty="0"/>
              <a:t>Po zadání subjektu typu Žadatel/příjemce se zpřístupní záložka Rozpočet.</a:t>
            </a:r>
          </a:p>
          <a:p>
            <a:pPr>
              <a:spcBef>
                <a:spcPts val="0"/>
              </a:spcBef>
            </a:pPr>
            <a:r>
              <a:rPr lang="cs-CZ" sz="1400" dirty="0"/>
              <a:t>Vyplnit IČ a Validovat. </a:t>
            </a:r>
          </a:p>
          <a:p>
            <a:pPr lvl="1">
              <a:spcBef>
                <a:spcPts val="0"/>
              </a:spcBef>
              <a:spcAft>
                <a:spcPts val="600"/>
              </a:spcAft>
            </a:pPr>
            <a:r>
              <a:rPr lang="cs-CZ" sz="1400" dirty="0"/>
              <a:t>Po úspěšné validaci jsou data doplněna z ROS (registr osob). </a:t>
            </a:r>
          </a:p>
          <a:p>
            <a:pPr lvl="1">
              <a:spcBef>
                <a:spcPts val="0"/>
              </a:spcBef>
              <a:spcAft>
                <a:spcPts val="600"/>
              </a:spcAft>
            </a:pPr>
            <a:r>
              <a:rPr lang="cs-CZ" sz="1400" dirty="0"/>
              <a:t>Pokud nelze validovat, kontaktujte technickou podporu </a:t>
            </a:r>
            <a:r>
              <a:rPr lang="cs-CZ" sz="1400" dirty="0">
                <a:hlinkClick r:id="rId3"/>
              </a:rPr>
              <a:t>iskp@mpsv.cz</a:t>
            </a:r>
            <a:r>
              <a:rPr lang="cs-CZ" sz="1400" dirty="0"/>
              <a:t>. </a:t>
            </a:r>
          </a:p>
          <a:p>
            <a:pPr marL="432000" lvl="1" indent="-432000">
              <a:spcBef>
                <a:spcPts val="0"/>
              </a:spcBef>
              <a:spcAft>
                <a:spcPts val="600"/>
              </a:spcAft>
              <a:buSzPct val="100000"/>
              <a:buFont typeface="Wingdings" panose="05000000000000000000" pitchFamily="2" charset="2"/>
              <a:buChar char=""/>
            </a:pPr>
            <a:r>
              <a:rPr lang="cs-CZ" sz="1400" dirty="0"/>
              <a:t>Počet zaměstnanců </a:t>
            </a:r>
            <a:br>
              <a:rPr lang="cs-CZ" sz="1400" dirty="0"/>
            </a:br>
            <a:r>
              <a:rPr lang="cs-CZ" sz="1400" dirty="0"/>
              <a:t>a Roční obrat – vazba </a:t>
            </a:r>
            <a:br>
              <a:rPr lang="cs-CZ" sz="1400" dirty="0"/>
            </a:br>
            <a:r>
              <a:rPr lang="cs-CZ" sz="1400" dirty="0"/>
              <a:t>na hodnocení projektu – eliminační kritérium Ověření administrativní, finanční </a:t>
            </a:r>
            <a:br>
              <a:rPr lang="cs-CZ" sz="1400" dirty="0"/>
            </a:br>
            <a:r>
              <a:rPr lang="cs-CZ" sz="1400" dirty="0"/>
              <a:t>a provozní kapacity žadatele.</a:t>
            </a:r>
          </a:p>
          <a:p>
            <a:pPr>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60</a:t>
            </a:fld>
            <a:endParaRPr lang="cs-CZ"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714182"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675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231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517" y="1264555"/>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717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5735961"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3143672"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620564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8106" y="105928"/>
            <a:ext cx="10018713" cy="855921"/>
          </a:xfrm>
        </p:spPr>
        <p:txBody>
          <a:bodyPr/>
          <a:lstStyle/>
          <a:p>
            <a:r>
              <a:rPr lang="cs-CZ" dirty="0"/>
              <a:t>O</a:t>
            </a:r>
            <a:r>
              <a:rPr lang="cs-CZ" dirty="0" smtClean="0"/>
              <a:t>soby subjektu</a:t>
            </a:r>
            <a:endParaRPr lang="cs-CZ" dirty="0"/>
          </a:p>
        </p:txBody>
      </p:sp>
      <p:sp>
        <p:nvSpPr>
          <p:cNvPr id="4" name="Zástupný symbol pro obsah 3"/>
          <p:cNvSpPr>
            <a:spLocks noGrp="1"/>
          </p:cNvSpPr>
          <p:nvPr>
            <p:ph idx="10"/>
          </p:nvPr>
        </p:nvSpPr>
        <p:spPr>
          <a:xfrm>
            <a:off x="1800402" y="5428078"/>
            <a:ext cx="8486816" cy="1080120"/>
          </a:xfrm>
        </p:spPr>
        <p:txBody>
          <a:bodyPr>
            <a:normAutofit lnSpcReduction="10000"/>
          </a:bodyPr>
          <a:lstStyle/>
          <a:p>
            <a:pPr algn="just">
              <a:spcBef>
                <a:spcPts val="0"/>
              </a:spcBef>
            </a:pPr>
            <a:r>
              <a:rPr lang="cs-CZ" sz="2000" dirty="0"/>
              <a:t>Nutno vložit hlavní kontaktní osobu a minimálně jednoho statutárního zástupce (rozlišit zaškrtnutím </a:t>
            </a:r>
            <a:r>
              <a:rPr lang="cs-CZ" sz="2000" dirty="0" err="1"/>
              <a:t>checkboxu</a:t>
            </a:r>
            <a:r>
              <a:rPr lang="cs-CZ" sz="2000" dirty="0"/>
              <a:t>).</a:t>
            </a:r>
          </a:p>
          <a:p>
            <a:pPr algn="just">
              <a:spcBef>
                <a:spcPts val="0"/>
              </a:spcBef>
            </a:pPr>
            <a:r>
              <a:rPr lang="cs-CZ" sz="2000" dirty="0"/>
              <a:t>Každá další osoba je vložena pomocí Nový záznam.</a:t>
            </a:r>
          </a:p>
        </p:txBody>
      </p:sp>
      <p:sp>
        <p:nvSpPr>
          <p:cNvPr id="5" name="Zástupný symbol pro číslo snímku 4"/>
          <p:cNvSpPr>
            <a:spLocks noGrp="1"/>
          </p:cNvSpPr>
          <p:nvPr>
            <p:ph type="sldNum" sz="quarter" idx="13"/>
          </p:nvPr>
        </p:nvSpPr>
        <p:spPr>
          <a:xfrm>
            <a:off x="10110472" y="6453336"/>
            <a:ext cx="468000" cy="180000"/>
          </a:xfrm>
        </p:spPr>
        <p:txBody>
          <a:bodyPr/>
          <a:lstStyle/>
          <a:p>
            <a:r>
              <a:rPr lang="cs-CZ" dirty="0" smtClean="0"/>
              <a:t>23</a:t>
            </a:r>
            <a:endParaRPr lang="cs-CZ" dirty="0"/>
          </a:p>
        </p:txBody>
      </p:sp>
      <p:sp>
        <p:nvSpPr>
          <p:cNvPr id="3" name="Obdélník 2"/>
          <p:cNvSpPr/>
          <p:nvPr/>
        </p:nvSpPr>
        <p:spPr>
          <a:xfrm>
            <a:off x="4085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5097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148"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847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865320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31604" y="329899"/>
            <a:ext cx="8911687" cy="244259"/>
          </a:xfrm>
        </p:spPr>
        <p:txBody>
          <a:bodyPr>
            <a:normAutofit fontScale="90000"/>
          </a:bodyPr>
          <a:lstStyle/>
          <a:p>
            <a:r>
              <a:rPr lang="cs-CZ" dirty="0" smtClean="0"/>
              <a:t>ÚČTY SUBJEKTU, ÚČETNÍ OBDOBÍ, KATEGORIE INTERVENCÍ </a:t>
            </a:r>
            <a:endParaRPr lang="cs-CZ" dirty="0"/>
          </a:p>
        </p:txBody>
      </p:sp>
      <p:sp>
        <p:nvSpPr>
          <p:cNvPr id="4" name="Zástupný symbol pro obsah 3"/>
          <p:cNvSpPr>
            <a:spLocks noGrp="1"/>
          </p:cNvSpPr>
          <p:nvPr>
            <p:ph idx="10"/>
          </p:nvPr>
        </p:nvSpPr>
        <p:spPr>
          <a:xfrm>
            <a:off x="4363269" y="1793128"/>
            <a:ext cx="6048672" cy="4824536"/>
          </a:xfrm>
        </p:spPr>
        <p:txBody>
          <a:bodyPr>
            <a:normAutofit lnSpcReduction="10000"/>
          </a:bodyPr>
          <a:lstStyle/>
          <a:p>
            <a:pPr algn="just">
              <a:spcBef>
                <a:spcPts val="0"/>
              </a:spcBef>
            </a:pPr>
            <a:r>
              <a:rPr lang="cs-CZ" dirty="0"/>
              <a:t>Záložky Účty subjektu, Účetní období a Kategorie intervencí se v žádosti o finanční podporu nevyplňují, </a:t>
            </a:r>
            <a:r>
              <a:rPr lang="cs-CZ" b="1" dirty="0"/>
              <a:t>jsou </a:t>
            </a:r>
            <a:r>
              <a:rPr lang="cs-CZ" b="1" dirty="0" err="1"/>
              <a:t>NEeditovatelné</a:t>
            </a:r>
            <a:r>
              <a:rPr lang="cs-CZ" b="1" dirty="0"/>
              <a:t>!!!</a:t>
            </a:r>
          </a:p>
          <a:p>
            <a:pPr marL="0" indent="0" algn="just">
              <a:spcBef>
                <a:spcPts val="0"/>
              </a:spcBef>
              <a:buNone/>
            </a:pPr>
            <a:endParaRPr lang="cs-CZ" dirty="0"/>
          </a:p>
          <a:p>
            <a:pPr algn="just">
              <a:spcBef>
                <a:spcPts val="0"/>
              </a:spcBef>
            </a:pPr>
            <a:r>
              <a:rPr lang="cs-CZ" dirty="0"/>
              <a:t>Žadatel vyplňuje až před přípravou právního aktu na vyzvání poskytovatele podpory.</a:t>
            </a:r>
          </a:p>
          <a:p>
            <a:pPr algn="just">
              <a:spcBef>
                <a:spcPts val="0"/>
              </a:spcBef>
            </a:pPr>
            <a:endParaRPr lang="cs-CZ" dirty="0"/>
          </a:p>
          <a:p>
            <a:pPr algn="just">
              <a:spcBef>
                <a:spcPts val="0"/>
              </a:spcBef>
            </a:pPr>
            <a:r>
              <a:rPr lang="cs-CZ" b="1" dirty="0">
                <a:hlinkClick r:id="rId3"/>
              </a:rPr>
              <a:t>Pokyny k doplnění žádosti o podporu v IS KP14+ před vydáním právního aktu</a:t>
            </a:r>
            <a:r>
              <a:rPr lang="cs-CZ" b="1" dirty="0"/>
              <a:t> </a:t>
            </a:r>
            <a:r>
              <a:rPr lang="cs-CZ" dirty="0"/>
              <a:t>(v aktuálním vydání).</a:t>
            </a:r>
          </a:p>
          <a:p>
            <a:pPr marL="0" indent="0" algn="just">
              <a:spcBef>
                <a:spcPts val="0"/>
              </a:spcBef>
              <a:buNone/>
            </a:pPr>
            <a:endParaRPr lang="cs-CZ" dirty="0"/>
          </a:p>
          <a:p>
            <a:pPr lvl="1">
              <a:spcBef>
                <a:spcPts val="0"/>
              </a:spcBef>
              <a:spcAft>
                <a:spcPts val="600"/>
              </a:spcAft>
            </a:pPr>
            <a:r>
              <a:rPr lang="cs-CZ" sz="1400" dirty="0"/>
              <a:t>https://www.esfcr.cz/formulare-pro-uzavreni-pravniho-aktu-a-vzory-pravnich-aktu-o-poskytnuti-podpory-na-projekt-opz/-/dokument/798824</a:t>
            </a:r>
          </a:p>
          <a:p>
            <a:pPr algn="just">
              <a:spcBef>
                <a:spcPts val="0"/>
              </a:spcBef>
            </a:pPr>
            <a:endParaRPr lang="cs-CZ" sz="1400" dirty="0"/>
          </a:p>
          <a:p>
            <a:pPr algn="just">
              <a:spcBef>
                <a:spcPts val="0"/>
              </a:spcBef>
            </a:pPr>
            <a:endParaRPr lang="cs-CZ" sz="2000" dirty="0"/>
          </a:p>
          <a:p>
            <a:pPr algn="just">
              <a:spcBef>
                <a:spcPts val="0"/>
              </a:spcBef>
            </a:pPr>
            <a:endParaRPr lang="cs-CZ" sz="2000" dirty="0"/>
          </a:p>
          <a:p>
            <a:pPr algn="just">
              <a:spcBef>
                <a:spcPts val="0"/>
              </a:spcBef>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62</a:t>
            </a:fld>
            <a:endParaRPr lang="cs-CZ" dirty="0"/>
          </a:p>
        </p:txBody>
      </p:sp>
      <p:sp>
        <p:nvSpPr>
          <p:cNvPr id="3" name="Obdélník 2"/>
          <p:cNvSpPr/>
          <p:nvPr/>
        </p:nvSpPr>
        <p:spPr>
          <a:xfrm>
            <a:off x="1847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895"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91544" y="3140969"/>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868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967650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2925" y="356192"/>
            <a:ext cx="10018713" cy="571668"/>
          </a:xfrm>
        </p:spPr>
        <p:txBody>
          <a:bodyPr>
            <a:normAutofit fontScale="90000"/>
          </a:bodyPr>
          <a:lstStyle/>
          <a:p>
            <a:r>
              <a:rPr lang="cs-CZ" dirty="0" smtClean="0"/>
              <a:t>Rozpočet jednotkový </a:t>
            </a: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63</a:t>
            </a:fld>
            <a:endParaRPr lang="cs-CZ" dirty="0"/>
          </a:p>
        </p:txBody>
      </p:sp>
      <p:sp>
        <p:nvSpPr>
          <p:cNvPr id="7" name="Zástupný symbol pro obsah 6"/>
          <p:cNvSpPr>
            <a:spLocks noGrp="1"/>
          </p:cNvSpPr>
          <p:nvPr>
            <p:ph idx="13"/>
          </p:nvPr>
        </p:nvSpPr>
        <p:spPr>
          <a:xfrm>
            <a:off x="7248128" y="1916832"/>
            <a:ext cx="3168352" cy="4356484"/>
          </a:xfrm>
        </p:spPr>
        <p:txBody>
          <a:bodyPr>
            <a:normAutofit fontScale="92500" lnSpcReduction="10000"/>
          </a:bodyPr>
          <a:lstStyle/>
          <a:p>
            <a:pPr>
              <a:spcBef>
                <a:spcPts val="0"/>
              </a:spcBef>
              <a:spcAft>
                <a:spcPts val="1200"/>
              </a:spcAft>
              <a:buFont typeface="Wingdings" panose="05000000000000000000" pitchFamily="2" charset="2"/>
              <a:buChar char=""/>
            </a:pPr>
            <a:r>
              <a:rPr lang="cs-CZ" dirty="0"/>
              <a:t>Přímá editace nákladů.</a:t>
            </a:r>
          </a:p>
          <a:p>
            <a:pPr>
              <a:spcBef>
                <a:spcPts val="0"/>
              </a:spcBef>
              <a:spcAft>
                <a:spcPts val="1200"/>
              </a:spcAft>
              <a:buFont typeface="Wingdings" panose="05000000000000000000" pitchFamily="2" charset="2"/>
              <a:buChar char=""/>
            </a:pPr>
            <a:r>
              <a:rPr lang="cs-CZ" b="1" dirty="0"/>
              <a:t>Editovat vše </a:t>
            </a:r>
            <a:r>
              <a:rPr lang="cs-CZ" dirty="0"/>
              <a:t>(tlačítko </a:t>
            </a:r>
            <a:br>
              <a:rPr lang="cs-CZ" dirty="0"/>
            </a:br>
            <a:r>
              <a:rPr lang="cs-CZ" dirty="0"/>
              <a:t>pod rozpočtem) – umožňuje přímé vpisování nákladů do  rozpočtu. </a:t>
            </a:r>
            <a:br>
              <a:rPr lang="cs-CZ" dirty="0"/>
            </a:br>
            <a:r>
              <a:rPr lang="cs-CZ" dirty="0"/>
              <a:t>Po vyplnění celého rozpočtu stačí zmáčknout </a:t>
            </a:r>
            <a:r>
              <a:rPr lang="cs-CZ" b="1" dirty="0"/>
              <a:t>Uložit vše</a:t>
            </a:r>
            <a:r>
              <a:rPr lang="cs-CZ" dirty="0"/>
              <a:t>.</a:t>
            </a:r>
            <a:r>
              <a:rPr lang="cs-CZ" b="1" dirty="0"/>
              <a:t> </a:t>
            </a:r>
          </a:p>
          <a:p>
            <a:pPr>
              <a:spcBef>
                <a:spcPts val="0"/>
              </a:spcBef>
              <a:spcAft>
                <a:spcPts val="1200"/>
              </a:spcAft>
              <a:buFont typeface="Wingdings" panose="05000000000000000000" pitchFamily="2" charset="2"/>
              <a:buChar char=""/>
            </a:pPr>
            <a:r>
              <a:rPr lang="cs-CZ" b="1" u="sng" dirty="0"/>
              <a:t>Možno exportovat </a:t>
            </a:r>
            <a:br>
              <a:rPr lang="cs-CZ" b="1" u="sng" dirty="0"/>
            </a:br>
            <a:r>
              <a:rPr lang="cs-CZ" b="1" u="sng" dirty="0"/>
              <a:t>do Excelu!!!</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323340"/>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719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907938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239232"/>
            <a:ext cx="10018713" cy="763195"/>
          </a:xfrm>
        </p:spPr>
        <p:txBody>
          <a:bodyPr/>
          <a:lstStyle/>
          <a:p>
            <a:r>
              <a:rPr lang="cs-CZ" dirty="0"/>
              <a:t>Rozpočet </a:t>
            </a:r>
            <a:r>
              <a:rPr lang="cs-CZ" dirty="0" smtClean="0"/>
              <a:t>jednotkový </a:t>
            </a:r>
            <a:endParaRPr lang="cs-CZ" dirty="0"/>
          </a:p>
        </p:txBody>
      </p:sp>
      <p:sp>
        <p:nvSpPr>
          <p:cNvPr id="6" name="Zástupný symbol pro obsah 5"/>
          <p:cNvSpPr>
            <a:spLocks noGrp="1"/>
          </p:cNvSpPr>
          <p:nvPr>
            <p:ph idx="10"/>
          </p:nvPr>
        </p:nvSpPr>
        <p:spPr>
          <a:xfrm>
            <a:off x="2038494" y="4941168"/>
            <a:ext cx="8064000" cy="1490110"/>
          </a:xfrm>
        </p:spPr>
        <p:txBody>
          <a:bodyPr>
            <a:normAutofit fontScale="77500" lnSpcReduction="20000"/>
          </a:bodyPr>
          <a:lstStyle/>
          <a:p>
            <a:pPr algn="just">
              <a:spcBef>
                <a:spcPts val="0"/>
              </a:spcBef>
            </a:pPr>
            <a:r>
              <a:rPr lang="cs-CZ" dirty="0"/>
              <a:t>Editace po jednotlivých řádcích.</a:t>
            </a:r>
          </a:p>
          <a:p>
            <a:pPr algn="just">
              <a:spcBef>
                <a:spcPts val="0"/>
              </a:spcBef>
            </a:pPr>
            <a:r>
              <a:rPr lang="cs-CZ" dirty="0"/>
              <a:t>Aktivní řádek možno editovat přímo </a:t>
            </a:r>
            <a:r>
              <a:rPr lang="cs-CZ" u="sng" dirty="0"/>
              <a:t>pod</a:t>
            </a:r>
            <a:r>
              <a:rPr lang="cs-CZ" dirty="0"/>
              <a:t> rozpočtem.</a:t>
            </a:r>
          </a:p>
          <a:p>
            <a:pPr algn="just">
              <a:spcBef>
                <a:spcPts val="0"/>
              </a:spcBef>
            </a:pPr>
            <a:r>
              <a:rPr lang="cs-CZ" dirty="0"/>
              <a:t>U položek označených zelenou fajfkou, je možno vytvářet podpoložky – přes tlačítko Nový záznam.</a:t>
            </a:r>
          </a:p>
          <a:p>
            <a:pPr algn="just">
              <a:spcBef>
                <a:spcPts val="0"/>
              </a:spcBef>
            </a:pPr>
            <a:r>
              <a:rPr lang="cs-CZ" dirty="0"/>
              <a:t>Každou vyplněnou/založenou položku je potřeba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64</a:t>
            </a:fld>
            <a:endParaRPr lang="cs-CZ"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494" y="1304979"/>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38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060515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315179"/>
            <a:ext cx="10018713" cy="647056"/>
          </a:xfrm>
        </p:spPr>
        <p:txBody>
          <a:bodyPr>
            <a:normAutofit fontScale="90000"/>
          </a:bodyPr>
          <a:lstStyle/>
          <a:p>
            <a:r>
              <a:rPr lang="cs-CZ" dirty="0" smtClean="0"/>
              <a:t>Přehled zdrojů financování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65</a:t>
            </a:fld>
            <a:endParaRPr lang="cs-CZ" dirty="0"/>
          </a:p>
        </p:txBody>
      </p:sp>
      <p:sp>
        <p:nvSpPr>
          <p:cNvPr id="5" name="Zástupný symbol pro obsah 4"/>
          <p:cNvSpPr>
            <a:spLocks noGrp="1"/>
          </p:cNvSpPr>
          <p:nvPr>
            <p:ph idx="13"/>
          </p:nvPr>
        </p:nvSpPr>
        <p:spPr>
          <a:xfrm>
            <a:off x="1912902" y="5121188"/>
            <a:ext cx="5256584" cy="1368152"/>
          </a:xfrm>
        </p:spPr>
        <p:txBody>
          <a:bodyPr>
            <a:normAutofit fontScale="92500" lnSpcReduction="20000"/>
          </a:bodyPr>
          <a:lstStyle/>
          <a:p>
            <a:pPr algn="just">
              <a:spcBef>
                <a:spcPts val="0"/>
              </a:spcBef>
              <a:buFont typeface="Wingdings" panose="05000000000000000000" pitchFamily="2" charset="2"/>
              <a:buChar char=""/>
            </a:pPr>
            <a:r>
              <a:rPr lang="cs-CZ" dirty="0"/>
              <a:t>Rozpad zdrojů financování pomocí tlačítka Rozpad financí.</a:t>
            </a:r>
          </a:p>
          <a:p>
            <a:pPr algn="just">
              <a:spcBef>
                <a:spcPts val="0"/>
              </a:spcBef>
              <a:buFont typeface="Wingdings" panose="05000000000000000000" pitchFamily="2" charset="2"/>
              <a:buChar char=""/>
            </a:pPr>
            <a:r>
              <a:rPr lang="cs-CZ" dirty="0"/>
              <a:t>Po každé změně rozpočtu nutno provést rozpad financí znovu.</a:t>
            </a:r>
          </a:p>
          <a:p>
            <a:pPr marL="0" indent="0" algn="just">
              <a:spcBef>
                <a:spcPts val="0"/>
              </a:spcBef>
              <a:buNone/>
            </a:pPr>
            <a:endParaRPr lang="cs-CZ"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902" y="1268817"/>
            <a:ext cx="7344816" cy="373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62670"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137" y="3429000"/>
            <a:ext cx="320607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3219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5375920" y="3727614"/>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458092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122274"/>
            <a:ext cx="10018713" cy="749595"/>
          </a:xfrm>
        </p:spPr>
        <p:txBody>
          <a:bodyPr/>
          <a:lstStyle/>
          <a:p>
            <a:r>
              <a:rPr lang="cs-CZ" dirty="0" smtClean="0"/>
              <a:t>Finanční plán</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66</a:t>
            </a:fld>
            <a:endParaRPr lang="cs-CZ" dirty="0"/>
          </a:p>
        </p:txBody>
      </p:sp>
      <p:sp>
        <p:nvSpPr>
          <p:cNvPr id="5" name="Zástupný symbol pro obsah 4"/>
          <p:cNvSpPr>
            <a:spLocks noGrp="1"/>
          </p:cNvSpPr>
          <p:nvPr>
            <p:ph idx="13"/>
          </p:nvPr>
        </p:nvSpPr>
        <p:spPr>
          <a:xfrm>
            <a:off x="2064000" y="5517232"/>
            <a:ext cx="8064000" cy="1152128"/>
          </a:xfrm>
        </p:spPr>
        <p:txBody>
          <a:bodyPr>
            <a:normAutofit fontScale="92500" lnSpcReduction="10000"/>
          </a:bodyPr>
          <a:lstStyle/>
          <a:p>
            <a:pPr algn="just">
              <a:spcBef>
                <a:spcPts val="0"/>
              </a:spcBef>
              <a:buFont typeface="Wingdings" panose="05000000000000000000" pitchFamily="2" charset="2"/>
              <a:buChar char=""/>
            </a:pPr>
            <a:r>
              <a:rPr lang="cs-CZ" dirty="0"/>
              <a:t>Možno vytvářet ručně pomocí vyplňování žlutých polí.</a:t>
            </a:r>
          </a:p>
          <a:p>
            <a:pPr algn="just">
              <a:spcBef>
                <a:spcPts val="0"/>
              </a:spcBef>
              <a:buFont typeface="Wingdings" panose="05000000000000000000" pitchFamily="2" charset="2"/>
              <a:buChar char=""/>
            </a:pPr>
            <a:r>
              <a:rPr lang="cs-CZ" dirty="0"/>
              <a:t>Kontrola shody částek finančního plánu a rozpočtu.</a:t>
            </a:r>
          </a:p>
          <a:p>
            <a:pPr algn="just">
              <a:spcBef>
                <a:spcPts val="0"/>
              </a:spcBef>
              <a:buFont typeface="Wingdings" panose="05000000000000000000" pitchFamily="2" charset="2"/>
              <a:buChar char=""/>
            </a:pPr>
            <a:r>
              <a:rPr lang="cs-CZ" dirty="0"/>
              <a:t>Možno vygenerovat finanční plán - podle nastavení výzvy.</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532" y="1153025"/>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5735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147411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228600"/>
            <a:ext cx="10018713" cy="781493"/>
          </a:xfrm>
        </p:spPr>
        <p:txBody>
          <a:bodyPr/>
          <a:lstStyle/>
          <a:p>
            <a:r>
              <a:rPr lang="cs-CZ" dirty="0" smtClean="0"/>
              <a:t>VEŘEJNÉ ZAKÁZKY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67</a:t>
            </a:fld>
            <a:endParaRPr lang="cs-CZ" dirty="0"/>
          </a:p>
        </p:txBody>
      </p:sp>
      <p:sp>
        <p:nvSpPr>
          <p:cNvPr id="5" name="Zástupný symbol pro obsah 4"/>
          <p:cNvSpPr>
            <a:spLocks noGrp="1"/>
          </p:cNvSpPr>
          <p:nvPr>
            <p:ph idx="13"/>
          </p:nvPr>
        </p:nvSpPr>
        <p:spPr>
          <a:xfrm>
            <a:off x="1919536" y="3789040"/>
            <a:ext cx="5184576" cy="2880320"/>
          </a:xfrm>
        </p:spPr>
        <p:txBody>
          <a:bodyPr>
            <a:normAutofit lnSpcReduction="10000"/>
          </a:bodyPr>
          <a:lstStyle/>
          <a:p>
            <a:pPr>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spcBef>
                <a:spcPts val="0"/>
              </a:spcBef>
              <a:buFont typeface="Wingdings" panose="05000000000000000000" pitchFamily="2" charset="2"/>
              <a:buChar char=""/>
            </a:pPr>
            <a:r>
              <a:rPr lang="cs-CZ" sz="1600" dirty="0"/>
              <a:t>Záložka Veřejné zakázky </a:t>
            </a:r>
          </a:p>
          <a:p>
            <a:pPr>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spcBef>
                <a:spcPts val="0"/>
              </a:spcBef>
              <a:buFont typeface="Wingdings" panose="05000000000000000000" pitchFamily="2" charset="2"/>
              <a:buChar char=""/>
            </a:pPr>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052" y="1104207"/>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231" y="3212977"/>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129"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079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430620"/>
            <a:ext cx="10018713" cy="834656"/>
          </a:xfrm>
        </p:spPr>
        <p:txBody>
          <a:bodyPr/>
          <a:lstStyle/>
          <a:p>
            <a:r>
              <a:rPr lang="cs-CZ" dirty="0"/>
              <a:t>Veřejné zakázky</a:t>
            </a: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366592444"/>
              </p:ext>
            </p:extLst>
          </p:nvPr>
        </p:nvGraphicFramePr>
        <p:xfrm>
          <a:off x="2157605" y="1416918"/>
          <a:ext cx="7881917" cy="4679424"/>
        </p:xfrm>
        <a:graphic>
          <a:graphicData uri="http://schemas.openxmlformats.org/drawingml/2006/table">
            <a:tbl>
              <a:tblPr firstRow="1" bandRow="1">
                <a:tableStyleId>{F5AB1C69-6EDB-4FF4-983F-18BD219EF322}</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smtClean="0"/>
                        <a:t>Méně než 400/500</a:t>
                      </a:r>
                      <a:r>
                        <a:rPr lang="cs-CZ" baseline="0" dirty="0" smtClean="0"/>
                        <a:t> tis. Kč bez DPH</a:t>
                      </a:r>
                      <a:endParaRPr lang="cs-CZ" dirty="0"/>
                    </a:p>
                  </a:txBody>
                  <a:tcPr/>
                </a:tc>
                <a:tc>
                  <a:txBody>
                    <a:bodyPr/>
                    <a:lstStyle/>
                    <a:p>
                      <a:r>
                        <a:rPr lang="cs-CZ" dirty="0" smtClean="0"/>
                        <a:t>Od 400/500 tis. Kč do 2mil./6mil. Kč bez DPH</a:t>
                      </a:r>
                      <a:endParaRPr lang="cs-CZ" dirty="0"/>
                    </a:p>
                  </a:txBody>
                  <a:tcPr/>
                </a:tc>
                <a:tc>
                  <a:txBody>
                    <a:bodyPr/>
                    <a:lstStyle/>
                    <a:p>
                      <a:r>
                        <a:rPr lang="cs-CZ" dirty="0" smtClean="0"/>
                        <a:t>Od 2 mil./6mil. Kč bez DPH</a:t>
                      </a:r>
                      <a:endParaRPr lang="cs-CZ" dirty="0"/>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Neprovádí se výběrové řízení</a:t>
                      </a:r>
                      <a:endParaRPr lang="cs-CZ"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Výběr dodavatele je vázán na VŘ</a:t>
                      </a:r>
                      <a:endParaRPr lang="cs-CZ"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Výběr</a:t>
                      </a:r>
                      <a:r>
                        <a:rPr lang="cs-CZ" baseline="0" dirty="0" smtClean="0"/>
                        <a:t> dodavatele je vázán na VŘ</a:t>
                      </a:r>
                      <a:endParaRPr lang="cs-CZ" b="1" baseline="0" dirty="0" smtClean="0"/>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dirty="0" smtClean="0"/>
                        <a:t>Rozhodnutí </a:t>
                      </a:r>
                      <a:br>
                        <a:rPr lang="cs-CZ" sz="1800" dirty="0" smtClean="0"/>
                      </a:br>
                      <a:r>
                        <a:rPr lang="cs-CZ" sz="1800" dirty="0" smtClean="0"/>
                        <a:t>o dodavateli vychází z dříve získaných</a:t>
                      </a:r>
                      <a:r>
                        <a:rPr lang="cs-CZ" sz="1800" baseline="0" dirty="0" smtClean="0"/>
                        <a:t> informací na trhu (resp. cenách) nebo průzkumu trhu</a:t>
                      </a:r>
                    </a:p>
                    <a:p>
                      <a:pPr marL="285750" indent="-285750" algn="l">
                        <a:buFont typeface="Arial" panose="020B0604020202020204" pitchFamily="34" charset="0"/>
                        <a:buChar char="•"/>
                      </a:pPr>
                      <a:r>
                        <a:rPr lang="cs-CZ" sz="1800" baseline="0" dirty="0" smtClean="0"/>
                        <a:t>Doložení účetního dokladu – zřejmý předmět zakázky, množství plnění </a:t>
                      </a:r>
                      <a:br>
                        <a:rPr lang="cs-CZ" sz="1800" baseline="0" dirty="0" smtClean="0"/>
                      </a:br>
                      <a:r>
                        <a:rPr lang="cs-CZ" sz="1800" baseline="0" dirty="0" smtClean="0"/>
                        <a:t>a cena</a:t>
                      </a:r>
                      <a:endParaRPr lang="cs-CZ" sz="1800" dirty="0" smtClean="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dirty="0" smtClean="0"/>
                        <a:t>Povinnost zveřejnit výzvu na esfcr.cz </a:t>
                      </a:r>
                    </a:p>
                    <a:p>
                      <a:pPr marL="285750" indent="-285750" algn="l">
                        <a:buFont typeface="Arial" panose="020B0604020202020204" pitchFamily="34" charset="0"/>
                        <a:buChar char="•"/>
                      </a:pPr>
                      <a:r>
                        <a:rPr lang="cs-CZ" sz="1800" dirty="0" smtClean="0"/>
                        <a:t>Zápis o hodnocení nabídek</a:t>
                      </a:r>
                    </a:p>
                    <a:p>
                      <a:pPr marL="285750" indent="-285750" algn="l">
                        <a:buFont typeface="Arial" panose="020B0604020202020204" pitchFamily="34" charset="0"/>
                        <a:buChar char="•"/>
                      </a:pPr>
                      <a:r>
                        <a:rPr lang="cs-CZ" sz="1800" dirty="0" smtClean="0"/>
                        <a:t>Písemná smlouva </a:t>
                      </a:r>
                      <a:br>
                        <a:rPr lang="cs-CZ" sz="1800" dirty="0" smtClean="0"/>
                      </a:br>
                      <a:r>
                        <a:rPr lang="cs-CZ" sz="1800" dirty="0" smtClean="0"/>
                        <a:t>s dodavatelem (alespoň ve formě písemné potvrzené objednávky</a:t>
                      </a:r>
                      <a:r>
                        <a:rPr lang="cs-CZ" sz="1800" baseline="0" dirty="0" smtClean="0"/>
                        <a:t> dodavatelem)</a:t>
                      </a:r>
                      <a:endParaRPr lang="cs-CZ" sz="1800" b="0" dirty="0"/>
                    </a:p>
                  </a:txBody>
                  <a:tcPr/>
                </a:tc>
                <a:tc>
                  <a:txBody>
                    <a:bodyPr/>
                    <a:lstStyle/>
                    <a:p>
                      <a:pPr marL="0" indent="0" algn="l">
                        <a:buFont typeface="Arial" panose="020B0604020202020204" pitchFamily="34" charset="0"/>
                        <a:buNone/>
                      </a:pPr>
                      <a:r>
                        <a:rPr lang="cs-CZ" sz="1800" baseline="0" dirty="0" smtClean="0"/>
                        <a:t>Dle zákona č.137/2006 Sb., </a:t>
                      </a:r>
                      <a:br>
                        <a:rPr lang="cs-CZ" sz="1800" baseline="0" dirty="0" smtClean="0"/>
                      </a:br>
                      <a:r>
                        <a:rPr lang="cs-CZ" sz="1800" baseline="0" dirty="0" smtClean="0"/>
                        <a:t>o veřejných zakázkách</a:t>
                      </a:r>
                    </a:p>
                    <a:p>
                      <a:pPr marL="285750" indent="-285750" algn="l" defTabSz="914400" rtl="0" eaLnBrk="1" latinLnBrk="0" hangingPunct="1">
                        <a:buFont typeface="Arial" panose="020B0604020202020204" pitchFamily="34" charset="0"/>
                        <a:buChar char="•"/>
                      </a:pPr>
                      <a:r>
                        <a:rPr lang="cs-CZ" sz="1800" kern="1200" dirty="0" smtClean="0"/>
                        <a:t>Povinnost zveřejnění </a:t>
                      </a:r>
                    </a:p>
                    <a:p>
                      <a:pPr marL="285750" indent="-285750" algn="l" defTabSz="914400" rtl="0" eaLnBrk="1" latinLnBrk="0" hangingPunct="1">
                        <a:buFont typeface="Arial" panose="020B0604020202020204" pitchFamily="34" charset="0"/>
                        <a:buChar char="•"/>
                      </a:pPr>
                      <a:r>
                        <a:rPr lang="cs-CZ" sz="1800" kern="1200" dirty="0" smtClean="0"/>
                        <a:t>Zápis o posouzení a hodnocení nabídek</a:t>
                      </a:r>
                    </a:p>
                    <a:p>
                      <a:pPr marL="285750" indent="-285750" algn="l" defTabSz="914400" rtl="0" eaLnBrk="1" latinLnBrk="0" hangingPunct="1">
                        <a:buFont typeface="Arial" panose="020B0604020202020204" pitchFamily="34" charset="0"/>
                        <a:buChar char="•"/>
                      </a:pPr>
                      <a:r>
                        <a:rPr lang="cs-CZ" sz="1800" kern="1200" dirty="0" smtClean="0"/>
                        <a:t>Písemná smlouva </a:t>
                      </a:r>
                      <a:br>
                        <a:rPr lang="cs-CZ" sz="1800" kern="1200" dirty="0" smtClean="0"/>
                      </a:br>
                      <a:r>
                        <a:rPr lang="cs-CZ" sz="1800" kern="1200" dirty="0" smtClean="0"/>
                        <a:t>s dodavatelem (nepostačuje objednávka)</a:t>
                      </a:r>
                      <a:endParaRPr lang="cs-CZ" sz="1800" b="0" kern="1200" dirty="0" smtClean="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4" name="Zástupný symbol pro číslo snímku 3"/>
          <p:cNvSpPr>
            <a:spLocks noGrp="1"/>
          </p:cNvSpPr>
          <p:nvPr>
            <p:ph type="sldNum" sz="quarter" idx="12"/>
          </p:nvPr>
        </p:nvSpPr>
        <p:spPr/>
        <p:txBody>
          <a:bodyPr/>
          <a:lstStyle/>
          <a:p>
            <a:fld id="{479BF083-4774-43B1-9AB0-5CC1AC5DD8EE}" type="slidenum">
              <a:rPr lang="cs-CZ" smtClean="0"/>
              <a:pPr/>
              <a:t>68</a:t>
            </a:fld>
            <a:endParaRPr lang="cs-CZ" dirty="0"/>
          </a:p>
        </p:txBody>
      </p:sp>
      <p:sp>
        <p:nvSpPr>
          <p:cNvPr id="3" name="TextovéPole 2"/>
          <p:cNvSpPr txBox="1"/>
          <p:nvPr/>
        </p:nvSpPr>
        <p:spPr>
          <a:xfrm>
            <a:off x="1958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spTree>
    <p:extLst>
      <p:ext uri="{BB962C8B-B14F-4D97-AF65-F5344CB8AC3E}">
        <p14:creationId xmlns:p14="http://schemas.microsoft.com/office/powerpoint/2010/main" val="6759690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0"/>
            <a:ext cx="10018713" cy="1201479"/>
          </a:xfrm>
        </p:spPr>
        <p:txBody>
          <a:bodyPr/>
          <a:lstStyle/>
          <a:p>
            <a:r>
              <a:rPr lang="cs-CZ" dirty="0"/>
              <a:t>Č</a:t>
            </a:r>
            <a:r>
              <a:rPr lang="cs-CZ" dirty="0" smtClean="0"/>
              <a:t>estné prohlášení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69</a:t>
            </a:fld>
            <a:endParaRPr lang="cs-CZ" dirty="0"/>
          </a:p>
        </p:txBody>
      </p:sp>
      <p:sp>
        <p:nvSpPr>
          <p:cNvPr id="5" name="Zástupný symbol pro obsah 4"/>
          <p:cNvSpPr>
            <a:spLocks noGrp="1"/>
          </p:cNvSpPr>
          <p:nvPr>
            <p:ph idx="13"/>
          </p:nvPr>
        </p:nvSpPr>
        <p:spPr>
          <a:xfrm>
            <a:off x="2063552" y="5661248"/>
            <a:ext cx="8064896" cy="1008112"/>
          </a:xfrm>
        </p:spPr>
        <p:txBody>
          <a:bodyPr>
            <a:normAutofit/>
          </a:bodyPr>
          <a:lstStyle/>
          <a:p>
            <a:pPr algn="just">
              <a:spcBef>
                <a:spcPts val="0"/>
              </a:spcBef>
              <a:buFont typeface="Wingdings" panose="05000000000000000000" pitchFamily="2" charset="2"/>
              <a:buChar char=""/>
            </a:pPr>
            <a:r>
              <a:rPr lang="cs-CZ" sz="1600" dirty="0"/>
              <a:t>Zaškrtnout </a:t>
            </a:r>
            <a:r>
              <a:rPr lang="cs-CZ" sz="1600" dirty="0" err="1"/>
              <a:t>checkbox</a:t>
            </a:r>
            <a:r>
              <a:rPr lang="cs-CZ" sz="1600" dirty="0"/>
              <a:t> u požadovaných čestných prohlášení a každý řádek uložit.</a:t>
            </a:r>
          </a:p>
          <a:p>
            <a:pPr algn="just">
              <a:spcBef>
                <a:spcPts val="0"/>
              </a:spcBef>
              <a:buFont typeface="Wingdings" panose="05000000000000000000" pitchFamily="2" charset="2"/>
              <a:buChar char=""/>
            </a:pPr>
            <a:r>
              <a:rPr lang="cs-CZ" sz="1600" dirty="0"/>
              <a:t>Editace se omezuje na vyznačení souhlasu s textem prohlášení, textové pole </a:t>
            </a:r>
            <a:br>
              <a:rPr lang="cs-CZ" sz="1600" dirty="0"/>
            </a:br>
            <a:r>
              <a:rPr lang="cs-CZ" sz="1600" dirty="0"/>
              <a:t>s obsahem prohlášení nelze editovat.</a:t>
            </a:r>
          </a:p>
          <a:p>
            <a:pPr algn="just">
              <a:spcBef>
                <a:spcPts val="0"/>
              </a:spcBef>
              <a:buFont typeface="Wingdings" panose="05000000000000000000" pitchFamily="2" charset="2"/>
              <a:buChar char=""/>
            </a:pPr>
            <a:endParaRPr lang="cs-CZ" sz="2000" dirty="0"/>
          </a:p>
          <a:p>
            <a:pPr algn="just">
              <a:spcBef>
                <a:spcPts val="0"/>
              </a:spcBef>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849" y="877775"/>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54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164770"/>
          </a:xfrm>
        </p:spPr>
        <p:txBody>
          <a:bodyPr>
            <a:normAutofit/>
          </a:bodyPr>
          <a:lstStyle/>
          <a:p>
            <a:r>
              <a:rPr lang="cs-CZ" b="1" dirty="0" smtClean="0"/>
              <a:t>Oprávnění žadatelé</a:t>
            </a:r>
            <a:endParaRPr lang="cs-CZ" sz="4800" b="1" dirty="0"/>
          </a:p>
        </p:txBody>
      </p:sp>
      <p:sp>
        <p:nvSpPr>
          <p:cNvPr id="3" name="Zástupný symbol pro obsah 2"/>
          <p:cNvSpPr>
            <a:spLocks noGrp="1"/>
          </p:cNvSpPr>
          <p:nvPr>
            <p:ph idx="1"/>
          </p:nvPr>
        </p:nvSpPr>
        <p:spPr>
          <a:xfrm>
            <a:off x="1669840" y="1850571"/>
            <a:ext cx="10018713" cy="4500295"/>
          </a:xfrm>
        </p:spPr>
        <p:txBody>
          <a:bodyPr>
            <a:normAutofit/>
          </a:bodyPr>
          <a:lstStyle/>
          <a:p>
            <a:r>
              <a:rPr lang="cs-CZ" dirty="0" smtClean="0"/>
              <a:t>Obce</a:t>
            </a:r>
          </a:p>
          <a:p>
            <a:r>
              <a:rPr lang="cs-CZ" dirty="0" smtClean="0"/>
              <a:t>Dobrovolné </a:t>
            </a:r>
            <a:r>
              <a:rPr lang="cs-CZ" dirty="0"/>
              <a:t>svazky </a:t>
            </a:r>
            <a:r>
              <a:rPr lang="cs-CZ" dirty="0" smtClean="0"/>
              <a:t>obcí</a:t>
            </a:r>
          </a:p>
          <a:p>
            <a:r>
              <a:rPr lang="cs-CZ" dirty="0" smtClean="0"/>
              <a:t>Nestátní </a:t>
            </a:r>
            <a:r>
              <a:rPr lang="cs-CZ" dirty="0"/>
              <a:t>neziskové </a:t>
            </a:r>
            <a:r>
              <a:rPr lang="cs-CZ" dirty="0" smtClean="0"/>
              <a:t>organizace</a:t>
            </a:r>
          </a:p>
          <a:p>
            <a:r>
              <a:rPr lang="cs-CZ" dirty="0" smtClean="0"/>
              <a:t>Obchodní korporace</a:t>
            </a:r>
          </a:p>
          <a:p>
            <a:r>
              <a:rPr lang="cs-CZ" dirty="0" smtClean="0"/>
              <a:t>OSVČ</a:t>
            </a:r>
          </a:p>
          <a:p>
            <a:r>
              <a:rPr lang="cs-CZ" dirty="0" smtClean="0"/>
              <a:t>Poradenské a </a:t>
            </a:r>
            <a:r>
              <a:rPr lang="cs-CZ" dirty="0"/>
              <a:t>vzdělávací </a:t>
            </a:r>
            <a:r>
              <a:rPr lang="cs-CZ" dirty="0" smtClean="0"/>
              <a:t>instituce</a:t>
            </a:r>
          </a:p>
          <a:p>
            <a:r>
              <a:rPr lang="cs-CZ" dirty="0" smtClean="0"/>
              <a:t>Školy </a:t>
            </a:r>
            <a:r>
              <a:rPr lang="cs-CZ" dirty="0"/>
              <a:t>a školská </a:t>
            </a:r>
            <a:r>
              <a:rPr lang="cs-CZ" dirty="0" smtClean="0"/>
              <a:t>zařízení</a:t>
            </a:r>
          </a:p>
        </p:txBody>
      </p:sp>
    </p:spTree>
    <p:extLst>
      <p:ext uri="{BB962C8B-B14F-4D97-AF65-F5344CB8AC3E}">
        <p14:creationId xmlns:p14="http://schemas.microsoft.com/office/powerpoint/2010/main" val="26281229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33167" y="292397"/>
            <a:ext cx="10018713" cy="647450"/>
          </a:xfrm>
        </p:spPr>
        <p:txBody>
          <a:bodyPr>
            <a:normAutofit fontScale="90000"/>
          </a:bodyPr>
          <a:lstStyle/>
          <a:p>
            <a:r>
              <a:rPr lang="cs-CZ" dirty="0"/>
              <a:t>D</a:t>
            </a:r>
            <a:r>
              <a:rPr lang="cs-CZ" dirty="0" smtClean="0"/>
              <a:t>okumenty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70</a:t>
            </a:fld>
            <a:endParaRPr lang="cs-CZ" dirty="0"/>
          </a:p>
        </p:txBody>
      </p:sp>
      <p:sp>
        <p:nvSpPr>
          <p:cNvPr id="5" name="Zástupný symbol pro obsah 4"/>
          <p:cNvSpPr>
            <a:spLocks noGrp="1"/>
          </p:cNvSpPr>
          <p:nvPr>
            <p:ph idx="13"/>
          </p:nvPr>
        </p:nvSpPr>
        <p:spPr>
          <a:xfrm>
            <a:off x="1919536" y="5661248"/>
            <a:ext cx="8352928" cy="1008112"/>
          </a:xfrm>
        </p:spPr>
        <p:txBody>
          <a:bodyPr>
            <a:normAutofit/>
          </a:bodyPr>
          <a:lstStyle/>
          <a:p>
            <a:pPr algn="just">
              <a:spcBef>
                <a:spcPts val="0"/>
              </a:spcBef>
              <a:buFont typeface="Wingdings" panose="05000000000000000000" pitchFamily="2" charset="2"/>
              <a:buChar char=""/>
            </a:pPr>
            <a:r>
              <a:rPr lang="cs-CZ" sz="1600" dirty="0"/>
              <a:t>Požadované dokumenty jsou uvedeny v textu výzvy MAS/ŘO.</a:t>
            </a:r>
          </a:p>
          <a:p>
            <a:pPr algn="just">
              <a:spcBef>
                <a:spcPts val="0"/>
              </a:spcBef>
              <a:buFont typeface="Wingdings" panose="05000000000000000000" pitchFamily="2" charset="2"/>
              <a:buChar char=""/>
            </a:pPr>
            <a:r>
              <a:rPr lang="cs-CZ" sz="1600" dirty="0"/>
              <a:t>Předdefinovaný </a:t>
            </a:r>
            <a:r>
              <a:rPr lang="cs-CZ" sz="1600" u="sng" dirty="0"/>
              <a:t>vzor/formulář</a:t>
            </a:r>
            <a:r>
              <a:rPr lang="cs-CZ" sz="1600" dirty="0"/>
              <a:t> přílohy stáhnete přes tlačítko Stáhnout soubor dokumentu.</a:t>
            </a:r>
          </a:p>
          <a:p>
            <a:pPr algn="just">
              <a:spcBef>
                <a:spcPts val="0"/>
              </a:spcBef>
              <a:buFont typeface="Wingdings" panose="05000000000000000000" pitchFamily="2" charset="2"/>
              <a:buChar char=""/>
            </a:pPr>
            <a:r>
              <a:rPr lang="cs-CZ" sz="1600" dirty="0"/>
              <a:t>Tlačítkem Připojit fyzický soubor připojíte a záznam uložte.</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318" y="1220519"/>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7639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4698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2188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429448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202020"/>
            <a:ext cx="10018713" cy="1041990"/>
          </a:xfrm>
        </p:spPr>
        <p:txBody>
          <a:bodyPr>
            <a:normAutofit/>
          </a:bodyPr>
          <a:lstStyle/>
          <a:p>
            <a:r>
              <a:rPr lang="cs-CZ" dirty="0" smtClean="0"/>
              <a:t>Operace se žádostí</a:t>
            </a:r>
            <a:endParaRPr lang="cs-CZ" dirty="0"/>
          </a:p>
        </p:txBody>
      </p:sp>
      <p:sp>
        <p:nvSpPr>
          <p:cNvPr id="3" name="Zástupný symbol pro obsah 2"/>
          <p:cNvSpPr>
            <a:spLocks noGrp="1"/>
          </p:cNvSpPr>
          <p:nvPr>
            <p:ph idx="1"/>
          </p:nvPr>
        </p:nvSpPr>
        <p:spPr>
          <a:xfrm>
            <a:off x="2064000" y="1484783"/>
            <a:ext cx="8208712" cy="2619383"/>
          </a:xfrm>
        </p:spPr>
        <p:txBody>
          <a:bodyPr>
            <a:normAutofit fontScale="47500" lnSpcReduction="20000"/>
          </a:bodyPr>
          <a:lstStyle/>
          <a:p>
            <a:r>
              <a:rPr lang="cs-CZ" sz="3400" dirty="0" smtClean="0"/>
              <a:t>Horní příkazový řádek obsahuje:</a:t>
            </a:r>
          </a:p>
          <a:p>
            <a:pPr lvl="1"/>
            <a:r>
              <a:rPr lang="cs-CZ" sz="3400" dirty="0" smtClean="0">
                <a:solidFill>
                  <a:schemeClr val="accent6"/>
                </a:solidFill>
              </a:rPr>
              <a:t>Přístup k projektu</a:t>
            </a:r>
          </a:p>
          <a:p>
            <a:pPr lvl="1"/>
            <a:r>
              <a:rPr lang="cs-CZ" sz="3400" dirty="0" smtClean="0"/>
              <a:t>Plné moci</a:t>
            </a:r>
          </a:p>
          <a:p>
            <a:pPr lvl="1"/>
            <a:r>
              <a:rPr lang="cs-CZ" sz="3400" dirty="0" smtClean="0"/>
              <a:t>Kopírovat</a:t>
            </a:r>
          </a:p>
          <a:p>
            <a:pPr lvl="1"/>
            <a:r>
              <a:rPr lang="cs-CZ" sz="3400" dirty="0" smtClean="0"/>
              <a:t>Vymazat žádost</a:t>
            </a:r>
          </a:p>
          <a:p>
            <a:pPr lvl="1"/>
            <a:r>
              <a:rPr lang="cs-CZ" sz="3400" dirty="0" smtClean="0">
                <a:solidFill>
                  <a:schemeClr val="accent6"/>
                </a:solidFill>
              </a:rPr>
              <a:t>Kontrola</a:t>
            </a:r>
          </a:p>
          <a:p>
            <a:pPr lvl="1"/>
            <a:r>
              <a:rPr lang="cs-CZ" sz="3400" dirty="0" smtClean="0">
                <a:solidFill>
                  <a:schemeClr val="accent6"/>
                </a:solidFill>
              </a:rPr>
              <a:t>Finalizace</a:t>
            </a:r>
          </a:p>
          <a:p>
            <a:pPr lvl="1"/>
            <a:r>
              <a:rPr lang="cs-CZ" sz="3400" dirty="0"/>
              <a:t>T</a:t>
            </a:r>
            <a:r>
              <a:rPr lang="cs-CZ" sz="3400" dirty="0" smtClean="0"/>
              <a:t>isk</a:t>
            </a:r>
          </a:p>
          <a:p>
            <a:pPr lvl="1"/>
            <a:endParaRPr lang="cs-CZ" dirty="0"/>
          </a:p>
        </p:txBody>
      </p:sp>
      <p:pic>
        <p:nvPicPr>
          <p:cNvPr id="1229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1919287" y="4656931"/>
            <a:ext cx="83534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ástupný symbol pro číslo snímku 4"/>
          <p:cNvSpPr>
            <a:spLocks noGrp="1"/>
          </p:cNvSpPr>
          <p:nvPr>
            <p:ph type="sldNum" sz="quarter" idx="13"/>
          </p:nvPr>
        </p:nvSpPr>
        <p:spPr/>
        <p:txBody>
          <a:bodyPr/>
          <a:lstStyle/>
          <a:p>
            <a:fld id="{479BF083-4774-43B1-9AB0-5CC1AC5DD8EE}" type="slidenum">
              <a:rPr lang="cs-CZ" smtClean="0"/>
              <a:pPr/>
              <a:t>71</a:t>
            </a:fld>
            <a:endParaRPr lang="cs-CZ" dirty="0"/>
          </a:p>
        </p:txBody>
      </p:sp>
    </p:spTree>
    <p:extLst>
      <p:ext uri="{BB962C8B-B14F-4D97-AF65-F5344CB8AC3E}">
        <p14:creationId xmlns:p14="http://schemas.microsoft.com/office/powerpoint/2010/main" val="649806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186069"/>
            <a:ext cx="10018713" cy="515679"/>
          </a:xfrm>
        </p:spPr>
        <p:txBody>
          <a:bodyPr>
            <a:normAutofit fontScale="90000"/>
          </a:bodyPr>
          <a:lstStyle/>
          <a:p>
            <a:r>
              <a:rPr lang="cs-CZ" dirty="0" smtClean="0"/>
              <a:t>Přístup k projektu </a:t>
            </a:r>
            <a:endParaRPr lang="cs-CZ" dirty="0"/>
          </a:p>
        </p:txBody>
      </p:sp>
      <p:sp>
        <p:nvSpPr>
          <p:cNvPr id="3" name="Zástupný symbol pro obsah 2"/>
          <p:cNvSpPr>
            <a:spLocks noGrp="1"/>
          </p:cNvSpPr>
          <p:nvPr>
            <p:ph idx="1"/>
          </p:nvPr>
        </p:nvSpPr>
        <p:spPr>
          <a:xfrm>
            <a:off x="1842883" y="1517916"/>
            <a:ext cx="8064000" cy="4824056"/>
          </a:xfrm>
        </p:spPr>
        <p:txBody>
          <a:bodyPr>
            <a:normAutofit fontScale="92500" lnSpcReduction="20000"/>
          </a:bodyPr>
          <a:lstStyle/>
          <a:p>
            <a:pPr algn="just"/>
            <a:r>
              <a:rPr lang="cs-CZ" dirty="0"/>
              <a:t>Uživatel, který žádost založil se automaticky stává </a:t>
            </a:r>
            <a:r>
              <a:rPr lang="cs-CZ" u="sng" dirty="0"/>
              <a:t>Správcem přístupů.</a:t>
            </a:r>
          </a:p>
          <a:p>
            <a:pPr marL="0" indent="0" algn="just">
              <a:buNone/>
            </a:pPr>
            <a:endParaRPr lang="cs-CZ" u="sng" dirty="0" smtClean="0"/>
          </a:p>
          <a:p>
            <a:pPr marL="0" indent="0" algn="just">
              <a:buNone/>
            </a:pPr>
            <a:endParaRPr lang="cs-CZ" u="sng" dirty="0"/>
          </a:p>
          <a:p>
            <a:pPr algn="just">
              <a:spcBef>
                <a:spcPts val="0"/>
              </a:spcBef>
            </a:pPr>
            <a:endParaRPr lang="cs-CZ" dirty="0" smtClean="0"/>
          </a:p>
          <a:p>
            <a:pPr algn="just">
              <a:spcBef>
                <a:spcPts val="0"/>
              </a:spcBef>
            </a:pPr>
            <a:r>
              <a:rPr lang="cs-CZ" dirty="0"/>
              <a:t>Možno zpřístupnit žádost dalším uživatelům, včetně pracovníků technické podpory </a:t>
            </a:r>
            <a:r>
              <a:rPr lang="cs-CZ" dirty="0">
                <a:hlinkClick r:id="rId3"/>
              </a:rPr>
              <a:t>iskp@mpsv.cz</a:t>
            </a:r>
            <a:r>
              <a:rPr lang="cs-CZ" dirty="0"/>
              <a:t>. </a:t>
            </a:r>
          </a:p>
          <a:p>
            <a:pPr algn="just"/>
            <a:r>
              <a:rPr lang="cs-CZ"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None/>
            </a:pPr>
            <a:endParaRPr lang="cs-CZ" dirty="0"/>
          </a:p>
          <a:p>
            <a:pPr marL="414000" lvl="1" indent="0">
              <a:buNone/>
            </a:pPr>
            <a:endParaRPr lang="cs-CZ" dirty="0" smtClean="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72</a:t>
            </a:fld>
            <a:endParaRPr lang="cs-C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223" y="1431081"/>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5827745" y="206757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99313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6088" y="234502"/>
            <a:ext cx="10018713" cy="798984"/>
          </a:xfrm>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2064000" y="1484784"/>
            <a:ext cx="8064000" cy="1512168"/>
          </a:xfrm>
        </p:spPr>
        <p:txBody>
          <a:bodyPr>
            <a:normAutofit lnSpcReduction="10000"/>
          </a:bodyPr>
          <a:lstStyle/>
          <a:p>
            <a:pPr algn="just">
              <a:spcBef>
                <a:spcPts val="0"/>
              </a:spcBef>
              <a:buFont typeface="Wingdings" panose="05000000000000000000" pitchFamily="2" charset="2"/>
              <a:buChar char=""/>
            </a:pPr>
            <a:r>
              <a:rPr lang="cs-CZ" dirty="0"/>
              <a:t>Přidělení přístupu novému uživateli pomocí tlačítka Nový záznam.</a:t>
            </a:r>
          </a:p>
          <a:p>
            <a:pPr algn="just">
              <a:spcBef>
                <a:spcPts val="0"/>
              </a:spcBef>
              <a:buFont typeface="Wingdings" panose="05000000000000000000" pitchFamily="2" charset="2"/>
              <a:buChar char=""/>
            </a:pPr>
            <a:r>
              <a:rPr lang="cs-CZ" dirty="0"/>
              <a:t>Změna práv stávajících uživatelů – Změnit nastavení přístupů.</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73</a:t>
            </a:fld>
            <a:endParaRPr lang="cs-CZ"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8131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991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712660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51791"/>
            <a:ext cx="10018713" cy="1032773"/>
          </a:xfrm>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2015427" y="947386"/>
            <a:ext cx="8064000" cy="838906"/>
          </a:xfrm>
        </p:spPr>
        <p:txBody>
          <a:bodyPr/>
          <a:lstStyle/>
          <a:p>
            <a:pPr algn="just">
              <a:spcBef>
                <a:spcPts val="0"/>
              </a:spcBef>
              <a:buFont typeface="Wingdings" panose="05000000000000000000" pitchFamily="2" charset="2"/>
              <a:buChar char=""/>
            </a:pPr>
            <a:r>
              <a:rPr lang="cs-CZ" dirty="0"/>
              <a:t>Pokud má aplikace ISKP14+ umožnit signatáři podepsat žádost, musí mu být přidělena </a:t>
            </a:r>
            <a:r>
              <a:rPr lang="cs-CZ" b="1" dirty="0"/>
              <a:t>Úloha</a:t>
            </a:r>
            <a:r>
              <a:rPr lang="cs-CZ" dirty="0"/>
              <a:t> k podpisu.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74</a:t>
            </a:fld>
            <a:endParaRPr lang="cs-CZ" dirty="0"/>
          </a:p>
        </p:txBody>
      </p:sp>
      <p:sp>
        <p:nvSpPr>
          <p:cNvPr id="15" name="Zástupný symbol pro obsah 2"/>
          <p:cNvSpPr>
            <a:spLocks noGrp="1"/>
          </p:cNvSpPr>
          <p:nvPr>
            <p:ph idx="13"/>
          </p:nvPr>
        </p:nvSpPr>
        <p:spPr>
          <a:xfrm>
            <a:off x="9027301" y="5088005"/>
            <a:ext cx="2303462" cy="1368425"/>
          </a:xfrm>
        </p:spPr>
        <p:txBody>
          <a:bodyPr>
            <a:normAutofit/>
          </a:bodyPr>
          <a:lstStyle/>
          <a:p>
            <a:pPr marL="0" indent="0">
              <a:spcBef>
                <a:spcPts val="0"/>
              </a:spcBef>
              <a:buNone/>
            </a:pPr>
            <a:r>
              <a:rPr lang="cs-CZ" dirty="0"/>
              <a:t>Úlohu lze přidat pomocí tlačítka </a:t>
            </a:r>
            <a:br>
              <a:rPr lang="cs-CZ" dirty="0"/>
            </a:br>
            <a:r>
              <a:rPr lang="cs-CZ" dirty="0"/>
              <a:t>Nový záznam.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7"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1919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2015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římá spojnice se šipkou 15"/>
          <p:cNvCxnSpPr/>
          <p:nvPr/>
        </p:nvCxnSpPr>
        <p:spPr>
          <a:xfrm flipH="1" flipV="1">
            <a:off x="3023540"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789103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69372" y="217968"/>
            <a:ext cx="10018713" cy="845289"/>
          </a:xfrm>
        </p:spPr>
        <p:txBody>
          <a:bodyPr/>
          <a:lstStyle/>
          <a:p>
            <a:r>
              <a:rPr lang="cs-CZ" dirty="0" smtClean="0"/>
              <a:t>Plné moci</a:t>
            </a:r>
            <a:endParaRPr lang="cs-C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97871" y="914401"/>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479BF083-4774-43B1-9AB0-5CC1AC5DD8EE}" type="slidenum">
              <a:rPr lang="cs-CZ" smtClean="0"/>
              <a:pPr/>
              <a:t>75</a:t>
            </a:fld>
            <a:endParaRPr lang="cs-CZ" dirty="0"/>
          </a:p>
        </p:txBody>
      </p:sp>
    </p:spTree>
    <p:extLst>
      <p:ext uri="{BB962C8B-B14F-4D97-AF65-F5344CB8AC3E}">
        <p14:creationId xmlns:p14="http://schemas.microsoft.com/office/powerpoint/2010/main" val="2031375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870992"/>
          </a:xfrm>
        </p:spPr>
        <p:txBody>
          <a:bodyPr/>
          <a:lstStyle/>
          <a:p>
            <a:r>
              <a:rPr lang="cs-CZ" dirty="0" smtClean="0"/>
              <a:t>Kontrola</a:t>
            </a:r>
            <a:endParaRPr lang="cs-CZ" dirty="0"/>
          </a:p>
        </p:txBody>
      </p:sp>
      <p:sp>
        <p:nvSpPr>
          <p:cNvPr id="3" name="Zástupný symbol pro obsah 2"/>
          <p:cNvSpPr>
            <a:spLocks noGrp="1"/>
          </p:cNvSpPr>
          <p:nvPr>
            <p:ph idx="1"/>
          </p:nvPr>
        </p:nvSpPr>
        <p:spPr>
          <a:xfrm>
            <a:off x="2063552" y="1556792"/>
            <a:ext cx="8064000" cy="5184576"/>
          </a:xfrm>
        </p:spPr>
        <p:txBody>
          <a:bodyPr/>
          <a:lstStyle/>
          <a:p>
            <a:pPr algn="just">
              <a:lnSpc>
                <a:spcPct val="100000"/>
              </a:lnSpc>
            </a:pPr>
            <a:r>
              <a:rPr lang="cs-CZ" dirty="0"/>
              <a:t>Provádíme zpravidla po vyplnění všech záložek (celé žádosti). </a:t>
            </a:r>
          </a:p>
          <a:p>
            <a:pPr algn="just">
              <a:lnSpc>
                <a:spcPct val="100000"/>
              </a:lnSpc>
            </a:pPr>
            <a:r>
              <a:rPr lang="cs-CZ" dirty="0"/>
              <a:t>Můžeme využít i průběžně jako nápovědu jak správně dané pole vyplnit.</a:t>
            </a:r>
          </a:p>
          <a:p>
            <a:pPr algn="just">
              <a:lnSpc>
                <a:spcPct val="100000"/>
              </a:lnSpc>
            </a:pPr>
            <a:r>
              <a:rPr lang="cs-CZ" dirty="0"/>
              <a:t>Všechny červené chybové hlášky nutno odstranit.</a:t>
            </a:r>
          </a:p>
          <a:p>
            <a:endParaRPr lang="cs-CZ" dirty="0" smtClean="0"/>
          </a:p>
          <a:p>
            <a:endParaRPr lang="cs-CZ" dirty="0"/>
          </a:p>
          <a:p>
            <a:endParaRPr lang="cs-CZ" dirty="0" smtClean="0"/>
          </a:p>
          <a:p>
            <a:endParaRPr lang="cs-CZ" dirty="0" smtClean="0"/>
          </a:p>
          <a:p>
            <a:r>
              <a:rPr lang="cs-CZ" dirty="0"/>
              <a:t>Kontrola proběhla v pořádku = možnost finalizovat!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76</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706" y="4003673"/>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3838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388089"/>
            <a:ext cx="10018713" cy="943000"/>
          </a:xfrm>
        </p:spPr>
        <p:txBody>
          <a:bodyPr/>
          <a:lstStyle/>
          <a:p>
            <a:r>
              <a:rPr lang="cs-CZ" dirty="0" smtClean="0"/>
              <a:t>Finalizace</a:t>
            </a:r>
            <a:endParaRPr lang="cs-CZ" dirty="0"/>
          </a:p>
        </p:txBody>
      </p:sp>
      <p:sp>
        <p:nvSpPr>
          <p:cNvPr id="3" name="Zástupný symbol pro obsah 2"/>
          <p:cNvSpPr>
            <a:spLocks noGrp="1"/>
          </p:cNvSpPr>
          <p:nvPr>
            <p:ph idx="1"/>
          </p:nvPr>
        </p:nvSpPr>
        <p:spPr>
          <a:xfrm>
            <a:off x="2117163" y="1331089"/>
            <a:ext cx="8064000" cy="4680520"/>
          </a:xfrm>
        </p:spPr>
        <p:txBody>
          <a:bodyPr>
            <a:normAutofit/>
          </a:bodyPr>
          <a:lstStyle/>
          <a:p>
            <a:r>
              <a:rPr lang="cs-CZ" dirty="0"/>
              <a:t>Nutno v nastavení přístupů (záložka Přístup k žádosti) uvést/zatrhnout Signatáře.</a:t>
            </a:r>
          </a:p>
          <a:p>
            <a:r>
              <a:rPr lang="cs-CZ" dirty="0"/>
              <a:t>I po finalizaci žádosti o podporu možno provést změny.</a:t>
            </a:r>
          </a:p>
          <a:p>
            <a:r>
              <a:rPr lang="cs-CZ" dirty="0"/>
              <a:t>V PŘÍKAZOVÉM ŘÁDKU se objeví tlačítko STORNO FINALIZACE.</a:t>
            </a:r>
          </a:p>
          <a:p>
            <a:r>
              <a:rPr lang="cs-CZ" dirty="0"/>
              <a:t>Poté opět nutno finalizovat.</a:t>
            </a:r>
          </a:p>
          <a:p>
            <a:r>
              <a:rPr lang="cs-CZ" dirty="0"/>
              <a:t>POZOR!!!</a:t>
            </a:r>
          </a:p>
          <a:p>
            <a:pPr marL="414000" lvl="1" indent="0" algn="just">
              <a:buNone/>
            </a:pPr>
            <a:r>
              <a:rPr lang="cs-CZ" sz="1800" dirty="0"/>
              <a:t>U </a:t>
            </a:r>
            <a:r>
              <a:rPr lang="cs-CZ" sz="1800" dirty="0" err="1"/>
              <a:t>finalizované</a:t>
            </a:r>
            <a:r>
              <a:rPr lang="cs-CZ" sz="1800" dirty="0"/>
              <a:t> žádosti nelze provádět změny v přístupech k projektu. Pokud je nutné změnu provést, musíte zmáčknout Storno finalizace </a:t>
            </a:r>
            <a:br>
              <a:rPr lang="cs-CZ" sz="1800" dirty="0"/>
            </a:br>
            <a:r>
              <a:rPr lang="cs-CZ" sz="1800" dirty="0"/>
              <a:t>na horní liště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77</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396" y="593278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3520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299784"/>
            <a:ext cx="10018713" cy="726976"/>
          </a:xfrm>
        </p:spPr>
        <p:txBody>
          <a:bodyPr/>
          <a:lstStyle/>
          <a:p>
            <a:r>
              <a:rPr lang="cs-CZ" dirty="0"/>
              <a:t>P</a:t>
            </a:r>
            <a:r>
              <a:rPr lang="cs-CZ" dirty="0" smtClean="0"/>
              <a:t>odpis a podání žádosti</a:t>
            </a:r>
            <a:endParaRPr lang="cs-CZ" dirty="0"/>
          </a:p>
        </p:txBody>
      </p:sp>
      <p:sp>
        <p:nvSpPr>
          <p:cNvPr id="3" name="Zástupný symbol pro obsah 2"/>
          <p:cNvSpPr>
            <a:spLocks noGrp="1"/>
          </p:cNvSpPr>
          <p:nvPr>
            <p:ph idx="1"/>
          </p:nvPr>
        </p:nvSpPr>
        <p:spPr>
          <a:xfrm>
            <a:off x="2063552" y="1458320"/>
            <a:ext cx="4536056" cy="2403216"/>
          </a:xfrm>
        </p:spPr>
        <p:txBody>
          <a:bodyPr>
            <a:normAutofit fontScale="85000" lnSpcReduction="20000"/>
          </a:bodyPr>
          <a:lstStyle/>
          <a:p>
            <a:r>
              <a:rPr lang="cs-CZ" sz="1600" b="1" u="sng" dirty="0"/>
              <a:t>PODPIS ŽÁDOSTI</a:t>
            </a:r>
          </a:p>
          <a:p>
            <a:pPr lvl="1">
              <a:lnSpc>
                <a:spcPct val="100000"/>
              </a:lnSpc>
            </a:pPr>
            <a:r>
              <a:rPr lang="cs-CZ" dirty="0"/>
              <a:t>Poslední záložka v levém menu.</a:t>
            </a:r>
          </a:p>
          <a:p>
            <a:pPr lvl="1">
              <a:lnSpc>
                <a:spcPct val="100000"/>
              </a:lnSpc>
            </a:pPr>
            <a:r>
              <a:rPr lang="cs-CZ" b="1" u="sng" dirty="0"/>
              <a:t>Zaktivní se až po úspěšné finalizaci.</a:t>
            </a:r>
          </a:p>
          <a:p>
            <a:pPr lvl="1">
              <a:lnSpc>
                <a:spcPct val="100000"/>
              </a:lnSpc>
            </a:pPr>
            <a:r>
              <a:rPr lang="cs-CZ" dirty="0"/>
              <a:t>Podepisuje jeden či více signatářů (dle volby na záložce Identifikace operace </a:t>
            </a:r>
            <a:r>
              <a:rPr lang="cs-CZ" dirty="0">
                <a:sym typeface="Wingdings" pitchFamily="2" charset="2"/>
              </a:rPr>
              <a:t> pole Způsob jednání</a:t>
            </a:r>
            <a:r>
              <a:rPr lang="cs-CZ" dirty="0"/>
              <a:t>).</a:t>
            </a:r>
          </a:p>
          <a:p>
            <a:pPr lvl="1">
              <a:lnSpc>
                <a:spcPct val="100000"/>
              </a:lnSpc>
            </a:pPr>
            <a:r>
              <a:rPr lang="cs-CZ" dirty="0"/>
              <a:t>Nutný elektronický podpis (osobní kvalifikovaný certifikát).</a:t>
            </a:r>
          </a:p>
          <a:p>
            <a:endParaRPr lang="cs-CZ" sz="1600" dirty="0"/>
          </a:p>
        </p:txBody>
      </p:sp>
      <p:sp>
        <p:nvSpPr>
          <p:cNvPr id="4" name="Zástupný symbol pro obsah 3"/>
          <p:cNvSpPr>
            <a:spLocks noGrp="1"/>
          </p:cNvSpPr>
          <p:nvPr>
            <p:ph idx="10"/>
          </p:nvPr>
        </p:nvSpPr>
        <p:spPr>
          <a:xfrm>
            <a:off x="2063552" y="4293096"/>
            <a:ext cx="5112568" cy="1970920"/>
          </a:xfrm>
        </p:spPr>
        <p:txBody>
          <a:bodyPr>
            <a:normAutofit fontScale="85000" lnSpcReduction="20000"/>
          </a:bodyPr>
          <a:lstStyle/>
          <a:p>
            <a:r>
              <a:rPr lang="cs-CZ" sz="1600" b="1" u="sng" dirty="0"/>
              <a:t>PODÁNÍ ŽÁDOSTI</a:t>
            </a:r>
          </a:p>
          <a:p>
            <a:pPr lvl="1" algn="just">
              <a:lnSpc>
                <a:spcPct val="100000"/>
              </a:lnSpc>
            </a:pPr>
            <a:r>
              <a:rPr lang="cs-CZ" dirty="0"/>
              <a:t>Určeno na první záložce Identifikace operace (pole Typ podání) při vyplňování žádosti.</a:t>
            </a:r>
          </a:p>
          <a:p>
            <a:pPr lvl="1" algn="just">
              <a:lnSpc>
                <a:spcPct val="100000"/>
              </a:lnSpc>
            </a:pPr>
            <a:r>
              <a:rPr lang="cs-CZ" dirty="0"/>
              <a:t>Automaticky (nastaveno defaultně) x Ručně. </a:t>
            </a:r>
          </a:p>
          <a:p>
            <a:pPr lvl="1" algn="just">
              <a:lnSpc>
                <a:spcPct val="100000"/>
              </a:lnSpc>
            </a:pPr>
            <a:r>
              <a:rPr lang="cs-CZ" dirty="0"/>
              <a:t>Žádost podána současně s podpisem x Žádost ručně podána.</a:t>
            </a:r>
            <a:r>
              <a:rPr lang="cs-CZ" dirty="0" smtClean="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78</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200" y="1295817"/>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4506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292397"/>
            <a:ext cx="10018713" cy="930347"/>
          </a:xfrm>
        </p:spPr>
        <p:txBody>
          <a:bodyPr/>
          <a:lstStyle/>
          <a:p>
            <a:r>
              <a:rPr lang="cs-CZ" dirty="0"/>
              <a:t>P</a:t>
            </a:r>
            <a:r>
              <a:rPr lang="cs-CZ" dirty="0" smtClean="0"/>
              <a:t>odpis žádosti </a:t>
            </a:r>
            <a:endParaRPr lang="cs-CZ" dirty="0"/>
          </a:p>
        </p:txBody>
      </p:sp>
      <p:sp>
        <p:nvSpPr>
          <p:cNvPr id="4" name="Zástupný symbol pro obsah 3"/>
          <p:cNvSpPr>
            <a:spLocks noGrp="1"/>
          </p:cNvSpPr>
          <p:nvPr>
            <p:ph idx="10"/>
          </p:nvPr>
        </p:nvSpPr>
        <p:spPr>
          <a:xfrm>
            <a:off x="2207568" y="4437112"/>
            <a:ext cx="8064000" cy="936104"/>
          </a:xfrm>
        </p:spPr>
        <p:txBody>
          <a:bodyPr>
            <a:normAutofit fontScale="77500" lnSpcReduction="20000"/>
          </a:bodyPr>
          <a:lstStyle/>
          <a:p>
            <a:pPr algn="just"/>
            <a:r>
              <a:rPr lang="cs-CZ" dirty="0"/>
              <a:t>Na záložce Podpis žádosti klikněte na ikonu pečeti.</a:t>
            </a:r>
          </a:p>
          <a:p>
            <a:pPr algn="just"/>
            <a:r>
              <a:rPr lang="cs-CZ" dirty="0"/>
              <a:t>Po úspěšném podepsání tiskové verze žádosti se černá ikona pečeti změní na zelenou.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79</a:t>
            </a:fld>
            <a:endParaRPr lang="cs-CZ"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68" y="146553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2505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924" y="5440785"/>
            <a:ext cx="623188" cy="51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163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4029" y="402729"/>
            <a:ext cx="8911687" cy="1280890"/>
          </a:xfrm>
        </p:spPr>
        <p:txBody>
          <a:bodyPr>
            <a:normAutofit/>
          </a:bodyPr>
          <a:lstStyle/>
          <a:p>
            <a:r>
              <a:rPr lang="cs-CZ" b="1" dirty="0" smtClean="0"/>
              <a:t>Cílové </a:t>
            </a:r>
            <a:r>
              <a:rPr lang="cs-CZ" b="1" dirty="0"/>
              <a:t>skupiny</a:t>
            </a:r>
            <a:endParaRPr lang="cs-CZ" dirty="0"/>
          </a:p>
        </p:txBody>
      </p:sp>
      <p:sp>
        <p:nvSpPr>
          <p:cNvPr id="9" name="Zástupný symbol pro obsah 2"/>
          <p:cNvSpPr txBox="1">
            <a:spLocks/>
          </p:cNvSpPr>
          <p:nvPr/>
        </p:nvSpPr>
        <p:spPr>
          <a:xfrm>
            <a:off x="1532436" y="1780673"/>
            <a:ext cx="10018713" cy="327232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pl-PL" dirty="0"/>
              <a:t>Osoby pečující o malé děti </a:t>
            </a:r>
            <a:endParaRPr lang="pl-PL" dirty="0" smtClean="0"/>
          </a:p>
          <a:p>
            <a:r>
              <a:rPr lang="pl-PL" dirty="0"/>
              <a:t>Osoby vracející se na trh práce po návratu </a:t>
            </a:r>
            <a:r>
              <a:rPr lang="pl-PL" dirty="0" smtClean="0"/>
              <a:t>z </a:t>
            </a:r>
            <a:r>
              <a:rPr lang="pl-PL" dirty="0"/>
              <a:t>mateřské/rodičovské dovolené </a:t>
            </a:r>
            <a:endParaRPr lang="pl-PL" dirty="0" smtClean="0"/>
          </a:p>
          <a:p>
            <a:pPr marL="0" indent="0">
              <a:buNone/>
            </a:pPr>
            <a:endParaRPr lang="cs-CZ" dirty="0" smtClean="0"/>
          </a:p>
        </p:txBody>
      </p:sp>
    </p:spTree>
    <p:extLst>
      <p:ext uri="{BB962C8B-B14F-4D97-AF65-F5344CB8AC3E}">
        <p14:creationId xmlns:p14="http://schemas.microsoft.com/office/powerpoint/2010/main" val="39658748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388090"/>
            <a:ext cx="10018713" cy="526312"/>
          </a:xfrm>
        </p:spPr>
        <p:txBody>
          <a:bodyPr>
            <a:normAutofit fontScale="90000"/>
          </a:bodyPr>
          <a:lstStyle/>
          <a:p>
            <a:r>
              <a:rPr lang="cs-CZ" dirty="0"/>
              <a:t>P</a:t>
            </a:r>
            <a:r>
              <a:rPr lang="cs-CZ" dirty="0" smtClean="0"/>
              <a:t>odpis žádosti </a:t>
            </a:r>
            <a:endParaRPr lang="cs-CZ" dirty="0"/>
          </a:p>
        </p:txBody>
      </p:sp>
      <p:sp>
        <p:nvSpPr>
          <p:cNvPr id="4" name="Zástupný symbol pro obsah 3"/>
          <p:cNvSpPr>
            <a:spLocks noGrp="1"/>
          </p:cNvSpPr>
          <p:nvPr>
            <p:ph idx="10"/>
          </p:nvPr>
        </p:nvSpPr>
        <p:spPr>
          <a:xfrm>
            <a:off x="2105697" y="4653136"/>
            <a:ext cx="8064000" cy="1872208"/>
          </a:xfrm>
        </p:spPr>
        <p:txBody>
          <a:bodyPr>
            <a:normAutofit fontScale="85000" lnSpcReduction="20000"/>
          </a:bodyPr>
          <a:lstStyle/>
          <a:p>
            <a:pPr algn="just">
              <a:lnSpc>
                <a:spcPct val="100000"/>
              </a:lnSpc>
            </a:pPr>
            <a:r>
              <a:rPr lang="cs-CZ" dirty="0"/>
              <a:t>Označíte </a:t>
            </a:r>
            <a:r>
              <a:rPr lang="cs-CZ" dirty="0" err="1"/>
              <a:t>checkbox</a:t>
            </a:r>
            <a:r>
              <a:rPr lang="cs-CZ" dirty="0"/>
              <a:t> Soubory.</a:t>
            </a:r>
          </a:p>
          <a:p>
            <a:pPr algn="just">
              <a:lnSpc>
                <a:spcPct val="100000"/>
              </a:lnSpc>
            </a:pPr>
            <a:r>
              <a:rPr lang="cs-CZ" dirty="0"/>
              <a:t>Přes tlačítko Vybrat vložíte soubor s elektronickým podpisem výběrem </a:t>
            </a:r>
            <a:br>
              <a:rPr lang="cs-CZ" dirty="0"/>
            </a:br>
            <a:r>
              <a:rPr lang="cs-CZ" dirty="0"/>
              <a:t>z adresářů vašeho počítače.</a:t>
            </a:r>
          </a:p>
          <a:p>
            <a:pPr algn="just">
              <a:lnSpc>
                <a:spcPct val="100000"/>
              </a:lnSpc>
            </a:pPr>
            <a:r>
              <a:rPr lang="cs-CZ" dirty="0"/>
              <a:t>Vložíte Heslo. </a:t>
            </a:r>
          </a:p>
          <a:p>
            <a:pPr algn="just">
              <a:lnSpc>
                <a:spcPct val="100000"/>
              </a:lnSpc>
            </a:pPr>
            <a:r>
              <a:rPr lang="cs-CZ" dirty="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80</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783" y="1162905"/>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265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8216" y="278683"/>
            <a:ext cx="10018713" cy="651553"/>
          </a:xfrm>
        </p:spPr>
        <p:txBody>
          <a:bodyPr>
            <a:normAutofit fontScale="90000"/>
          </a:bodyPr>
          <a:lstStyle/>
          <a:p>
            <a:r>
              <a:rPr lang="cs-CZ" dirty="0" smtClean="0"/>
              <a:t>Stav žádosti </a:t>
            </a:r>
            <a:endParaRPr lang="cs-CZ" dirty="0"/>
          </a:p>
        </p:txBody>
      </p:sp>
      <p:sp>
        <p:nvSpPr>
          <p:cNvPr id="4" name="Zástupný symbol pro obsah 3"/>
          <p:cNvSpPr>
            <a:spLocks noGrp="1"/>
          </p:cNvSpPr>
          <p:nvPr>
            <p:ph idx="10"/>
          </p:nvPr>
        </p:nvSpPr>
        <p:spPr>
          <a:xfrm>
            <a:off x="2031716" y="4718763"/>
            <a:ext cx="8064000" cy="2160240"/>
          </a:xfrm>
        </p:spPr>
        <p:txBody>
          <a:bodyPr>
            <a:normAutofit fontScale="92500" lnSpcReduction="20000"/>
          </a:bodyPr>
          <a:lstStyle/>
          <a:p>
            <a:pPr algn="just">
              <a:lnSpc>
                <a:spcPct val="100000"/>
              </a:lnSpc>
            </a:pPr>
            <a:r>
              <a:rPr lang="cs-CZ" dirty="0"/>
              <a:t>Datum a čas jednotlivých operací se žádostí od jejího založení </a:t>
            </a:r>
            <a:br>
              <a:rPr lang="cs-CZ" dirty="0"/>
            </a:br>
            <a:r>
              <a:rPr lang="cs-CZ" dirty="0"/>
              <a:t>až po podání.</a:t>
            </a:r>
          </a:p>
          <a:p>
            <a:pPr algn="just">
              <a:lnSpc>
                <a:spcPct val="100000"/>
              </a:lnSpc>
            </a:pPr>
            <a:r>
              <a:rPr lang="cs-CZ" dirty="0"/>
              <a:t>Možno sledovat stav podané žádosti během její administrace v systému ŘO OPZ (CSSF14+).</a:t>
            </a:r>
          </a:p>
          <a:p>
            <a:pPr algn="just">
              <a:lnSpc>
                <a:spcPct val="100000"/>
              </a:lnSpc>
            </a:pPr>
            <a:r>
              <a:rPr lang="cs-CZ" dirty="0"/>
              <a:t>Pokud je žádost správně podána, je doplněno </a:t>
            </a:r>
            <a:r>
              <a:rPr lang="cs-CZ" b="1" dirty="0"/>
              <a:t>Registrační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81</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345" y="1435871"/>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2578262"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846806"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6830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158562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IS KP14+</a:t>
            </a:r>
            <a:endParaRPr lang="cs-CZ" b="1" dirty="0"/>
          </a:p>
        </p:txBody>
      </p:sp>
      <p:sp>
        <p:nvSpPr>
          <p:cNvPr id="3" name="Zástupný symbol pro obsah 2"/>
          <p:cNvSpPr>
            <a:spLocks noGrp="1"/>
          </p:cNvSpPr>
          <p:nvPr>
            <p:ph idx="1"/>
          </p:nvPr>
        </p:nvSpPr>
        <p:spPr>
          <a:xfrm>
            <a:off x="1484310" y="1635617"/>
            <a:ext cx="10018713" cy="5048518"/>
          </a:xfrm>
        </p:spPr>
        <p:txBody>
          <a:bodyPr>
            <a:normAutofit/>
          </a:bodyPr>
          <a:lstStyle/>
          <a:p>
            <a:r>
              <a:rPr lang="cs-CZ" dirty="0" smtClean="0"/>
              <a:t>Uživatel vyplňuje záložky postupně !!! Podle navigačního menu v levé části obrazovky – jednou vepsaná data se propisují do dalších záložek, či umožní zaktivnění některých neaktivních záložek.</a:t>
            </a:r>
          </a:p>
          <a:p>
            <a:r>
              <a:rPr lang="cs-CZ" dirty="0" smtClean="0"/>
              <a:t>Žluté pole = povinná</a:t>
            </a:r>
          </a:p>
          <a:p>
            <a:r>
              <a:rPr lang="cs-CZ" dirty="0" smtClean="0"/>
              <a:t>Šedivé pole = volitelná (zpřístupní se podle dat vyplňovaných během žádosti, nebo nejsou podle zadaných dat povinná)</a:t>
            </a:r>
          </a:p>
          <a:p>
            <a:r>
              <a:rPr lang="cs-CZ" dirty="0" smtClean="0"/>
              <a:t>Bílé pole = vyplňuje systém</a:t>
            </a:r>
          </a:p>
          <a:p>
            <a:pPr marL="0" indent="0">
              <a:buNone/>
            </a:pPr>
            <a:endParaRPr lang="cs-CZ" dirty="0"/>
          </a:p>
          <a:p>
            <a:pPr marL="0" indent="0">
              <a:buNone/>
            </a:pPr>
            <a:r>
              <a:rPr lang="cs-CZ" dirty="0" smtClean="0"/>
              <a:t>UKLÁDAT!! Každou vyplněnou záložku, či delší textové pole před jeho opuštěním uložte.</a:t>
            </a:r>
          </a:p>
          <a:p>
            <a:endParaRPr lang="cs-CZ" dirty="0" smtClean="0"/>
          </a:p>
        </p:txBody>
      </p:sp>
    </p:spTree>
    <p:extLst>
      <p:ext uri="{BB962C8B-B14F-4D97-AF65-F5344CB8AC3E}">
        <p14:creationId xmlns:p14="http://schemas.microsoft.com/office/powerpoint/2010/main" val="5525825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IS KP14+</a:t>
            </a:r>
            <a:br>
              <a:rPr lang="cs-CZ" b="1" dirty="0" smtClean="0"/>
            </a:br>
            <a:r>
              <a:rPr lang="cs-CZ" b="1" dirty="0" smtClean="0"/>
              <a:t>Postup při podávání žádosti</a:t>
            </a:r>
            <a:endParaRPr lang="cs-CZ" b="1" dirty="0"/>
          </a:p>
        </p:txBody>
      </p:sp>
      <p:sp>
        <p:nvSpPr>
          <p:cNvPr id="3" name="Zástupný symbol pro obsah 2"/>
          <p:cNvSpPr>
            <a:spLocks noGrp="1"/>
          </p:cNvSpPr>
          <p:nvPr>
            <p:ph idx="1"/>
          </p:nvPr>
        </p:nvSpPr>
        <p:spPr>
          <a:xfrm>
            <a:off x="1484310" y="2009105"/>
            <a:ext cx="10018713" cy="4675030"/>
          </a:xfrm>
        </p:spPr>
        <p:txBody>
          <a:bodyPr>
            <a:normAutofit/>
          </a:bodyPr>
          <a:lstStyle/>
          <a:p>
            <a:r>
              <a:rPr lang="cs-CZ" dirty="0" smtClean="0"/>
              <a:t>Registrace </a:t>
            </a:r>
            <a:r>
              <a:rPr lang="cs-CZ" dirty="0"/>
              <a:t>do systému IS KP14+ </a:t>
            </a:r>
          </a:p>
          <a:p>
            <a:pPr marL="0" indent="0">
              <a:buNone/>
            </a:pPr>
            <a:r>
              <a:rPr lang="cs-CZ" dirty="0" smtClean="0">
                <a:hlinkClick r:id="rId2"/>
              </a:rPr>
              <a:t>https</a:t>
            </a:r>
            <a:r>
              <a:rPr lang="cs-CZ" dirty="0">
                <a:hlinkClick r:id="rId2"/>
              </a:rPr>
              <a:t>://</a:t>
            </a:r>
            <a:r>
              <a:rPr lang="cs-CZ" dirty="0" smtClean="0">
                <a:hlinkClick r:id="rId2"/>
              </a:rPr>
              <a:t>mseu.mssf.cz/</a:t>
            </a:r>
            <a:r>
              <a:rPr lang="cs-CZ" dirty="0"/>
              <a:t> </a:t>
            </a:r>
            <a:r>
              <a:rPr lang="cs-CZ" dirty="0" smtClean="0"/>
              <a:t>(!! </a:t>
            </a:r>
            <a:r>
              <a:rPr lang="cs-CZ" dirty="0"/>
              <a:t>Jen v prohlížeči </a:t>
            </a:r>
            <a:r>
              <a:rPr lang="cs-CZ" b="1" dirty="0"/>
              <a:t>Microsoft </a:t>
            </a:r>
            <a:r>
              <a:rPr lang="cs-CZ" b="1" dirty="0" err="1" smtClean="0"/>
              <a:t>explorer</a:t>
            </a:r>
            <a:r>
              <a:rPr lang="cs-CZ" dirty="0" smtClean="0"/>
              <a:t>)</a:t>
            </a:r>
            <a:endParaRPr lang="cs-CZ" dirty="0"/>
          </a:p>
          <a:p>
            <a:r>
              <a:rPr lang="cs-CZ" dirty="0" smtClean="0"/>
              <a:t>Vyplnění </a:t>
            </a:r>
            <a:r>
              <a:rPr lang="cs-CZ" dirty="0"/>
              <a:t>elektronické verze žádosti </a:t>
            </a:r>
          </a:p>
          <a:p>
            <a:r>
              <a:rPr lang="cs-CZ" dirty="0" smtClean="0"/>
              <a:t>Finalizace </a:t>
            </a:r>
            <a:r>
              <a:rPr lang="cs-CZ" dirty="0"/>
              <a:t>elektronické verze žádosti </a:t>
            </a:r>
          </a:p>
          <a:p>
            <a:r>
              <a:rPr lang="cs-CZ" dirty="0" smtClean="0"/>
              <a:t>Podepsání </a:t>
            </a:r>
            <a:r>
              <a:rPr lang="cs-CZ" dirty="0"/>
              <a:t>a odeslání elektronické verze žádosti </a:t>
            </a:r>
          </a:p>
          <a:p>
            <a:r>
              <a:rPr lang="cs-CZ" b="1" dirty="0" smtClean="0"/>
              <a:t>!! </a:t>
            </a:r>
            <a:r>
              <a:rPr lang="cs-CZ" b="1" dirty="0"/>
              <a:t>Veškeré žádosti se zasílají jen v elektronické podobě prostřednictvím IS KP14+ </a:t>
            </a:r>
            <a:endParaRPr lang="cs-CZ" dirty="0"/>
          </a:p>
          <a:p>
            <a:r>
              <a:rPr lang="cs-CZ" dirty="0" smtClean="0"/>
              <a:t>!! </a:t>
            </a:r>
            <a:r>
              <a:rPr lang="cs-CZ" dirty="0"/>
              <a:t>Zřízení elektronického podpisu před podáním/odesláním žádosti </a:t>
            </a:r>
          </a:p>
          <a:p>
            <a:endParaRPr lang="cs-CZ" dirty="0" smtClean="0"/>
          </a:p>
        </p:txBody>
      </p:sp>
    </p:spTree>
    <p:extLst>
      <p:ext uri="{BB962C8B-B14F-4D97-AF65-F5344CB8AC3E}">
        <p14:creationId xmlns:p14="http://schemas.microsoft.com/office/powerpoint/2010/main" val="36287872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Důležité odkazy</a:t>
            </a:r>
            <a:endParaRPr lang="cs-CZ" b="1" dirty="0"/>
          </a:p>
        </p:txBody>
      </p:sp>
      <p:sp>
        <p:nvSpPr>
          <p:cNvPr id="3" name="Zástupný symbol pro obsah 2"/>
          <p:cNvSpPr>
            <a:spLocks noGrp="1"/>
          </p:cNvSpPr>
          <p:nvPr>
            <p:ph idx="1"/>
          </p:nvPr>
        </p:nvSpPr>
        <p:spPr>
          <a:xfrm>
            <a:off x="1484310" y="1663700"/>
            <a:ext cx="10018714" cy="4543917"/>
          </a:xfrm>
        </p:spPr>
        <p:txBody>
          <a:bodyPr>
            <a:normAutofit lnSpcReduction="10000"/>
          </a:bodyPr>
          <a:lstStyle/>
          <a:p>
            <a:endParaRPr lang="cs-CZ" dirty="0"/>
          </a:p>
          <a:p>
            <a:r>
              <a:rPr lang="cs-CZ" dirty="0" smtClean="0"/>
              <a:t>Obecná </a:t>
            </a:r>
            <a:r>
              <a:rPr lang="cs-CZ" dirty="0"/>
              <a:t>část pravidel pro žadatele a příjemce v rámci OPZ </a:t>
            </a:r>
          </a:p>
          <a:p>
            <a:pPr marL="0" indent="0">
              <a:buNone/>
            </a:pPr>
            <a:r>
              <a:rPr lang="cs-CZ" dirty="0" smtClean="0">
                <a:hlinkClick r:id="rId2"/>
              </a:rPr>
              <a:t>https</a:t>
            </a:r>
            <a:r>
              <a:rPr lang="cs-CZ" dirty="0">
                <a:hlinkClick r:id="rId2"/>
              </a:rPr>
              <a:t>://</a:t>
            </a:r>
            <a:r>
              <a:rPr lang="cs-CZ" dirty="0" smtClean="0">
                <a:hlinkClick r:id="rId2"/>
              </a:rPr>
              <a:t>www.esfcr.cz/file/9002/</a:t>
            </a:r>
            <a:endParaRPr lang="cs-CZ" dirty="0" smtClean="0"/>
          </a:p>
          <a:p>
            <a:r>
              <a:rPr lang="cs-CZ" dirty="0" smtClean="0"/>
              <a:t>Specifická </a:t>
            </a:r>
            <a:r>
              <a:rPr lang="cs-CZ" dirty="0"/>
              <a:t>část pravidel pro žadatele a příjemce v rámci OPZ </a:t>
            </a:r>
          </a:p>
          <a:p>
            <a:pPr marL="0" indent="0">
              <a:buNone/>
            </a:pPr>
            <a:r>
              <a:rPr lang="cs-CZ" dirty="0" smtClean="0">
                <a:hlinkClick r:id="rId3"/>
              </a:rPr>
              <a:t>https</a:t>
            </a:r>
            <a:r>
              <a:rPr lang="cs-CZ" dirty="0">
                <a:hlinkClick r:id="rId3"/>
              </a:rPr>
              <a:t>://</a:t>
            </a:r>
            <a:r>
              <a:rPr lang="cs-CZ" dirty="0" smtClean="0">
                <a:hlinkClick r:id="rId3"/>
              </a:rPr>
              <a:t>www.esfcr.cz/file/9003/</a:t>
            </a:r>
            <a:endParaRPr lang="cs-CZ" dirty="0" smtClean="0"/>
          </a:p>
          <a:p>
            <a:r>
              <a:rPr lang="cs-CZ" dirty="0" smtClean="0"/>
              <a:t>Výzva </a:t>
            </a:r>
            <a:r>
              <a:rPr lang="cs-CZ" dirty="0"/>
              <a:t>MAS </a:t>
            </a:r>
            <a:r>
              <a:rPr lang="cs-CZ" dirty="0" smtClean="0"/>
              <a:t>včetně příloh</a:t>
            </a:r>
          </a:p>
          <a:p>
            <a:pPr marL="0" indent="0">
              <a:buNone/>
            </a:pPr>
            <a:r>
              <a:rPr lang="cs-CZ" dirty="0">
                <a:hlinkClick r:id="rId4"/>
              </a:rPr>
              <a:t>http://kralovska-stezka.cz/vyzvy-mas/operacni-program-zamestnanost/</a:t>
            </a:r>
            <a:endParaRPr lang="cs-CZ" dirty="0"/>
          </a:p>
          <a:p>
            <a:r>
              <a:rPr lang="cs-CZ" dirty="0" smtClean="0"/>
              <a:t>Seznam obvyklých cen mezd a platů a zařízení a vybavení</a:t>
            </a:r>
          </a:p>
          <a:p>
            <a:pPr marL="0" indent="0">
              <a:buNone/>
            </a:pPr>
            <a:r>
              <a:rPr lang="cs-CZ" dirty="0">
                <a:hlinkClick r:id="rId5"/>
              </a:rPr>
              <a:t>https://www.esfcr.cz/obvykle-ceny-a-mzdy-platy-opz/-/</a:t>
            </a:r>
            <a:r>
              <a:rPr lang="cs-CZ" dirty="0" smtClean="0">
                <a:hlinkClick r:id="rId5"/>
              </a:rPr>
              <a:t>dokument/799359</a:t>
            </a:r>
            <a:endParaRPr lang="cs-CZ" dirty="0" smtClean="0"/>
          </a:p>
          <a:p>
            <a:endParaRPr lang="cs-CZ" dirty="0" smtClean="0"/>
          </a:p>
        </p:txBody>
      </p:sp>
    </p:spTree>
    <p:extLst>
      <p:ext uri="{BB962C8B-B14F-4D97-AF65-F5344CB8AC3E}">
        <p14:creationId xmlns:p14="http://schemas.microsoft.com/office/powerpoint/2010/main" val="9206953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93273" y="624110"/>
            <a:ext cx="9911339" cy="1280890"/>
          </a:xfrm>
        </p:spPr>
        <p:txBody>
          <a:bodyPr>
            <a:normAutofit fontScale="90000"/>
          </a:bodyPr>
          <a:lstStyle/>
          <a:p>
            <a:r>
              <a:rPr lang="cs-CZ" dirty="0" smtClean="0"/>
              <a:t>Spojení na vyhlašovatele výzvy- Řídící orgán OPZ – pro konzultaci projektových záměrů </a:t>
            </a:r>
            <a:endParaRPr lang="cs-CZ" dirty="0"/>
          </a:p>
        </p:txBody>
      </p:sp>
      <p:sp>
        <p:nvSpPr>
          <p:cNvPr id="3" name="Zástupný symbol pro obsah 2"/>
          <p:cNvSpPr>
            <a:spLocks noGrp="1"/>
          </p:cNvSpPr>
          <p:nvPr>
            <p:ph idx="1"/>
          </p:nvPr>
        </p:nvSpPr>
        <p:spPr>
          <a:xfrm>
            <a:off x="1462809" y="2057400"/>
            <a:ext cx="10867303" cy="3777622"/>
          </a:xfrm>
        </p:spPr>
        <p:txBody>
          <a:bodyPr/>
          <a:lstStyle/>
          <a:p>
            <a:r>
              <a:rPr lang="cs-CZ" dirty="0" smtClean="0"/>
              <a:t>Kontakt na osoby ŘO – MPSV</a:t>
            </a:r>
          </a:p>
          <a:p>
            <a:pPr lvl="1"/>
            <a:r>
              <a:rPr lang="cs-CZ" dirty="0" smtClean="0"/>
              <a:t>Ing. Blanka Matějková </a:t>
            </a:r>
            <a:r>
              <a:rPr lang="cs-CZ" dirty="0"/>
              <a:t>(</a:t>
            </a:r>
            <a:r>
              <a:rPr lang="cs-CZ" dirty="0" smtClean="0">
                <a:hlinkClick r:id="rId2"/>
              </a:rPr>
              <a:t>blanka.matejkova@mpsv.cz</a:t>
            </a:r>
            <a:r>
              <a:rPr lang="cs-CZ" dirty="0" smtClean="0"/>
              <a:t>, tel. 221 925 698)</a:t>
            </a:r>
          </a:p>
          <a:p>
            <a:pPr lvl="1"/>
            <a:r>
              <a:rPr lang="cs-CZ" dirty="0" smtClean="0"/>
              <a:t>Ing. Markéta Valová (</a:t>
            </a:r>
            <a:r>
              <a:rPr lang="cs-CZ" dirty="0" smtClean="0">
                <a:hlinkClick r:id="rId3"/>
              </a:rPr>
              <a:t>marketa.valova@mpsv.cz</a:t>
            </a:r>
            <a:r>
              <a:rPr lang="cs-CZ" dirty="0" smtClean="0"/>
              <a:t>, tel. 950 195 739)</a:t>
            </a:r>
          </a:p>
          <a:p>
            <a:pPr lvl="1"/>
            <a:endParaRPr lang="cs-CZ" dirty="0" smtClean="0"/>
          </a:p>
          <a:p>
            <a:endParaRPr lang="cs-CZ" dirty="0"/>
          </a:p>
        </p:txBody>
      </p:sp>
    </p:spTree>
    <p:extLst>
      <p:ext uri="{BB962C8B-B14F-4D97-AF65-F5344CB8AC3E}">
        <p14:creationId xmlns:p14="http://schemas.microsoft.com/office/powerpoint/2010/main" val="35093672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DĚKUJI ZA POZORNOST</a:t>
            </a:r>
            <a:endParaRPr lang="cs-CZ" b="1" dirty="0"/>
          </a:p>
        </p:txBody>
      </p:sp>
      <p:sp>
        <p:nvSpPr>
          <p:cNvPr id="3" name="Zástupný symbol pro obsah 2"/>
          <p:cNvSpPr>
            <a:spLocks noGrp="1"/>
          </p:cNvSpPr>
          <p:nvPr>
            <p:ph idx="1"/>
          </p:nvPr>
        </p:nvSpPr>
        <p:spPr>
          <a:xfrm>
            <a:off x="1484310" y="2009105"/>
            <a:ext cx="10018713" cy="4198512"/>
          </a:xfrm>
        </p:spPr>
        <p:txBody>
          <a:bodyPr>
            <a:normAutofit/>
          </a:bodyPr>
          <a:lstStyle/>
          <a:p>
            <a:endParaRPr lang="cs-CZ" dirty="0"/>
          </a:p>
          <a:p>
            <a:pPr marL="0" indent="0" algn="ctr">
              <a:buNone/>
            </a:pPr>
            <a:r>
              <a:rPr lang="cs-CZ" sz="2800" b="1" dirty="0" smtClean="0"/>
              <a:t>Ing. Eliška Matulová</a:t>
            </a:r>
          </a:p>
          <a:p>
            <a:pPr marL="0" indent="0" algn="ctr">
              <a:buNone/>
            </a:pPr>
            <a:r>
              <a:rPr lang="cs-CZ" dirty="0" smtClean="0"/>
              <a:t>MAS Královská stezka</a:t>
            </a:r>
          </a:p>
          <a:p>
            <a:pPr marL="0" indent="0" algn="ctr">
              <a:buNone/>
            </a:pPr>
            <a:r>
              <a:rPr lang="cs-CZ" dirty="0" smtClean="0"/>
              <a:t>Tel: (+420) 603 206 948 (Matulová), 774 489 322 (</a:t>
            </a:r>
            <a:r>
              <a:rPr lang="cs-CZ" dirty="0" err="1" smtClean="0"/>
              <a:t>Charouzek</a:t>
            </a:r>
            <a:r>
              <a:rPr lang="cs-CZ" dirty="0" smtClean="0"/>
              <a:t>)</a:t>
            </a:r>
          </a:p>
          <a:p>
            <a:pPr marL="0" indent="0" algn="ctr">
              <a:buNone/>
            </a:pPr>
            <a:r>
              <a:rPr lang="cs-CZ" dirty="0" smtClean="0"/>
              <a:t>E-mail: kralovska-stezka@centrum.cz</a:t>
            </a:r>
          </a:p>
          <a:p>
            <a:pPr marL="0" indent="0" algn="ctr">
              <a:buNone/>
            </a:pPr>
            <a:r>
              <a:rPr lang="cs-CZ" dirty="0" smtClean="0"/>
              <a:t>www.kralovska-stezka.cz</a:t>
            </a:r>
          </a:p>
          <a:p>
            <a:pPr marL="0" indent="0">
              <a:buNone/>
            </a:pPr>
            <a:endParaRPr lang="cs-CZ" dirty="0" smtClean="0"/>
          </a:p>
        </p:txBody>
      </p:sp>
    </p:spTree>
    <p:extLst>
      <p:ext uri="{BB962C8B-B14F-4D97-AF65-F5344CB8AC3E}">
        <p14:creationId xmlns:p14="http://schemas.microsoft.com/office/powerpoint/2010/main" val="174939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3849" y="0"/>
            <a:ext cx="10883900" cy="444500"/>
          </a:xfrm>
        </p:spPr>
        <p:txBody>
          <a:bodyPr>
            <a:normAutofit fontScale="90000"/>
          </a:bodyPr>
          <a:lstStyle/>
          <a:p>
            <a:r>
              <a:rPr lang="cs-CZ" sz="3200" b="1" dirty="0" smtClean="0"/>
              <a:t>Míra podpory </a:t>
            </a:r>
            <a:endParaRPr lang="cs-CZ" b="1"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962221154"/>
              </p:ext>
            </p:extLst>
          </p:nvPr>
        </p:nvGraphicFramePr>
        <p:xfrm>
          <a:off x="1023849" y="698501"/>
          <a:ext cx="11221949" cy="5768893"/>
        </p:xfrm>
        <a:graphic>
          <a:graphicData uri="http://schemas.openxmlformats.org/drawingml/2006/table">
            <a:tbl>
              <a:tblPr firstRow="1" bandRow="1"/>
              <a:tblGrid>
                <a:gridCol w="8280400">
                  <a:extLst>
                    <a:ext uri="{9D8B030D-6E8A-4147-A177-3AD203B41FA5}">
                      <a16:colId xmlns:a16="http://schemas.microsoft.com/office/drawing/2014/main" val="825807939"/>
                    </a:ext>
                  </a:extLst>
                </a:gridCol>
                <a:gridCol w="1066800">
                  <a:extLst>
                    <a:ext uri="{9D8B030D-6E8A-4147-A177-3AD203B41FA5}">
                      <a16:colId xmlns:a16="http://schemas.microsoft.com/office/drawing/2014/main" val="72809891"/>
                    </a:ext>
                  </a:extLst>
                </a:gridCol>
                <a:gridCol w="850900">
                  <a:extLst>
                    <a:ext uri="{9D8B030D-6E8A-4147-A177-3AD203B41FA5}">
                      <a16:colId xmlns:a16="http://schemas.microsoft.com/office/drawing/2014/main" val="256718754"/>
                    </a:ext>
                  </a:extLst>
                </a:gridCol>
                <a:gridCol w="1023849">
                  <a:extLst>
                    <a:ext uri="{9D8B030D-6E8A-4147-A177-3AD203B41FA5}">
                      <a16:colId xmlns:a16="http://schemas.microsoft.com/office/drawing/2014/main" val="3558116295"/>
                    </a:ext>
                  </a:extLst>
                </a:gridCol>
              </a:tblGrid>
              <a:tr h="399345">
                <a:tc>
                  <a:txBody>
                    <a:bodyPr/>
                    <a:lstStyle/>
                    <a:p>
                      <a:pPr marL="36195" marR="36195" algn="ctr">
                        <a:spcBef>
                          <a:spcPts val="300"/>
                        </a:spcBef>
                        <a:spcAft>
                          <a:spcPts val="0"/>
                        </a:spcAft>
                      </a:pPr>
                      <a:r>
                        <a:rPr lang="cs-CZ"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Typ příjemce dle pravidel spolufinancování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36195" marR="36195" algn="ctr">
                        <a:spcBef>
                          <a:spcPts val="300"/>
                        </a:spcBef>
                        <a:spcAft>
                          <a:spcPts val="0"/>
                        </a:spcAft>
                      </a:pPr>
                      <a:r>
                        <a:rPr lang="cs-CZ"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Evropský podíl</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36195" marR="36195" algn="ctr">
                        <a:spcBef>
                          <a:spcPts val="300"/>
                        </a:spcBef>
                        <a:spcAft>
                          <a:spcPts val="0"/>
                        </a:spcAft>
                      </a:pPr>
                      <a:r>
                        <a:rPr lang="cs-CZ"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Příjemce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36195" marR="36195" algn="ctr">
                        <a:spcBef>
                          <a:spcPts val="300"/>
                        </a:spcBef>
                        <a:spcAft>
                          <a:spcPts val="0"/>
                        </a:spcAft>
                      </a:pPr>
                      <a:r>
                        <a:rPr lang="cs-CZ"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Státní rozpočet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293365990"/>
                  </a:ext>
                </a:extLst>
              </a:tr>
              <a:tr h="236433">
                <a:tc>
                  <a:txBody>
                    <a:bodyPr/>
                    <a:lstStyle/>
                    <a:p>
                      <a:pPr marL="36195" marR="36195">
                        <a:spcBef>
                          <a:spcPts val="300"/>
                        </a:spcBef>
                        <a:spcAft>
                          <a:spcPts val="0"/>
                        </a:spcAft>
                      </a:pPr>
                      <a:r>
                        <a:rPr lang="cs-CZ" sz="1800" b="1" dirty="0">
                          <a:effectLst/>
                          <a:latin typeface="Calibri" panose="020F0502020204030204" pitchFamily="34" charset="0"/>
                          <a:ea typeface="Calibri" panose="020F0502020204030204" pitchFamily="34" charset="0"/>
                          <a:cs typeface="Arial" panose="020B0604020202020204" pitchFamily="34" charset="0"/>
                        </a:rPr>
                        <a:t>Školy a školská zařízení zřizovaná ministerstvy dle školského zákona (č. 561/2004 Sb.)</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85 %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0 %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15 %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511135"/>
                  </a:ext>
                </a:extLst>
              </a:tr>
              <a:tr h="610319">
                <a:tc>
                  <a:txBody>
                    <a:bodyPr/>
                    <a:lstStyle/>
                    <a:p>
                      <a:pPr marL="36195" marR="36195">
                        <a:spcBef>
                          <a:spcPts val="300"/>
                        </a:spcBef>
                        <a:spcAft>
                          <a:spcPts val="0"/>
                        </a:spcAft>
                      </a:pPr>
                      <a:r>
                        <a:rPr lang="cs-CZ" sz="1800" b="1" dirty="0">
                          <a:effectLst/>
                          <a:latin typeface="Calibri" panose="020F0502020204030204" pitchFamily="34" charset="0"/>
                          <a:ea typeface="Calibri" panose="020F0502020204030204" pitchFamily="34" charset="0"/>
                          <a:cs typeface="Arial" panose="020B0604020202020204" pitchFamily="34" charset="0"/>
                        </a:rPr>
                        <a:t>Obce </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a:p>
                      <a:pPr marL="36195" marR="36195">
                        <a:spcBef>
                          <a:spcPts val="300"/>
                        </a:spcBef>
                        <a:spcAft>
                          <a:spcPts val="0"/>
                        </a:spcAft>
                      </a:pPr>
                      <a:r>
                        <a:rPr lang="cs-CZ" sz="1800" b="1" dirty="0">
                          <a:effectLst/>
                          <a:latin typeface="Calibri" panose="020F0502020204030204" pitchFamily="34" charset="0"/>
                          <a:ea typeface="Calibri" panose="020F0502020204030204" pitchFamily="34" charset="0"/>
                          <a:cs typeface="Arial" panose="020B0604020202020204" pitchFamily="34" charset="0"/>
                        </a:rPr>
                        <a:t>Příspěvkové organizace zřizované kraji a obcemi (s výjimkou škol a školských zařízení)</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a:p>
                      <a:pPr marL="36195" marR="36195">
                        <a:spcBef>
                          <a:spcPts val="300"/>
                        </a:spcBef>
                        <a:spcAft>
                          <a:spcPts val="0"/>
                        </a:spcAft>
                      </a:pPr>
                      <a:r>
                        <a:rPr lang="cs-CZ" sz="1800" b="1" dirty="0">
                          <a:effectLst/>
                          <a:latin typeface="Calibri" panose="020F0502020204030204" pitchFamily="34" charset="0"/>
                          <a:ea typeface="Calibri" panose="020F0502020204030204" pitchFamily="34" charset="0"/>
                          <a:cs typeface="Arial" panose="020B0604020202020204" pitchFamily="34" charset="0"/>
                        </a:rPr>
                        <a:t>Dobrovolné svazky obcí</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85 %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5 %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10 %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082065"/>
                  </a:ext>
                </a:extLst>
              </a:tr>
              <a:tr h="236433">
                <a:tc>
                  <a:txBody>
                    <a:bodyPr/>
                    <a:lstStyle/>
                    <a:p>
                      <a:pPr marL="36195" marR="36195">
                        <a:spcBef>
                          <a:spcPts val="300"/>
                        </a:spcBef>
                        <a:spcAft>
                          <a:spcPts val="0"/>
                        </a:spcAft>
                      </a:pPr>
                      <a:r>
                        <a:rPr lang="cs-CZ" sz="1800" b="1" dirty="0">
                          <a:effectLst/>
                          <a:latin typeface="Calibri" panose="020F0502020204030204" pitchFamily="34" charset="0"/>
                          <a:ea typeface="Calibri" panose="020F0502020204030204" pitchFamily="34" charset="0"/>
                          <a:cs typeface="Arial" panose="020B0604020202020204" pitchFamily="34" charset="0"/>
                        </a:rPr>
                        <a:t>Právnické osoby vykonávající činnost škol a školských zařízení (zapsané ve školském rejstříku)</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85 %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0 %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15 %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625366"/>
                  </a:ext>
                </a:extLst>
              </a:tr>
              <a:tr h="1168677">
                <a:tc>
                  <a:txBody>
                    <a:bodyPr/>
                    <a:lstStyle/>
                    <a:p>
                      <a:pPr marL="36195" marR="36195">
                        <a:spcBef>
                          <a:spcPts val="300"/>
                        </a:spcBef>
                        <a:spcAft>
                          <a:spcPts val="0"/>
                        </a:spcAft>
                      </a:pPr>
                      <a:r>
                        <a:rPr lang="cs-CZ" sz="1800" b="1" dirty="0">
                          <a:effectLst/>
                          <a:latin typeface="Calibri" panose="020F0502020204030204" pitchFamily="34" charset="0"/>
                          <a:ea typeface="Calibri" panose="020F0502020204030204" pitchFamily="34" charset="0"/>
                          <a:cs typeface="Arial" panose="020B0604020202020204" pitchFamily="34" charset="0"/>
                        </a:rPr>
                        <a:t>Soukromoprávní subjekty vykonávající veřejně prospěšnou činnost (s výjimkou aktivity 4.1 Integrační sociální podnik a 4.2 Environmentální sociální podnik):</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a:p>
                      <a:pPr marL="36195" marR="36195">
                        <a:spcBef>
                          <a:spcPts val="300"/>
                        </a:spcBef>
                        <a:spcAft>
                          <a:spcPts val="0"/>
                        </a:spcAft>
                      </a:pPr>
                      <a:r>
                        <a:rPr lang="cs-CZ" sz="1800" dirty="0">
                          <a:effectLst/>
                          <a:latin typeface="Calibri" panose="020F0502020204030204" pitchFamily="34" charset="0"/>
                          <a:ea typeface="Calibri" panose="020F0502020204030204" pitchFamily="34" charset="0"/>
                          <a:cs typeface="Arial" panose="020B0604020202020204" pitchFamily="34" charset="0"/>
                        </a:rPr>
                        <a:t>Obecně prospěšné </a:t>
                      </a:r>
                      <a:r>
                        <a:rPr lang="cs-CZ" sz="1800" dirty="0" smtClean="0">
                          <a:effectLst/>
                          <a:latin typeface="Calibri" panose="020F0502020204030204" pitchFamily="34" charset="0"/>
                          <a:ea typeface="Calibri" panose="020F0502020204030204" pitchFamily="34" charset="0"/>
                          <a:cs typeface="Arial" panose="020B0604020202020204" pitchFamily="34" charset="0"/>
                        </a:rPr>
                        <a:t>společnosti</a:t>
                      </a: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cs-CZ"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800" dirty="0" smtClean="0">
                          <a:effectLst/>
                          <a:latin typeface="Calibri" panose="020F0502020204030204" pitchFamily="34" charset="0"/>
                          <a:ea typeface="Calibri" panose="020F0502020204030204" pitchFamily="34" charset="0"/>
                          <a:cs typeface="Arial" panose="020B0604020202020204" pitchFamily="34" charset="0"/>
                        </a:rPr>
                        <a:t>Spolky</a:t>
                      </a: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cs-CZ"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800" dirty="0" smtClean="0">
                          <a:effectLst/>
                          <a:latin typeface="Calibri" panose="020F0502020204030204" pitchFamily="34" charset="0"/>
                          <a:ea typeface="Calibri" panose="020F0502020204030204" pitchFamily="34" charset="0"/>
                          <a:cs typeface="Arial" panose="020B0604020202020204" pitchFamily="34" charset="0"/>
                        </a:rPr>
                        <a:t>Ústavy</a:t>
                      </a: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cs-CZ"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800" dirty="0" smtClean="0">
                          <a:effectLst/>
                          <a:latin typeface="Calibri" panose="020F0502020204030204" pitchFamily="34" charset="0"/>
                          <a:ea typeface="Calibri" panose="020F0502020204030204" pitchFamily="34" charset="0"/>
                          <a:cs typeface="Arial" panose="020B0604020202020204" pitchFamily="34" charset="0"/>
                        </a:rPr>
                        <a:t>Církve </a:t>
                      </a:r>
                      <a:r>
                        <a:rPr lang="cs-CZ" sz="1800" dirty="0">
                          <a:effectLst/>
                          <a:latin typeface="Calibri" panose="020F0502020204030204" pitchFamily="34" charset="0"/>
                          <a:ea typeface="Calibri" panose="020F0502020204030204" pitchFamily="34" charset="0"/>
                          <a:cs typeface="Arial" panose="020B0604020202020204" pitchFamily="34" charset="0"/>
                        </a:rPr>
                        <a:t>a náboženské </a:t>
                      </a:r>
                      <a:r>
                        <a:rPr lang="cs-CZ" sz="1800" dirty="0" smtClean="0">
                          <a:effectLst/>
                          <a:latin typeface="Calibri" panose="020F0502020204030204" pitchFamily="34" charset="0"/>
                          <a:ea typeface="Calibri" panose="020F0502020204030204" pitchFamily="34" charset="0"/>
                          <a:cs typeface="Arial" panose="020B0604020202020204" pitchFamily="34" charset="0"/>
                        </a:rPr>
                        <a:t>společnosti</a:t>
                      </a: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cs-CZ"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800" dirty="0" smtClean="0">
                          <a:effectLst/>
                          <a:latin typeface="Calibri" panose="020F0502020204030204" pitchFamily="34" charset="0"/>
                          <a:ea typeface="Calibri" panose="020F0502020204030204" pitchFamily="34" charset="0"/>
                          <a:cs typeface="Arial" panose="020B0604020202020204" pitchFamily="34" charset="0"/>
                        </a:rPr>
                        <a:t>Nadace </a:t>
                      </a:r>
                      <a:r>
                        <a:rPr lang="cs-CZ" sz="1800" dirty="0">
                          <a:effectLst/>
                          <a:latin typeface="Calibri" panose="020F0502020204030204" pitchFamily="34" charset="0"/>
                          <a:ea typeface="Calibri" panose="020F0502020204030204" pitchFamily="34" charset="0"/>
                          <a:cs typeface="Arial" panose="020B0604020202020204" pitchFamily="34" charset="0"/>
                        </a:rPr>
                        <a:t>a nadační </a:t>
                      </a:r>
                      <a:r>
                        <a:rPr lang="cs-CZ" sz="1800" dirty="0" smtClean="0">
                          <a:effectLst/>
                          <a:latin typeface="Calibri" panose="020F0502020204030204" pitchFamily="34" charset="0"/>
                          <a:ea typeface="Calibri" panose="020F0502020204030204" pitchFamily="34" charset="0"/>
                          <a:cs typeface="Arial" panose="020B0604020202020204" pitchFamily="34" charset="0"/>
                        </a:rPr>
                        <a:t>fondy</a:t>
                      </a: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cs-CZ"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800" dirty="0" smtClean="0">
                          <a:effectLst/>
                          <a:latin typeface="Calibri" panose="020F0502020204030204" pitchFamily="34" charset="0"/>
                          <a:ea typeface="Calibri" panose="020F0502020204030204" pitchFamily="34" charset="0"/>
                          <a:cs typeface="Arial" panose="020B0604020202020204" pitchFamily="34" charset="0"/>
                        </a:rPr>
                        <a:t>Místní </a:t>
                      </a:r>
                      <a:r>
                        <a:rPr lang="cs-CZ" sz="1800" dirty="0">
                          <a:effectLst/>
                          <a:latin typeface="Calibri" panose="020F0502020204030204" pitchFamily="34" charset="0"/>
                          <a:ea typeface="Calibri" panose="020F0502020204030204" pitchFamily="34" charset="0"/>
                          <a:cs typeface="Arial" panose="020B0604020202020204" pitchFamily="34" charset="0"/>
                        </a:rPr>
                        <a:t>akční </a:t>
                      </a:r>
                      <a:r>
                        <a:rPr lang="cs-CZ" sz="1800" dirty="0" smtClean="0">
                          <a:effectLst/>
                          <a:latin typeface="Calibri" panose="020F0502020204030204" pitchFamily="34" charset="0"/>
                          <a:ea typeface="Calibri" panose="020F0502020204030204" pitchFamily="34" charset="0"/>
                          <a:cs typeface="Arial" panose="020B0604020202020204" pitchFamily="34" charset="0"/>
                        </a:rPr>
                        <a:t>skupiny</a:t>
                      </a: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cs-CZ"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800" dirty="0" smtClean="0">
                          <a:effectLst/>
                          <a:latin typeface="Calibri" panose="020F0502020204030204" pitchFamily="34" charset="0"/>
                          <a:ea typeface="Calibri" panose="020F0502020204030204" pitchFamily="34" charset="0"/>
                          <a:cs typeface="Arial" panose="020B0604020202020204" pitchFamily="34" charset="0"/>
                        </a:rPr>
                        <a:t>Hospodářská </a:t>
                      </a:r>
                      <a:r>
                        <a:rPr lang="cs-CZ" sz="1800" dirty="0">
                          <a:effectLst/>
                          <a:latin typeface="Calibri" panose="020F0502020204030204" pitchFamily="34" charset="0"/>
                          <a:ea typeface="Calibri" panose="020F0502020204030204" pitchFamily="34" charset="0"/>
                          <a:cs typeface="Arial" panose="020B0604020202020204" pitchFamily="34" charset="0"/>
                        </a:rPr>
                        <a:t>komora, Agrární </a:t>
                      </a:r>
                      <a:r>
                        <a:rPr lang="cs-CZ" sz="1800" dirty="0" smtClean="0">
                          <a:effectLst/>
                          <a:latin typeface="Calibri" panose="020F0502020204030204" pitchFamily="34" charset="0"/>
                          <a:ea typeface="Calibri" panose="020F0502020204030204" pitchFamily="34" charset="0"/>
                          <a:cs typeface="Arial" panose="020B0604020202020204" pitchFamily="34" charset="0"/>
                        </a:rPr>
                        <a:t>komora</a:t>
                      </a: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cs-CZ"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800" dirty="0" smtClean="0">
                          <a:effectLst/>
                          <a:latin typeface="Calibri" panose="020F0502020204030204" pitchFamily="34" charset="0"/>
                          <a:ea typeface="Calibri" panose="020F0502020204030204" pitchFamily="34" charset="0"/>
                          <a:cs typeface="Arial" panose="020B0604020202020204" pitchFamily="34" charset="0"/>
                        </a:rPr>
                        <a:t>Svazy</a:t>
                      </a:r>
                      <a:r>
                        <a:rPr lang="cs-CZ" sz="1800" dirty="0">
                          <a:effectLst/>
                          <a:latin typeface="Calibri" panose="020F0502020204030204" pitchFamily="34" charset="0"/>
                          <a:ea typeface="Calibri" panose="020F0502020204030204" pitchFamily="34" charset="0"/>
                          <a:cs typeface="Arial" panose="020B0604020202020204" pitchFamily="34" charset="0"/>
                        </a:rPr>
                        <a:t>, asociace</a:t>
                      </a:r>
                      <a:r>
                        <a:rPr lang="cs-CZ" sz="1800" b="1" dirty="0">
                          <a:effectLst/>
                          <a:latin typeface="Calibri" panose="020F0502020204030204" pitchFamily="34" charset="0"/>
                          <a:ea typeface="Calibri" panose="020F0502020204030204" pitchFamily="34" charset="0"/>
                          <a:cs typeface="Arial" panose="020B060402020202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85 %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0 %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15 %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525560"/>
                  </a:ext>
                </a:extLst>
              </a:tr>
              <a:tr h="2149393">
                <a:tc>
                  <a:txBody>
                    <a:bodyPr/>
                    <a:lstStyle/>
                    <a:p>
                      <a:pPr marL="36195" marR="36195">
                        <a:spcBef>
                          <a:spcPts val="300"/>
                        </a:spcBef>
                        <a:spcAft>
                          <a:spcPts val="0"/>
                        </a:spcAft>
                      </a:pPr>
                      <a:r>
                        <a:rPr lang="cs-CZ" sz="1800" b="1" dirty="0">
                          <a:effectLst/>
                          <a:latin typeface="Calibri" panose="020F0502020204030204" pitchFamily="34" charset="0"/>
                          <a:ea typeface="Calibri" panose="020F0502020204030204" pitchFamily="34" charset="0"/>
                          <a:cs typeface="Arial" panose="020B0604020202020204" pitchFamily="34" charset="0"/>
                        </a:rPr>
                        <a:t>Ostatní subjekty neobsažené ve výše uvedených kategoriích:</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a:p>
                      <a:pPr marL="36195" marR="36195">
                        <a:spcBef>
                          <a:spcPts val="300"/>
                        </a:spcBef>
                        <a:spcAft>
                          <a:spcPts val="0"/>
                        </a:spcAft>
                      </a:pPr>
                      <a:r>
                        <a:rPr lang="cs-CZ" sz="1800" b="1" dirty="0">
                          <a:effectLst/>
                          <a:latin typeface="Calibri" panose="020F0502020204030204" pitchFamily="34" charset="0"/>
                          <a:ea typeface="Calibri" panose="020F0502020204030204" pitchFamily="34" charset="0"/>
                          <a:cs typeface="Arial" panose="020B0604020202020204" pitchFamily="34" charset="0"/>
                        </a:rPr>
                        <a:t>Obchodní společnosti: </a:t>
                      </a:r>
                      <a:r>
                        <a:rPr lang="cs-CZ" sz="1800" dirty="0" smtClean="0">
                          <a:effectLst/>
                          <a:latin typeface="Calibri" panose="020F0502020204030204" pitchFamily="34" charset="0"/>
                          <a:ea typeface="Calibri" panose="020F0502020204030204" pitchFamily="34" charset="0"/>
                          <a:cs typeface="Arial" panose="020B0604020202020204" pitchFamily="34" charset="0"/>
                        </a:rPr>
                        <a:t>veřejná </a:t>
                      </a:r>
                      <a:r>
                        <a:rPr lang="cs-CZ" sz="1800" dirty="0">
                          <a:effectLst/>
                          <a:latin typeface="Calibri" panose="020F0502020204030204" pitchFamily="34" charset="0"/>
                          <a:ea typeface="Calibri" panose="020F0502020204030204" pitchFamily="34" charset="0"/>
                          <a:cs typeface="Arial" panose="020B0604020202020204" pitchFamily="34" charset="0"/>
                        </a:rPr>
                        <a:t>obchodní </a:t>
                      </a:r>
                      <a:r>
                        <a:rPr lang="cs-CZ" sz="1800" dirty="0" smtClean="0">
                          <a:effectLst/>
                          <a:latin typeface="Calibri" panose="020F0502020204030204" pitchFamily="34" charset="0"/>
                          <a:ea typeface="Calibri" panose="020F0502020204030204" pitchFamily="34" charset="0"/>
                          <a:cs typeface="Arial" panose="020B0604020202020204" pitchFamily="34" charset="0"/>
                        </a:rPr>
                        <a:t>společnost, komanditní společnost, společnost </a:t>
                      </a:r>
                      <a:r>
                        <a:rPr lang="cs-CZ" sz="1800" dirty="0">
                          <a:effectLst/>
                          <a:latin typeface="Calibri" panose="020F0502020204030204" pitchFamily="34" charset="0"/>
                          <a:ea typeface="Calibri" panose="020F0502020204030204" pitchFamily="34" charset="0"/>
                          <a:cs typeface="Arial" panose="020B0604020202020204" pitchFamily="34" charset="0"/>
                        </a:rPr>
                        <a:t>s ručením omezeným </a:t>
                      </a: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cs-CZ" sz="1800" dirty="0" smtClean="0">
                          <a:effectLst/>
                          <a:latin typeface="Calibri" panose="020F0502020204030204" pitchFamily="34" charset="0"/>
                          <a:ea typeface="Calibri" panose="020F0502020204030204" pitchFamily="34" charset="0"/>
                          <a:cs typeface="Arial" panose="020B0604020202020204" pitchFamily="34" charset="0"/>
                        </a:rPr>
                        <a:t>akciová společnost, evropská společnost, evropské </a:t>
                      </a:r>
                      <a:r>
                        <a:rPr lang="cs-CZ" sz="1800" dirty="0">
                          <a:effectLst/>
                          <a:latin typeface="Calibri" panose="020F0502020204030204" pitchFamily="34" charset="0"/>
                          <a:ea typeface="Calibri" panose="020F0502020204030204" pitchFamily="34" charset="0"/>
                          <a:cs typeface="Arial" panose="020B0604020202020204" pitchFamily="34" charset="0"/>
                        </a:rPr>
                        <a:t>hospodářské zájmové </a:t>
                      </a:r>
                      <a:r>
                        <a:rPr lang="cs-CZ" sz="1800" dirty="0" smtClean="0">
                          <a:effectLst/>
                          <a:latin typeface="Calibri" panose="020F0502020204030204" pitchFamily="34" charset="0"/>
                          <a:ea typeface="Calibri" panose="020F0502020204030204" pitchFamily="34" charset="0"/>
                          <a:cs typeface="Arial" panose="020B0604020202020204" pitchFamily="34" charset="0"/>
                        </a:rPr>
                        <a:t>sdružení</a:t>
                      </a: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cs-CZ"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800" dirty="0" smtClean="0">
                          <a:effectLst/>
                          <a:latin typeface="Calibri" panose="020F0502020204030204" pitchFamily="34" charset="0"/>
                          <a:ea typeface="Calibri" panose="020F0502020204030204" pitchFamily="34" charset="0"/>
                          <a:cs typeface="Arial" panose="020B0604020202020204" pitchFamily="34" charset="0"/>
                        </a:rPr>
                        <a:t>Státní </a:t>
                      </a:r>
                      <a:r>
                        <a:rPr lang="cs-CZ" sz="1800" dirty="0">
                          <a:effectLst/>
                          <a:latin typeface="Calibri" panose="020F0502020204030204" pitchFamily="34" charset="0"/>
                          <a:ea typeface="Calibri" panose="020F0502020204030204" pitchFamily="34" charset="0"/>
                          <a:cs typeface="Arial" panose="020B0604020202020204" pitchFamily="34" charset="0"/>
                        </a:rPr>
                        <a:t>podniky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6195" marR="36195">
                        <a:spcBef>
                          <a:spcPts val="300"/>
                        </a:spcBef>
                        <a:spcAft>
                          <a:spcPts val="0"/>
                        </a:spcAft>
                      </a:pPr>
                      <a:r>
                        <a:rPr lang="cs-CZ" sz="1800" b="1" dirty="0" smtClean="0">
                          <a:effectLst/>
                          <a:latin typeface="Calibri" panose="020F0502020204030204" pitchFamily="34" charset="0"/>
                          <a:ea typeface="Calibri" panose="020F0502020204030204" pitchFamily="34" charset="0"/>
                          <a:cs typeface="Arial" panose="020B0604020202020204" pitchFamily="34" charset="0"/>
                        </a:rPr>
                        <a:t>Družstva:</a:t>
                      </a:r>
                      <a:r>
                        <a:rPr lang="cs-CZ" sz="18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800" dirty="0" smtClean="0">
                          <a:effectLst/>
                          <a:latin typeface="Calibri" panose="020F0502020204030204" pitchFamily="34" charset="0"/>
                          <a:ea typeface="Calibri" panose="020F0502020204030204" pitchFamily="34" charset="0"/>
                          <a:cs typeface="Arial" panose="020B0604020202020204" pitchFamily="34" charset="0"/>
                        </a:rPr>
                        <a:t>družstvo, sociální družstvo</a:t>
                      </a:r>
                      <a:r>
                        <a:rPr lang="cs-CZ"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cs-CZ"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800" dirty="0" smtClean="0">
                          <a:effectLst/>
                          <a:latin typeface="Calibri" panose="020F0502020204030204" pitchFamily="34" charset="0"/>
                          <a:ea typeface="Calibri" panose="020F0502020204030204" pitchFamily="34" charset="0"/>
                          <a:cs typeface="Arial" panose="020B0604020202020204" pitchFamily="34" charset="0"/>
                        </a:rPr>
                        <a:t>evropská </a:t>
                      </a:r>
                      <a:r>
                        <a:rPr lang="cs-CZ" sz="1800" dirty="0">
                          <a:effectLst/>
                          <a:latin typeface="Calibri" panose="020F0502020204030204" pitchFamily="34" charset="0"/>
                          <a:ea typeface="Calibri" panose="020F0502020204030204" pitchFamily="34" charset="0"/>
                          <a:cs typeface="Arial" panose="020B0604020202020204" pitchFamily="34" charset="0"/>
                        </a:rPr>
                        <a:t>družstevní </a:t>
                      </a:r>
                      <a:r>
                        <a:rPr lang="cs-CZ" sz="1800" dirty="0" smtClean="0">
                          <a:effectLst/>
                          <a:latin typeface="Calibri" panose="020F0502020204030204" pitchFamily="34" charset="0"/>
                          <a:ea typeface="Calibri" panose="020F0502020204030204" pitchFamily="34" charset="0"/>
                          <a:cs typeface="Arial" panose="020B0604020202020204" pitchFamily="34" charset="0"/>
                        </a:rPr>
                        <a:t>společnost</a:t>
                      </a:r>
                      <a:r>
                        <a:rPr lang="cs-CZ"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6195" marR="36195">
                        <a:spcBef>
                          <a:spcPts val="300"/>
                        </a:spcBef>
                        <a:spcAft>
                          <a:spcPts val="0"/>
                        </a:spcAft>
                      </a:pPr>
                      <a:r>
                        <a:rPr lang="cs-CZ" sz="1800" b="1" dirty="0" smtClean="0">
                          <a:effectLst/>
                          <a:latin typeface="Calibri" panose="020F0502020204030204" pitchFamily="34" charset="0"/>
                          <a:ea typeface="Calibri" panose="020F0502020204030204" pitchFamily="34" charset="0"/>
                          <a:cs typeface="Arial" panose="020B0604020202020204" pitchFamily="34" charset="0"/>
                        </a:rPr>
                        <a:t>OSVČ</a:t>
                      </a:r>
                      <a:r>
                        <a:rPr lang="cs-CZ"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cs-CZ" sz="18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smtClean="0">
                          <a:effectLst/>
                          <a:latin typeface="Calibri" panose="020F0502020204030204" pitchFamily="34" charset="0"/>
                          <a:ea typeface="Calibri" panose="020F0502020204030204" pitchFamily="34" charset="0"/>
                          <a:cs typeface="Arial" panose="020B0604020202020204" pitchFamily="34" charset="0"/>
                        </a:rPr>
                        <a:t>Profesní </a:t>
                      </a:r>
                      <a:r>
                        <a:rPr lang="cs-CZ" sz="1800" b="1" dirty="0">
                          <a:effectLst/>
                          <a:latin typeface="Calibri" panose="020F0502020204030204" pitchFamily="34" charset="0"/>
                          <a:ea typeface="Calibri" panose="020F0502020204030204" pitchFamily="34" charset="0"/>
                          <a:cs typeface="Arial" panose="020B0604020202020204" pitchFamily="34" charset="0"/>
                        </a:rPr>
                        <a:t>komory</a:t>
                      </a:r>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a:effectLst/>
                          <a:latin typeface="Calibri" panose="020F0502020204030204" pitchFamily="34" charset="0"/>
                          <a:ea typeface="Calibri" panose="020F0502020204030204" pitchFamily="34" charset="0"/>
                          <a:cs typeface="Arial" panose="020B0604020202020204" pitchFamily="34" charset="0"/>
                        </a:rPr>
                        <a:t>85 %</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dirty="0">
                          <a:effectLst/>
                          <a:latin typeface="Calibri" panose="020F0502020204030204" pitchFamily="34" charset="0"/>
                          <a:ea typeface="Calibri" panose="020F0502020204030204" pitchFamily="34" charset="0"/>
                          <a:cs typeface="Arial" panose="020B0604020202020204" pitchFamily="34" charset="0"/>
                        </a:rPr>
                        <a:t>15 %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spcBef>
                          <a:spcPts val="300"/>
                        </a:spcBef>
                        <a:spcAft>
                          <a:spcPts val="0"/>
                        </a:spcAft>
                      </a:pPr>
                      <a:r>
                        <a:rPr lang="cs-CZ" sz="1800" dirty="0">
                          <a:effectLst/>
                          <a:latin typeface="Calibri" panose="020F0502020204030204" pitchFamily="34" charset="0"/>
                          <a:ea typeface="Calibri" panose="020F0502020204030204" pitchFamily="34" charset="0"/>
                          <a:cs typeface="Arial" panose="020B0604020202020204" pitchFamily="34" charset="0"/>
                        </a:rPr>
                        <a:t>0 %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933" marR="2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116244"/>
                  </a:ext>
                </a:extLst>
              </a:tr>
            </a:tbl>
          </a:graphicData>
        </a:graphic>
      </p:graphicFrame>
    </p:spTree>
    <p:extLst>
      <p:ext uri="{BB962C8B-B14F-4D97-AF65-F5344CB8AC3E}">
        <p14:creationId xmlns:p14="http://schemas.microsoft.com/office/powerpoint/2010/main" val="1631787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a">
  <a:themeElements>
    <a:clrScheme name="Paralaxa">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TM03457496[[fn=Paralaxa]]</Template>
  <TotalTime>32339</TotalTime>
  <Words>8558</Words>
  <Application>Microsoft Office PowerPoint</Application>
  <PresentationFormat>Širokoúhlá obrazovka</PresentationFormat>
  <Paragraphs>1129</Paragraphs>
  <Slides>86</Slides>
  <Notes>57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86</vt:i4>
      </vt:variant>
    </vt:vector>
  </HeadingPairs>
  <TitlesOfParts>
    <vt:vector size="94" baseType="lpstr">
      <vt:lpstr>Arial</vt:lpstr>
      <vt:lpstr>Calibri</vt:lpstr>
      <vt:lpstr>Corbel</vt:lpstr>
      <vt:lpstr>Courier New</vt:lpstr>
      <vt:lpstr>Times New Roman</vt:lpstr>
      <vt:lpstr>Wingdings</vt:lpstr>
      <vt:lpstr>Wingdings 3</vt:lpstr>
      <vt:lpstr>Paralaxa</vt:lpstr>
      <vt:lpstr>Výzva MAS č. 6 z OPZ:</vt:lpstr>
      <vt:lpstr>Program semináře</vt:lpstr>
      <vt:lpstr>Představení výzvy</vt:lpstr>
      <vt:lpstr> Představení 6. výzvy MAS Královská stezka  – OPZ – Rodina a mladí II.  Základní informace</vt:lpstr>
      <vt:lpstr>Cíl výzvy</vt:lpstr>
      <vt:lpstr>Termíny a alokace</vt:lpstr>
      <vt:lpstr>Oprávnění žadatelé</vt:lpstr>
      <vt:lpstr>Cílové skupiny</vt:lpstr>
      <vt:lpstr>Míra podpory </vt:lpstr>
      <vt:lpstr>Podporované aktivity</vt:lpstr>
      <vt:lpstr>Podporované aktivity</vt:lpstr>
      <vt:lpstr>  1.1 Zařízení péče o děti zajišťující péči o děti v době mimo školní vyučování (ranní či odpolední pobyt) </vt:lpstr>
      <vt:lpstr>  1.1 Zařízení péče o děti zajišťující péči o děti v době mimo školní vyučování (ranní či odpolední pobyt) </vt:lpstr>
      <vt:lpstr>1.2 Příměstské tábory </vt:lpstr>
      <vt:lpstr>1.3 Dětské skupiny</vt:lpstr>
      <vt:lpstr>1.3 Dětské skupiny</vt:lpstr>
      <vt:lpstr>Indikátory</vt:lpstr>
      <vt:lpstr>Indikátory</vt:lpstr>
      <vt:lpstr>Povinnosti související s indikátory</vt:lpstr>
      <vt:lpstr>Prezentace aplikace PowerPoint</vt:lpstr>
      <vt:lpstr>Projektová žádost</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Způsobilost výdajů</vt:lpstr>
      <vt:lpstr>Způsobilost výdajů</vt:lpstr>
      <vt:lpstr>Informace o nepřímých nákladech</vt:lpstr>
      <vt:lpstr>Informace o nepřímých nákladech</vt:lpstr>
      <vt:lpstr>Hodnocení a výběr projektu</vt:lpstr>
      <vt:lpstr>Proces hodnocení a výběru projektů</vt:lpstr>
      <vt:lpstr>Proces hodnocení a výběru projektů</vt:lpstr>
      <vt:lpstr>Hodnocení přijatelnosti a formálních náležitostí</vt:lpstr>
      <vt:lpstr>Hodnocení přijatelnosti a formálních náležitostí</vt:lpstr>
      <vt:lpstr>Věcné hodnocení</vt:lpstr>
      <vt:lpstr>Věcné hodnocení</vt:lpstr>
      <vt:lpstr>Věcné hodnocení</vt:lpstr>
      <vt:lpstr>Věcné hodnocení</vt:lpstr>
      <vt:lpstr>Proces hodnocení a výběru projektů Shrnutí a lhůty</vt:lpstr>
      <vt:lpstr>Povinná publicita</vt:lpstr>
      <vt:lpstr>IS KP14+</vt:lpstr>
      <vt:lpstr>Podání projektové žádosti v OPZ</vt:lpstr>
      <vt:lpstr>Prezentace aplikace PowerPoint</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Indikátory</vt:lpstr>
      <vt:lpstr>Indikátory</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IS KP14+</vt:lpstr>
      <vt:lpstr>IS KP14+ Postup při podávání žádosti</vt:lpstr>
      <vt:lpstr>Důležité odkazy</vt:lpstr>
      <vt:lpstr>Spojení na vyhlašovatele výzvy- Řídící orgán OPZ – pro konzultaci projektových záměrů </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Výzva MAS č. 1 z OPZ:</dc:title>
  <dc:creator>Ivča</dc:creator>
  <cp:lastModifiedBy>HP</cp:lastModifiedBy>
  <cp:revision>97</cp:revision>
  <dcterms:created xsi:type="dcterms:W3CDTF">2017-09-15T07:08:05Z</dcterms:created>
  <dcterms:modified xsi:type="dcterms:W3CDTF">2019-08-26T06:27:33Z</dcterms:modified>
</cp:coreProperties>
</file>