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1"/>
  </p:notesMasterIdLst>
  <p:sldIdLst>
    <p:sldId id="256" r:id="rId2"/>
    <p:sldId id="267" r:id="rId3"/>
    <p:sldId id="258" r:id="rId4"/>
    <p:sldId id="302" r:id="rId5"/>
    <p:sldId id="313" r:id="rId6"/>
    <p:sldId id="314" r:id="rId7"/>
    <p:sldId id="317" r:id="rId8"/>
    <p:sldId id="319" r:id="rId9"/>
    <p:sldId id="320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32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21" r:id="rId38"/>
    <p:sldId id="325" r:id="rId39"/>
    <p:sldId id="293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4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356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0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37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93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60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58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63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957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2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46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897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276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115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094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085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15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84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188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4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602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554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82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3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10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35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59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77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3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64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79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71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3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15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7A1B-2A56-4A2C-8A6E-ACA7A4EB1D90}" type="datetimeFigureOut">
              <a:rPr lang="cs-CZ" smtClean="0"/>
              <a:t>28.03.2019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C431-722C-4F74-993F-7A3D26326C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65822" y="373626"/>
            <a:ext cx="10058400" cy="37952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53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5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53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cs-CZ" sz="5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cs-CZ" sz="53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výzvě MAS </a:t>
            </a:r>
            <a:r>
              <a:rPr lang="cs-CZ" sz="5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</a:t>
            </a:r>
            <a:br>
              <a:rPr lang="cs-CZ" sz="53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Podnikání a cestovní </a:t>
            </a:r>
            <a:r>
              <a:rPr lang="cs-CZ" sz="3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ruch</a:t>
            </a:r>
            <a: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6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</a:t>
            </a:r>
            <a:r>
              <a:rPr lang="cs-CZ" sz="3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Zpřístupnění přírody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880" y="6138000"/>
            <a:ext cx="5056240" cy="720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045110" y="4459100"/>
            <a:ext cx="815094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Mgr. Lucie Šulcová, Mgr. Gustav Charouzek</a:t>
            </a:r>
          </a:p>
          <a:p>
            <a:pPr algn="ctr">
              <a:spcBef>
                <a:spcPts val="0"/>
              </a:spcBef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Královská stezka o.p.s.</a:t>
            </a:r>
          </a:p>
          <a:p>
            <a:pPr algn="ctr">
              <a:spcBef>
                <a:spcPts val="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kralovska-stezka@centrum.cz,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tel: 603 201 840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575" y="1911251"/>
            <a:ext cx="16108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968"/>
            <a:ext cx="4886632" cy="644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>
              <a:solidFill>
                <a:schemeClr val="accent1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podává kompletně vyplněný formulář Žádosti o dotaci včetně povinných, příp. nepovinných příloh na MAS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přes Portál farmáře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podobě v termínu stanoveném výzvou MAS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Některé přílohy předkládané při podání Žádosti o dotaci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žadatel vzhledem k jejich velikosti, příp. formátům, předložit v listinné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podobě (projektová dokumentace)</a:t>
            </a:r>
            <a:endParaRPr kumimoji="0" lang="cs-CZ" sz="19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 </a:t>
            </a:r>
            <a:r>
              <a:rPr kumimoji="0" lang="cs-CZ" b="0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i="1" dirty="0">
              <a:solidFill>
                <a:schemeClr val="accent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152800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34418" y="5237437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18" y="576216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0" y="213605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5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9469821" y="3412751"/>
            <a:ext cx="2747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1"/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1"/>
                </a:solidFill>
                <a:latin typeface="Verdana" pitchFamily="34" charset="0"/>
              </a:rPr>
              <a:t>přes kterou bude žádat o dotaci</a:t>
            </a:r>
          </a:p>
        </p:txBody>
      </p:sp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/>
          <a:srcRect l="-5643" t="19623" r="-267" b="-21423"/>
          <a:stretch/>
        </p:blipFill>
        <p:spPr>
          <a:xfrm>
            <a:off x="2598617" y="1992508"/>
            <a:ext cx="7092000" cy="406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132" y="3575244"/>
            <a:ext cx="84871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2033449"/>
            <a:ext cx="4845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1"/>
                </a:solidFill>
                <a:latin typeface="Verdana" pitchFamily="34" charset="0"/>
              </a:rPr>
              <a:t>Vyplnit hlavičku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1"/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1"/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1"/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1"/>
                </a:solidFill>
                <a:latin typeface="Verdana" pitchFamily="34" charset="0"/>
              </a:rPr>
              <a:t>Zvolit název projektu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1"/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1"/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val="169972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1"/>
                </a:solidFill>
                <a:latin typeface="Verdana" pitchFamily="34" charset="0"/>
              </a:rPr>
              <a:t>Stáhnout a uložit Žádost o dotaci do PC (nutné pro zobrazení Žádosti)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8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Žádosti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val="252264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</a:t>
            </a:r>
            <a:r>
              <a:rPr lang="cs-CZ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Podnikání a cestovní ruch</a:t>
            </a:r>
            <a:endParaRPr lang="cs-CZ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min. 2000 os./rok</a:t>
            </a:r>
            <a:r>
              <a:rPr lang="cs-CZ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5233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34124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</a:t>
            </a:r>
            <a:r>
              <a:rPr lang="cs-CZ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</a:t>
            </a:r>
            <a:r>
              <a:rPr lang="cs-CZ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Zpřístupnění přírody</a:t>
            </a:r>
            <a:endParaRPr lang="cs-CZ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9" y="1743574"/>
            <a:ext cx="10587543" cy="4320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1317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40868" y="3687476"/>
            <a:ext cx="500461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latin typeface="Verdana" pitchFamily="34" charset="0"/>
              </a:rPr>
              <a:t>Výše zakázky - automaticky se napočítává z údajů ze strany C1 – Výdaje projektu.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91655"/>
            <a:ext cx="10058400" cy="105872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168770"/>
              </p:ext>
            </p:extLst>
          </p:nvPr>
        </p:nvGraphicFramePr>
        <p:xfrm>
          <a:off x="337335" y="1150376"/>
          <a:ext cx="11517331" cy="5545393"/>
        </p:xfrm>
        <a:graphic>
          <a:graphicData uri="http://schemas.openxmlformats.org/drawingml/2006/table">
            <a:tbl>
              <a:tblPr firstRow="1" firstCol="1" bandRow="1"/>
              <a:tblGrid>
                <a:gridCol w="5766053">
                  <a:extLst>
                    <a:ext uri="{9D8B030D-6E8A-4147-A177-3AD203B41FA5}">
                      <a16:colId xmlns:a16="http://schemas.microsoft.com/office/drawing/2014/main" val="2016204673"/>
                    </a:ext>
                  </a:extLst>
                </a:gridCol>
                <a:gridCol w="5751278">
                  <a:extLst>
                    <a:ext uri="{9D8B030D-6E8A-4147-A177-3AD203B41FA5}">
                      <a16:colId xmlns:a16="http://schemas.microsoft.com/office/drawing/2014/main" val="1854389941"/>
                    </a:ext>
                  </a:extLst>
                </a:gridCol>
              </a:tblGrid>
              <a:tr h="6062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33702"/>
                  </a:ext>
                </a:extLst>
              </a:tr>
              <a:tr h="427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29.</a:t>
                      </a:r>
                      <a:r>
                        <a:rPr lang="cs-CZ" sz="18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8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</a:t>
                      </a:r>
                      <a:r>
                        <a:rPr lang="cs-CZ" sz="18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722998"/>
                  </a:ext>
                </a:extLst>
              </a:tr>
              <a:tr h="427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cs-CZ" sz="1800" b="1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r>
                        <a:rPr lang="cs-CZ" sz="1800" b="1" baseline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800" b="1" baseline="0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300033"/>
                  </a:ext>
                </a:extLst>
              </a:tr>
              <a:tr h="1303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</a:t>
                      </a:r>
                      <a:r>
                        <a:rPr lang="cs-CZ" sz="1800" b="1" baseline="0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800" b="1" baseline="0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r>
                        <a:rPr lang="cs-CZ" sz="1800" b="1" baseline="0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</a:t>
                      </a:r>
                      <a:r>
                        <a:rPr lang="cs-CZ" sz="18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 </a:t>
                      </a:r>
                      <a:r>
                        <a:rPr lang="cs-CZ" sz="18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půlnoci zasláním přes Portál farmáře, listinné přílohy do 15 hodin v termínech uvedených jako úřední dny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8332"/>
                  </a:ext>
                </a:extLst>
              </a:tr>
              <a:tr h="8043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</a:t>
                      </a:r>
                      <a:r>
                        <a:rPr lang="cs-CZ" sz="1800" b="1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4. </a:t>
                      </a:r>
                      <a:r>
                        <a:rPr lang="cs-CZ" sz="18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40806"/>
                  </a:ext>
                </a:extLst>
              </a:tr>
              <a:tr h="7175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u="sng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www.kralovska-stezka.cz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06125"/>
                  </a:ext>
                </a:extLst>
              </a:tr>
              <a:tr h="1259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</a:t>
                      </a:r>
                      <a:r>
                        <a:rPr lang="cs-CZ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Lucie Šulcová – tel: 603 201 </a:t>
                      </a:r>
                      <a:r>
                        <a:rPr lang="cs-CZ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Mgr. Gustav Charouzek</a:t>
                      </a:r>
                      <a:r>
                        <a:rPr lang="cs-CZ" sz="18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cs-CZ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tel: 774 489 322                     </a:t>
                      </a:r>
                      <a:endParaRPr lang="cs-CZ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1800" u="sng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kralovska-stezka@centrum.cz</a:t>
                      </a:r>
                      <a:r>
                        <a:rPr lang="cs-CZ" sz="1800" dirty="0" smtClean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accen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19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latin typeface="Verdana" pitchFamily="34" charset="0"/>
              </a:rPr>
              <a:t>Přiřazení k zakázce</a:t>
            </a:r>
          </a:p>
        </p:txBody>
      </p:sp>
    </p:spTree>
    <p:extLst>
      <p:ext uri="{BB962C8B-B14F-4D97-AF65-F5344CB8AC3E}">
        <p14:creationId xmlns:p14="http://schemas.microsoft.com/office/powerpoint/2010/main" val="373599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stranách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6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chemeClr val="accent1"/>
                </a:solidFill>
                <a:latin typeface="Verdana" pitchFamily="34" charset="0"/>
              </a:rPr>
              <a:t>Žadatelem požadované bodové hodnocení v Žádosti o dotaci nemůže být ze strany žadatele po podání Žádosti o dotaci na MAS jakkoliv změněno a upravováno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26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5" y="1123514"/>
            <a:ext cx="5585654" cy="568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69978" y="1982912"/>
            <a:ext cx="54247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accent1"/>
                </a:solidFill>
                <a:latin typeface="Verdana" pitchFamily="34" charset="0"/>
              </a:rPr>
              <a:t>Nově - povinnost žadatelů identifikovat skutečné majitele dle zákona č. 253/2008 Sb., o některých opatřeních proti legalizaci výnosů z trestné činnosti a financování terorismu („AML zákon“). Každý žadatel, který není fyzickou osobou nebo právnickou osobou veřejného práva, musí uvést do formuláře Žádosti o dotaci formou čestného prohlášení seznam svých skutečných majitelů ve smyslu § 4 odst. 4 AML zákona. Pokud žádná fyzická osoba nenaplňuje definici skutečného majitele podle AML zákona, pak žadatel uvede do formuláře Žádosti o dotaci tuto </a:t>
            </a:r>
            <a:r>
              <a:rPr lang="cs-CZ" sz="1600" b="1" dirty="0" smtClean="0">
                <a:solidFill>
                  <a:schemeClr val="accent1"/>
                </a:solidFill>
                <a:latin typeface="Verdana" pitchFamily="34" charset="0"/>
              </a:rPr>
              <a:t>skutečnost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– zaznamenává jednotlivé úkony, které jsou s </a:t>
            </a:r>
            <a:r>
              <a:rPr lang="cs-CZ" sz="2400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prováděny 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požadovaných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5" y="1452441"/>
            <a:ext cx="714649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66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</a:p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– Kontrola vyplněných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údajů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26362" y="4187374"/>
            <a:ext cx="3836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Vyplněná žádost bude hlásit chybu, že není vyplněna sekce E2 – v pořádku, tu vyplňuje až MAS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5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4" y="180240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6814" y="1743574"/>
            <a:ext cx="117695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včetně příloh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výzvou MAS</a:t>
            </a:r>
            <a:r>
              <a:rPr lang="cs-CZ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Dle Manuálu k podání – přihlásit se na Portál farmáře, pokračovat v podání bez elektronického podpisu, nahrát žádost a přílohy, podat na MAS!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6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6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podává </a:t>
            </a:r>
            <a:r>
              <a:rPr lang="cs-CZ" sz="1600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přes Portál farmáře i s </a:t>
            </a:r>
            <a:r>
              <a:rPr lang="cs-CZ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přílohami (</a:t>
            </a:r>
            <a:r>
              <a:rPr lang="cs-CZ" sz="1600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nascenované</a:t>
            </a:r>
            <a:r>
              <a:rPr lang="cs-CZ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cs-CZ" sz="1600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  <a:r>
              <a:rPr lang="cs-CZ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Následná administrace probíhá pouze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Datum podání ŽoD = datum odeslání Žádosti přes PF</a:t>
            </a:r>
          </a:p>
          <a:p>
            <a:endParaRPr lang="cs-CZ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podání Žádosti o dotaci včetně příloh na MAS obdrží žadatel potvrzení z   </a:t>
            </a:r>
          </a:p>
          <a:p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Portálu farmáře, při předložení listinných příloh, tištěné potvrzení od MAS</a:t>
            </a:r>
          </a:p>
          <a:p>
            <a:endParaRPr lang="cs-CZ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zveřejní Seznam přijatých žádostí na internetových stránkách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  </a:t>
            </a:r>
          </a:p>
          <a:p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pracovních dní </a:t>
            </a:r>
            <a:r>
              <a:rPr lang="cs-CZ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97" y="2578984"/>
            <a:ext cx="436428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16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7128" y="1775080"/>
            <a:ext cx="113632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– kontrola obsahové správnosti, kontrola přijatelnosti a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dalších </a:t>
            </a:r>
          </a:p>
          <a:p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podmínek vztahujících se na daný projekt</a:t>
            </a:r>
          </a:p>
          <a:p>
            <a:endParaRPr lang="cs-CZ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Zjištění nedostatků – MAS vyzve žadatele přes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 (emailem)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doplnění  </a:t>
            </a:r>
            <a:endParaRPr lang="cs-CZ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pevně daným 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výsledku provedených kontrol je žadatel informován MAS do 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dní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  <a:endParaRPr lang="cs-CZ" sz="20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1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89"/>
            <a:ext cx="10058400" cy="1327743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PODPORA PODNIKÁNÍ A CESTOVNÍ RUCH</a:t>
            </a:r>
            <a:b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19.1b Podpora investic na založení nebo rozvoj nezemědělských činností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902954"/>
              </p:ext>
            </p:extLst>
          </p:nvPr>
        </p:nvGraphicFramePr>
        <p:xfrm>
          <a:off x="294968" y="1573167"/>
          <a:ext cx="11602064" cy="49578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48160">
                  <a:extLst>
                    <a:ext uri="{9D8B030D-6E8A-4147-A177-3AD203B41FA5}">
                      <a16:colId xmlns:a16="http://schemas.microsoft.com/office/drawing/2014/main" val="3536704053"/>
                    </a:ext>
                  </a:extLst>
                </a:gridCol>
                <a:gridCol w="1552356">
                  <a:extLst>
                    <a:ext uri="{9D8B030D-6E8A-4147-A177-3AD203B41FA5}">
                      <a16:colId xmlns:a16="http://schemas.microsoft.com/office/drawing/2014/main" val="1309870598"/>
                    </a:ext>
                  </a:extLst>
                </a:gridCol>
                <a:gridCol w="3991111">
                  <a:extLst>
                    <a:ext uri="{9D8B030D-6E8A-4147-A177-3AD203B41FA5}">
                      <a16:colId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:a16="http://schemas.microsoft.com/office/drawing/2014/main" val="2372360841"/>
                    </a:ext>
                  </a:extLst>
                </a:gridCol>
              </a:tblGrid>
              <a:tr h="89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Číslo Fiche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Fiche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Max. míra podpory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Alokace Fiche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Min/max. způsobilé výdaje v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191509"/>
                  </a:ext>
                </a:extLst>
              </a:tr>
              <a:tr h="1052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Podpora podnikání a cestovní ruch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effectLst/>
                        </a:rPr>
                        <a:t>Malý + mikro podnik 45 %</a:t>
                      </a:r>
                    </a:p>
                    <a:p>
                      <a:pPr algn="ctr"/>
                      <a:r>
                        <a:rPr lang="cs-CZ" sz="1600" kern="1200" dirty="0">
                          <a:effectLst/>
                        </a:rPr>
                        <a:t>Střední podnik 35%</a:t>
                      </a:r>
                    </a:p>
                    <a:p>
                      <a:pPr algn="ctr"/>
                      <a:r>
                        <a:rPr lang="cs-CZ" sz="1600" kern="1200" dirty="0">
                          <a:effectLst/>
                        </a:rPr>
                        <a:t>Velký podnik 25 %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effectLst/>
                        </a:rPr>
                        <a:t>6</a:t>
                      </a:r>
                      <a:r>
                        <a:rPr lang="cs-CZ" sz="1600" kern="1200" baseline="0" dirty="0" smtClean="0">
                          <a:effectLst/>
                        </a:rPr>
                        <a:t> 852 480</a:t>
                      </a:r>
                      <a:endParaRPr lang="cs-CZ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50 000 / 5 000 000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943356"/>
                  </a:ext>
                </a:extLst>
              </a:tr>
              <a:tr h="297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Definice příjemce dotace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68914"/>
                  </a:ext>
                </a:extLst>
              </a:tr>
              <a:tr h="297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Podnikatelské subjekty (FO a PO) - mikropodniky a malé podniky, jakož i zemědělci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92013"/>
                  </a:ext>
                </a:extLst>
              </a:tr>
              <a:tr h="2681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Stručný popis Fiche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4327"/>
                  </a:ext>
                </a:extLst>
              </a:tr>
              <a:tr h="59571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Budou podpořeny malé podniky vymezených CZ-NACE v zakládání, modernizaci a rozšiřování své výroby a služeb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33907"/>
                  </a:ext>
                </a:extLst>
              </a:tr>
              <a:tr h="297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Oblasti podpory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92665"/>
                  </a:ext>
                </a:extLst>
              </a:tr>
              <a:tr h="1242365">
                <a:tc gridSpan="5"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effectLst/>
                        </a:rPr>
                        <a:t>Podporovány budou investice do vybraných nezemědělských činností dle Klasifikace ekonomických činností (CZ-NACE)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77637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024188" y="2936132"/>
            <a:ext cx="464309" cy="18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024188" y="3180297"/>
            <a:ext cx="422878" cy="180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96538" y="2982817"/>
            <a:ext cx="1877961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 zemědělci</a:t>
            </a:r>
          </a:p>
        </p:txBody>
      </p:sp>
    </p:spTree>
    <p:extLst>
      <p:ext uri="{BB962C8B-B14F-4D97-AF65-F5344CB8AC3E}">
        <p14:creationId xmlns:p14="http://schemas.microsoft.com/office/powerpoint/2010/main" val="3051227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86813" y="1694895"/>
            <a:ext cx="116373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předem</a:t>
            </a:r>
            <a:endParaRPr lang="cs-CZ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stanovených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Výsledky hodnocení (bodování) včetně zdůvodnění MAS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zaznamená/  </a:t>
            </a:r>
          </a:p>
          <a:p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přepíše do formuláře Žádosti o dotaci – strana E2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stanoví pořadí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</a:t>
            </a:r>
            <a:endParaRPr lang="cs-CZ" sz="20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na základě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bodového ohodnocení a </a:t>
            </a:r>
            <a:endParaRPr lang="cs-CZ" sz="20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finančních prostředků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alokovaných na </a:t>
            </a:r>
          </a:p>
          <a:p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danou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výzvu/Fichi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od </a:t>
            </a:r>
          </a:p>
          <a:p>
            <a:pPr lvl="1"/>
            <a:r>
              <a:rPr lang="cs-CZ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provedení </a:t>
            </a:r>
            <a:r>
              <a:rPr lang="cs-CZ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věcného hodnocen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t="8256" b="-8256"/>
          <a:stretch/>
        </p:blipFill>
        <p:spPr>
          <a:xfrm>
            <a:off x="6201336" y="3535180"/>
            <a:ext cx="562280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0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vybrání/</a:t>
            </a:r>
          </a:p>
          <a:p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nevybrání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</a:t>
            </a:r>
            <a:r>
              <a:rPr lang="cs-CZ" sz="2000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endParaRPr lang="cs-CZ" sz="2000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dnů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vyhotoví Seznam vybraných a nevybraných Žádostí o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</a:t>
            </a:r>
            <a:endParaRPr lang="cs-CZ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schválení výběru projektů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projekty (ŽoD) MAS elektronicky podepíše, přílohy</a:t>
            </a:r>
          </a:p>
          <a:p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a předá žadateli přes Portál farmáře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3 pracovní dny 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 termínem registrace na RO SZIF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(</a:t>
            </a:r>
            <a:r>
              <a:rPr lang="cs-CZ" sz="2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nepotřebuje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mít zřízen elektronický podpis!!</a:t>
            </a:r>
            <a:endParaRPr lang="cs-CZ" sz="2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06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542080" y="1899479"/>
            <a:ext cx="33921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1"/>
                </a:solidFill>
                <a:latin typeface="Verdana" pitchFamily="34" charset="0"/>
              </a:rPr>
              <a:t>MAS podepíše ŽoD po provedení všech administrativních úkonů – po podpisu se </a:t>
            </a:r>
            <a:r>
              <a:rPr lang="cs-CZ" sz="2000" b="1" dirty="0" err="1">
                <a:solidFill>
                  <a:schemeClr val="accent1"/>
                </a:solidFill>
                <a:latin typeface="Verdana" pitchFamily="34" charset="0"/>
              </a:rPr>
              <a:t>ŽoD</a:t>
            </a:r>
            <a:r>
              <a:rPr lang="cs-CZ" sz="2000" b="1" dirty="0">
                <a:solidFill>
                  <a:schemeClr val="accent1"/>
                </a:solidFill>
                <a:latin typeface="Verdana" pitchFamily="34" charset="0"/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  <a:latin typeface="Verdana" pitchFamily="34" charset="0"/>
              </a:rPr>
              <a:t>uzamkne</a:t>
            </a:r>
            <a:endParaRPr lang="cs-CZ" sz="2000" b="1" dirty="0">
              <a:solidFill>
                <a:schemeClr val="accent1"/>
              </a:solidFill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582" y="4270873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2948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ŽoD a příloh od MAS zaslaných přes Portál farmáře žadatel přes Portál farmáře pokračuje v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FF0000"/>
                </a:solidFill>
                <a:latin typeface="Verdana" pitchFamily="34" charset="0"/>
              </a:rPr>
              <a:t>Je třeba vybrat možnost Pokračovat v 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1128500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392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a zkontrolovaný formulář Žádosti o dotaci nahrát zpět v dalším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kroku</a:t>
            </a:r>
            <a:endParaRPr lang="cs-CZ" sz="2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 flipV="1">
            <a:off x="7563722" y="5249194"/>
            <a:ext cx="876333" cy="337246"/>
          </a:xfrm>
          <a:prstGeom prst="leftArrow">
            <a:avLst/>
          </a:prstGeom>
          <a:solidFill>
            <a:srgbClr val="FFC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FFC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85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přes PF pošle ŽoD na RO </a:t>
            </a:r>
          </a:p>
          <a:p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do finálního termínu registrace na RO SZIF </a:t>
            </a:r>
            <a:r>
              <a:rPr lang="cs-CZ" sz="2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uložit.</a:t>
            </a:r>
          </a:p>
        </p:txBody>
      </p:sp>
    </p:spTree>
    <p:extLst>
      <p:ext uri="{BB962C8B-B14F-4D97-AF65-F5344CB8AC3E}">
        <p14:creationId xmlns:p14="http://schemas.microsoft.com/office/powerpoint/2010/main" val="1018087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63794" y="1835389"/>
            <a:ext cx="1170171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SZIF – registrace </a:t>
            </a:r>
            <a:r>
              <a:rPr lang="cs-CZ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SZIF – o zaregistrování ŽoD informuje žadatele přes Portál Farmáře do 14  </a:t>
            </a: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kalendářních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SZIF po registraci žádosti informuje MAS:</a:t>
            </a:r>
          </a:p>
          <a:p>
            <a:pPr lvl="1">
              <a:buAutoNum type="alphaLcParenR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doplnění, vyzve žadatele s pevně daným termínem k opravě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znovu kontroluje ŽoD - kontrola, el. podpis, verifikace - předá žadateli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pošle opravenou ŽoD přes PF na RO SZIF nejpozději v termínu stanoveném v Žádosti o doplnění neúplné dokumentace (14 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90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5899"/>
            <a:ext cx="5383659" cy="87360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Odeslané dokumenty ze SZIF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30" y="1571946"/>
            <a:ext cx="10695398" cy="5075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659" y="232567"/>
            <a:ext cx="667569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5899"/>
            <a:ext cx="5383659" cy="87360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Další informace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59" y="232567"/>
            <a:ext cx="6675699" cy="81693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9204"/>
            <a:ext cx="10515600" cy="51679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Přílohy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Finanční zdraví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Hodnocení FZ se provádí za poslední 3 uzavřená účetní období, tj. tři po sobě navazující období bezprostředně předcházející roku podání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žádosti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Pokud byl podnik založen nebo fyzická osoba zahájila činnost (tj. subjekt bez historie), pak se finanční zdraví prokazuje pouze za 2 uzavřená účetní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období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Podkladem pro hodnocení FZ jsou vyplněné formuláře, které mají formu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pdf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Formuláře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se vygenerují na Portálu farmáře v závislosti na způsobu vedení účetnictví, nebo daňové evidence. Postup pro doložení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pdf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formulářů je zveřejněn na stránkách SZIF.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Konzultace</a:t>
            </a:r>
            <a:endParaRPr lang="cs-CZ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42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>
                <a:solidFill>
                  <a:srgbClr val="F36523"/>
                </a:solidFill>
                <a:latin typeface="Verdana"/>
              </a:rPr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</a:t>
            </a:r>
            <a:r>
              <a:rPr lang="cs-CZ" sz="3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pozornost</a:t>
            </a:r>
            <a:r>
              <a:rPr lang="cs-CZ" sz="3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endParaRPr lang="cs-CZ" sz="3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39" y="2983214"/>
            <a:ext cx="4829694" cy="2160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14" y="362697"/>
            <a:ext cx="503730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2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výdaje </a:t>
            </a:r>
            <a:endParaRPr lang="cs-CZ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244599"/>
            <a:ext cx="11897033" cy="505345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Stavební obnova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(přestavba, modernizace, statické zabezpečení) či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nová výstavba provozovny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kanceláře (včetně nezbytného zázemí pro zaměstnance) či malokapacitního ubytovacího zařízení (včetně stravování a dalších budov a ploch v rámci turistické infrastruktury, sportoviště a příslušné zázemí)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Pořízení strojů, technologií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dalšího vybavení sloužícího pro nezemědělskou činnost (nákup zařízení, užitkových vozů kategorie </a:t>
            </a:r>
            <a:r>
              <a:rPr lang="cs-CZ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N1 bez podkategorie G,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vybavení, hardware, software) v souvislosti s projektem (včetně montáže a zkoušky před uvedením pořizovaného majetku do stavu způsobilého k užívání)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výdaje jako součást projektu (úprava povrchů, náklady na výstavbu odstavných a parkovacích stání, oplocení, nákup a výsadba doprovodné </a:t>
            </a:r>
            <a:r>
              <a:rPr lang="cs-CZ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zeleně – max. 30% projektu) </a:t>
            </a:r>
            <a:endParaRPr lang="cs-CZ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</a:t>
            </a:r>
            <a:r>
              <a:rPr lang="cs-CZ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nemovitosti – max. 10% výdajů, ze kterých je stanovena dotace </a:t>
            </a:r>
            <a:endParaRPr lang="cs-CZ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0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2" y="1325366"/>
            <a:ext cx="11897033" cy="5635376"/>
          </a:xfrm>
        </p:spPr>
        <p:txBody>
          <a:bodyPr>
            <a:normAutofit/>
          </a:bodyPr>
          <a:lstStyle/>
          <a:p>
            <a:pPr marL="363538" indent="-363538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Činnosti R 93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(Sportovní, zábavní a rekreační činnosti) a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56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(Stravování a pohostinství) mohou být realizovány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ve vazbě na venkovskou turistiku nebo ubytovací kapacitu</a:t>
            </a:r>
          </a:p>
          <a:p>
            <a:pPr marL="720154" lvl="2" indent="-363538" algn="just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doloží, že v okruhu 10 km od místa realizace se nachází objekt venkovské turistiky s návštěvností min. 2000 osob/rok. Objekt venkovské turistiky se musí nacházet na území obce do 25 tis. obyvatel. </a:t>
            </a:r>
          </a:p>
          <a:p>
            <a:pPr marL="720154" lvl="2" indent="-36353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Ubytovací kapacita musí být ve vlastnictví žadatele, případně ubytovací kapacita je součástí projektu, případně žadatel má uzavřenou smlouvu o spolupráci s provozovatelem ubytovací kapacity (např. o zajištění stravování pro hosty</a:t>
            </a:r>
            <a:r>
              <a:rPr lang="cs-CZ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a to v docházkové vzdálenosti.  </a:t>
            </a:r>
            <a:endParaRPr lang="cs-CZ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154" lvl="2" indent="-36353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Je-li součástí projektu ubytovací zařízení, musí se jednat o zařízení v souladu s § 2 odst. c) vyhlášky č. 501/2006 Sb., a dále o zařízení s </a:t>
            </a:r>
            <a:r>
              <a:rPr lang="cs-CZ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kapacitou nejméně 6 </a:t>
            </a:r>
            <a:r>
              <a:rPr lang="cs-CZ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pevných lůžek</a:t>
            </a:r>
            <a:r>
              <a:rPr lang="cs-CZ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maximálně však 40 </a:t>
            </a:r>
            <a:r>
              <a:rPr lang="cs-CZ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pevných lůžek</a:t>
            </a: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Kapacita 40 lůžek se vztahuje k ubytovacímu zařízení splňujícímu samostatný funkční celek.</a:t>
            </a:r>
          </a:p>
          <a:p>
            <a:pPr marL="720154" lvl="2" indent="-36353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15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97285"/>
            <a:ext cx="11897033" cy="4808306"/>
          </a:xfrm>
        </p:spPr>
        <p:txBody>
          <a:bodyPr>
            <a:normAutofit lnSpcReduction="10000"/>
          </a:bodyPr>
          <a:lstStyle/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případě, že se na území obce, ve které je realizován projekt týkající se ubytování, vybírají místní poplatky z cestovního ruchu, se žadatel přihlásí k poplatkové povinnosti u příslušné obce, a to nejpozději k datu předložení Žádosti o platbu na </a:t>
            </a:r>
            <a:r>
              <a:rPr lang="cs-CZ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MAS. </a:t>
            </a:r>
            <a:endParaRPr lang="cs-CZ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na kterých jsou realizovány stavební výdaje, jsou: vlastnictví, spoluvlastnictví s min. 50% spoluvlastnickým podílem, věcné </a:t>
            </a:r>
            <a:r>
              <a:rPr lang="cs-CZ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břemeno a právo stavby. </a:t>
            </a:r>
            <a:r>
              <a:rPr lang="cs-CZ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pozemku pod stavbou je přípustný také nájem. </a:t>
            </a:r>
          </a:p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do kterých budou umístěny podpořené stroje, technologie nebo vybavení: vlastnictví, spoluvlastnictví s min. 50% spoluvlastnickým podílem, nájem, výpůjčka, věcné </a:t>
            </a:r>
            <a:r>
              <a:rPr lang="cs-CZ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břemeno</a:t>
            </a:r>
            <a:r>
              <a:rPr lang="cs-CZ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právo stavby.</a:t>
            </a:r>
            <a:endParaRPr lang="cs-CZ" sz="2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85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37303" y="91406"/>
            <a:ext cx="10058400" cy="999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 ZPŘÍSTUPNĚNÍ PŘÍRODY</a:t>
            </a:r>
            <a:b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25 Neproduktivní investice v lesích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644110"/>
              </p:ext>
            </p:extLst>
          </p:nvPr>
        </p:nvGraphicFramePr>
        <p:xfrm>
          <a:off x="255639" y="1258537"/>
          <a:ext cx="11602064" cy="55796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48160">
                  <a:extLst>
                    <a:ext uri="{9D8B030D-6E8A-4147-A177-3AD203B41FA5}">
                      <a16:colId xmlns:a16="http://schemas.microsoft.com/office/drawing/2014/main" val="3536704053"/>
                    </a:ext>
                  </a:extLst>
                </a:gridCol>
                <a:gridCol w="1552356">
                  <a:extLst>
                    <a:ext uri="{9D8B030D-6E8A-4147-A177-3AD203B41FA5}">
                      <a16:colId xmlns:a16="http://schemas.microsoft.com/office/drawing/2014/main" val="1309870598"/>
                    </a:ext>
                  </a:extLst>
                </a:gridCol>
                <a:gridCol w="3991111">
                  <a:extLst>
                    <a:ext uri="{9D8B030D-6E8A-4147-A177-3AD203B41FA5}">
                      <a16:colId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:a16="http://schemas.microsoft.com/office/drawing/2014/main" val="2372360841"/>
                    </a:ext>
                  </a:extLst>
                </a:gridCol>
              </a:tblGrid>
              <a:tr h="892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Číslo Fiche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Fiche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Max. míra podpory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Alokace Fiche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Min/max. způsobilé výdaje v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191509"/>
                  </a:ext>
                </a:extLst>
              </a:tr>
              <a:tr h="856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Zpřístupnění přírody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kern="1200" dirty="0">
                          <a:effectLst/>
                        </a:rPr>
                        <a:t>100%</a:t>
                      </a:r>
                      <a:r>
                        <a:rPr lang="cs-CZ" sz="1600" kern="1200" baseline="0" dirty="0">
                          <a:effectLst/>
                        </a:rPr>
                        <a:t> dotace</a:t>
                      </a:r>
                      <a:endParaRPr lang="cs-CZ" sz="1600" b="1" kern="1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effectLst/>
                        </a:rPr>
                        <a:t>5 060 469</a:t>
                      </a:r>
                      <a:endParaRPr lang="cs-CZ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50 000 / 5 000 000</a:t>
                      </a:r>
                      <a:endParaRPr lang="cs-CZ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943356"/>
                  </a:ext>
                </a:extLst>
              </a:tr>
              <a:tr h="3522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Definice příjemce dotace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68914"/>
                  </a:ext>
                </a:extLst>
              </a:tr>
              <a:tr h="5447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Vlastník, nájemce, pachtýř nebo vypůjčitel PUPFL. Sdružení s právní subjektivitou a spolek vlastníků, nájemců, pachtýřů nebo </a:t>
                      </a:r>
                      <a:r>
                        <a:rPr lang="cs-CZ" sz="1600" kern="1200" dirty="0" smtClean="0">
                          <a:effectLst/>
                        </a:rPr>
                        <a:t>vypůjčitelů PUPFL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92013"/>
                  </a:ext>
                </a:extLst>
              </a:tr>
              <a:tr h="2678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Stručný popis Fiche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34327"/>
                  </a:ext>
                </a:extLst>
              </a:tr>
              <a:tr h="5950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Podpora v rámci Fiche zahrnuje investice ke zvyšování environmentálních a společenských funkcí lesa podporou činností využívajících společenského potenciálu lesů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033907"/>
                  </a:ext>
                </a:extLst>
              </a:tr>
              <a:tr h="2975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Oblasti podpory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92665"/>
                  </a:ext>
                </a:extLst>
              </a:tr>
              <a:tr h="1744805">
                <a:tc gridSpan="5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cs-CZ" sz="1600" kern="1200" dirty="0">
                          <a:effectLst/>
                        </a:rPr>
                        <a:t>Způsobilé pro podporu jsou projekty zaměřené na posílení rekreační funkce lesa, např. značení, výstavba a rekonstrukce stezek pro turisty (do šíře 2 m), značení významných přírodních prvků, výstavba herních a naučných prvků, fitness prvků. Podporovány budou též aktivity vedoucí k usměrňování návštěvnosti území, např. zřizování odpočinkových stanovišť</a:t>
                      </a:r>
                      <a:r>
                        <a:rPr lang="cs-CZ" sz="1600" kern="1200" dirty="0" smtClean="0">
                          <a:effectLst/>
                        </a:rPr>
                        <a:t>, </a:t>
                      </a:r>
                      <a:r>
                        <a:rPr lang="cs-CZ" sz="1600" kern="1200" dirty="0">
                          <a:effectLst/>
                        </a:rPr>
                        <a:t>přístřešků, informačních tabulí, závor. Realizovat lze také opatření k údržbě lesního prostředí, např. zařízení k odkládání odpadků a opatření k zajištění bezpečnosti návštěvníků lesa, např. mostky, lávky, zábradlí, stupně. Lze</a:t>
                      </a:r>
                      <a:r>
                        <a:rPr lang="cs-CZ" sz="1600" kern="1200" baseline="0" dirty="0">
                          <a:effectLst/>
                        </a:rPr>
                        <a:t> i nakoupit pozemek. </a:t>
                      </a:r>
                      <a:r>
                        <a:rPr lang="cs-CZ" sz="1600" kern="1200" dirty="0">
                          <a:effectLst/>
                        </a:rPr>
                        <a:t>Projekty musí být realizovány na PUPFL s výjimkou zvláště chráněných území a oblastí Natura 2000. </a:t>
                      </a:r>
                      <a:r>
                        <a:rPr lang="cs-CZ" sz="1600" kern="1200" dirty="0" smtClean="0">
                          <a:effectLst/>
                        </a:rPr>
                        <a:t>PUPFL, v rámci kterých se nachází předmět</a:t>
                      </a:r>
                      <a:r>
                        <a:rPr lang="cs-CZ" sz="1600" kern="1200" baseline="0" dirty="0" smtClean="0">
                          <a:effectLst/>
                        </a:rPr>
                        <a:t> projektu, jsou zřízeny platným LHP nebo LHO.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72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8361" y="412611"/>
            <a:ext cx="5796680" cy="89326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663" y="1527764"/>
            <a:ext cx="10068675" cy="479084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286" y="267058"/>
            <a:ext cx="668179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621" y="142765"/>
            <a:ext cx="5354891" cy="14507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Přihlášení na Portál farmáře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6271" y="0"/>
            <a:ext cx="5619963" cy="669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621" y="1777936"/>
            <a:ext cx="54884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333333"/>
                </a:solidFill>
                <a:latin typeface="Verdana" panose="020B0604030504040204" pitchFamily="34" charset="0"/>
              </a:rPr>
              <a:t>Přístup</a:t>
            </a: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 do Portálu farmáře (přihlašovací jméno a heslo) žadatel získá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na podatelně </a:t>
            </a:r>
            <a:r>
              <a:rPr lang="cs-CZ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Regionálních odborů SZIF</a:t>
            </a: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 (i pracoviště v působnosti RO – </a:t>
            </a:r>
            <a:r>
              <a:rPr lang="cs-CZ" sz="2800" dirty="0">
                <a:solidFill>
                  <a:srgbClr val="FF0000"/>
                </a:solidFill>
                <a:latin typeface="Verdana" panose="020B0604030504040204" pitchFamily="34" charset="0"/>
              </a:rPr>
              <a:t>Havlíčkův Brod</a:t>
            </a: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) a </a:t>
            </a:r>
            <a:r>
              <a:rPr lang="cs-CZ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Centrály SZIF</a:t>
            </a:r>
            <a:r>
              <a:rPr lang="cs-CZ" sz="28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. </a:t>
            </a:r>
            <a:endParaRPr lang="cs-CZ" sz="28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333333"/>
                </a:solidFill>
                <a:latin typeface="Verdana" panose="020B0604030504040204" pitchFamily="34" charset="0"/>
              </a:rPr>
              <a:t>prostřednictvím datové schránky nebo e-Podatelny s elektronickým podpisem.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242758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7342</TotalTime>
  <Words>2163</Words>
  <Application>Microsoft Office PowerPoint</Application>
  <PresentationFormat>Širokoúhlá obrazovka</PresentationFormat>
  <Paragraphs>355</Paragraphs>
  <Slides>39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Wingdings</vt:lpstr>
      <vt:lpstr>Motiv Office</vt:lpstr>
      <vt:lpstr>  Seminář k 3. výzvě MAS PRV   Fiche Podnikání a cestovní ruch   Fiche Zpřístupnění přírody</vt:lpstr>
      <vt:lpstr>Harmonogram výzvy</vt:lpstr>
      <vt:lpstr>Fiche PODPORA PODNIKÁNÍ A CESTOVNÍ RUCH Čl. 19.1b Podpora investic na založení nebo rozvoj nezemědělských činností</vt:lpstr>
      <vt:lpstr>Způsobilé výdaje </vt:lpstr>
      <vt:lpstr>Kritéria přijatelnosti</vt:lpstr>
      <vt:lpstr>Kritéria přijatelnosti</vt:lpstr>
      <vt:lpstr>Prezentace aplikace PowerPoint</vt:lpstr>
      <vt:lpstr>Podání Žádosti o dotaci</vt:lpstr>
      <vt:lpstr>Přihlášení na Portál farmáře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Specifické strany čl. 19.1.b – Podnikání a cestovní ruch</vt:lpstr>
      <vt:lpstr>Specifické strany čl. 25 – Zpřístupnění přírody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Odeslané dokumenty ze SZIF</vt:lpstr>
      <vt:lpstr>Další informace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HP</cp:lastModifiedBy>
  <cp:revision>180</cp:revision>
  <dcterms:created xsi:type="dcterms:W3CDTF">2017-01-05T12:34:26Z</dcterms:created>
  <dcterms:modified xsi:type="dcterms:W3CDTF">2019-03-28T10:23:09Z</dcterms:modified>
</cp:coreProperties>
</file>