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77" r:id="rId6"/>
    <p:sldId id="260" r:id="rId7"/>
    <p:sldId id="278" r:id="rId8"/>
    <p:sldId id="261" r:id="rId9"/>
    <p:sldId id="268" r:id="rId10"/>
    <p:sldId id="264" r:id="rId11"/>
    <p:sldId id="279" r:id="rId12"/>
    <p:sldId id="265" r:id="rId13"/>
    <p:sldId id="280" r:id="rId14"/>
    <p:sldId id="266" r:id="rId15"/>
    <p:sldId id="281" r:id="rId16"/>
    <p:sldId id="267" r:id="rId17"/>
    <p:sldId id="282" r:id="rId18"/>
    <p:sldId id="269" r:id="rId19"/>
    <p:sldId id="270" r:id="rId20"/>
    <p:sldId id="271" r:id="rId21"/>
    <p:sldId id="276" r:id="rId22"/>
    <p:sldId id="272" r:id="rId23"/>
    <p:sldId id="273" r:id="rId24"/>
    <p:sldId id="274" r:id="rId25"/>
    <p:sldId id="275" r:id="rId26"/>
  </p:sldIdLst>
  <p:sldSz cx="9144000" cy="6858000" type="screen4x3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90494-8BB7-4356-810A-6D4CD3FE2F42}" type="datetimeFigureOut">
              <a:rPr lang="cs-CZ" smtClean="0"/>
              <a:pPr/>
              <a:t>11.12.2012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4FC42F-D50A-4EBB-A15C-6ED4EF06165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8BBBE-9593-44DC-A753-76DB59BB7281}" type="datetimeFigureOut">
              <a:rPr lang="cs-CZ" smtClean="0"/>
              <a:pPr/>
              <a:t>11.12.2012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310B47-4D22-4F0D-93AE-B2B370B2CEB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13489-F7E0-4FBA-BA89-CE0E038301A9}" type="datetime1">
              <a:rPr lang="cs-CZ" smtClean="0"/>
              <a:pPr/>
              <a:t>11.12.2012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A85F55-7520-4D24-9F10-8B772DCB93D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ED23B-A897-4048-AD06-D936AB750172}" type="datetime1">
              <a:rPr lang="cs-CZ" smtClean="0"/>
              <a:pPr/>
              <a:t>11.12.2012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5F55-7520-4D24-9F10-8B772DCB93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3EB1-8C6C-41FC-9F17-B9353AD7B990}" type="datetime1">
              <a:rPr lang="cs-CZ" smtClean="0"/>
              <a:pPr/>
              <a:t>11.12.2012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5F55-7520-4D24-9F10-8B772DCB93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7326EE1-A7A2-4707-B2C6-5F4A01720508}" type="datetime1">
              <a:rPr lang="cs-CZ" smtClean="0"/>
              <a:pPr/>
              <a:t>11.12.2012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3A85F55-7520-4D24-9F10-8B772DCB93D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50334-406B-404F-ABFB-AE31D4558C72}" type="datetime1">
              <a:rPr lang="cs-CZ" smtClean="0"/>
              <a:pPr/>
              <a:t>11.12.2012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5F55-7520-4D24-9F10-8B772DCB93D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EEB1-277A-4616-A34B-359E75D46649}" type="datetime1">
              <a:rPr lang="cs-CZ" smtClean="0"/>
              <a:pPr/>
              <a:t>11.12.2012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5F55-7520-4D24-9F10-8B772DCB93D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5F55-7520-4D24-9F10-8B772DCB93D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9D791-925D-447E-BE6C-AF6434D00254}" type="datetime1">
              <a:rPr lang="cs-CZ" smtClean="0"/>
              <a:pPr/>
              <a:t>11.12.2012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E3FFD-53E5-4E5A-8081-0451F7359C77}" type="datetime1">
              <a:rPr lang="cs-CZ" smtClean="0"/>
              <a:pPr/>
              <a:t>11.12.2012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5F55-7520-4D24-9F10-8B772DCB93D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0F7A-32EB-47D7-9008-5F807E5EF343}" type="datetime1">
              <a:rPr lang="cs-CZ" smtClean="0"/>
              <a:pPr/>
              <a:t>11.12.2012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5F55-7520-4D24-9F10-8B772DCB93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4C33DFA-ACA0-4F6F-9527-A0BEEDFB9937}" type="datetime1">
              <a:rPr lang="cs-CZ" smtClean="0"/>
              <a:pPr/>
              <a:t>11.12.2012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3A85F55-7520-4D24-9F10-8B772DCB93D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F0D76-168A-4D6B-B3D2-8F082413178E}" type="datetime1">
              <a:rPr lang="cs-CZ" smtClean="0"/>
              <a:pPr/>
              <a:t>11.12.2012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A85F55-7520-4D24-9F10-8B772DCB93D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437E648-FEAB-40EB-B285-8EC2F55D666F}" type="datetime1">
              <a:rPr lang="cs-CZ" smtClean="0"/>
              <a:pPr/>
              <a:t>11.12.2012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3A85F55-7520-4D24-9F10-8B772DCB93D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3.12.2012</a:t>
            </a:r>
          </a:p>
          <a:p>
            <a:r>
              <a:rPr lang="cs-CZ" dirty="0" smtClean="0"/>
              <a:t>Od 15:00 hodin</a:t>
            </a:r>
          </a:p>
          <a:p>
            <a:r>
              <a:rPr lang="cs-CZ" dirty="0" smtClean="0"/>
              <a:t>Zasedací místnost v Habrech (budova radnice, přízemí)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635228"/>
          </a:xfrm>
        </p:spPr>
        <p:txBody>
          <a:bodyPr/>
          <a:lstStyle/>
          <a:p>
            <a:r>
              <a:rPr lang="cs-CZ" dirty="0" smtClean="0"/>
              <a:t>Školení pro žadatele VI. výzvy</a:t>
            </a:r>
            <a:endParaRPr lang="cs-CZ" dirty="0"/>
          </a:p>
        </p:txBody>
      </p:sp>
      <p:pic>
        <p:nvPicPr>
          <p:cNvPr id="4" name="Picture 2" descr="C:\Users\Kájuška\Desktop\Karolína\loga\vlajka eu kvalitni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301208"/>
            <a:ext cx="1512168" cy="1010607"/>
          </a:xfrm>
          <a:prstGeom prst="rect">
            <a:avLst/>
          </a:prstGeom>
          <a:noFill/>
        </p:spPr>
      </p:pic>
      <p:pic>
        <p:nvPicPr>
          <p:cNvPr id="5" name="Picture 3" descr="C:\Users\Kájuška\Desktop\Karolína\loga\leader kvalitní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5301208"/>
            <a:ext cx="1008112" cy="1008112"/>
          </a:xfrm>
          <a:prstGeom prst="rect">
            <a:avLst/>
          </a:prstGeom>
          <a:noFill/>
        </p:spPr>
      </p:pic>
      <p:pic>
        <p:nvPicPr>
          <p:cNvPr id="1026" name="Picture 2" descr="C:\Users\gusta\Desktop\Karolína\loga\logo MAS Tmavé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5301208"/>
            <a:ext cx="2026543" cy="1017441"/>
          </a:xfrm>
          <a:prstGeom prst="rect">
            <a:avLst/>
          </a:prstGeom>
          <a:noFill/>
        </p:spPr>
      </p:pic>
      <p:pic>
        <p:nvPicPr>
          <p:cNvPr id="7" name="Picture 4" descr="C:\Users\Kájuška\Desktop\Karolína\loga\PRV_logo kvalitn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37007" y="5276018"/>
            <a:ext cx="2560238" cy="1047090"/>
          </a:xfrm>
          <a:prstGeom prst="rect">
            <a:avLst/>
          </a:prstGeom>
          <a:noFill/>
        </p:spPr>
      </p:pic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A85F55-7520-4D24-9F10-8B772DCB93DB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8836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Fiche</a:t>
            </a:r>
            <a:r>
              <a:rPr lang="cs-CZ" dirty="0" smtClean="0"/>
              <a:t> 8 – Podpora rozvoje služeb v cestovním ruchu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Příjemce dotace: obce, svazky obcí, NNO, zájmová sdružení právnických osob, nezemědělské podnikatelské subjekty</a:t>
            </a:r>
          </a:p>
          <a:p>
            <a:r>
              <a:rPr lang="cs-CZ" dirty="0" smtClean="0"/>
              <a:t>Opatření: III.1.3.2. Ubytování, sport</a:t>
            </a:r>
          </a:p>
          <a:p>
            <a:r>
              <a:rPr lang="cs-CZ" dirty="0" smtClean="0"/>
              <a:t>Vedlejší opatření: III.1.2. Podpora zakládání podniků a jejich rozvoje</a:t>
            </a:r>
          </a:p>
          <a:p>
            <a:r>
              <a:rPr lang="cs-CZ" dirty="0" smtClean="0"/>
              <a:t>Režim podpory: 40, 50, 60 %</a:t>
            </a:r>
          </a:p>
          <a:p>
            <a:r>
              <a:rPr lang="cs-CZ" dirty="0" smtClean="0"/>
              <a:t>Min/</a:t>
            </a:r>
            <a:r>
              <a:rPr lang="cs-CZ" dirty="0" err="1" smtClean="0"/>
              <a:t>max</a:t>
            </a:r>
            <a:r>
              <a:rPr lang="cs-CZ" dirty="0" smtClean="0"/>
              <a:t> ZV: 100 000 Kč/500 000 Kč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Povinné přílohy předkládané při podání Žádosti o dotaci stanovené MAS: nejsou</a:t>
            </a:r>
          </a:p>
          <a:p>
            <a:r>
              <a:rPr lang="cs-CZ" dirty="0" smtClean="0"/>
              <a:t>Nepovinné přílohy předkládané při podání Žádosti o dotaci: pokud žadatel požaduje bodové zvýhodnění za zkušenosti, doloží zkušenosti, bodové zvýhodnění za partnerství – doloží partnerskou smlouvu a projekt, body za </a:t>
            </a:r>
            <a:r>
              <a:rPr lang="cs-CZ" dirty="0" err="1" smtClean="0"/>
              <a:t>víceodvětvové</a:t>
            </a:r>
            <a:r>
              <a:rPr lang="cs-CZ" dirty="0" smtClean="0"/>
              <a:t> navrhování – doložit například zápisem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5F55-7520-4D24-9F10-8B772DCB93DB}" type="slidenum">
              <a:rPr lang="cs-CZ" smtClean="0"/>
              <a:pPr/>
              <a:t>10</a:t>
            </a:fld>
            <a:endParaRPr lang="cs-CZ"/>
          </a:p>
        </p:txBody>
      </p:sp>
      <p:pic>
        <p:nvPicPr>
          <p:cNvPr id="6" name="Picture 2" descr="C:\Users\gusta\Desktop\Karolína\loga\logo MAS Tmavé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27998"/>
            <a:ext cx="1454020" cy="7300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5F55-7520-4D24-9F10-8B772DCB93DB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Fiche</a:t>
            </a:r>
            <a:r>
              <a:rPr lang="cs-CZ" dirty="0" smtClean="0"/>
              <a:t> 8 – Podpora rozvoje služeb v cestovním ruchu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Nejsou způsobilé: projektové a technické dokumentace, nákup pozemků a staveb souvisejících s projektem, nákup a výsadba doprovodné zeleně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Způsobilé výdaje: stavba, rekonstrukce či modernizace </a:t>
            </a:r>
            <a:r>
              <a:rPr lang="cs-CZ" dirty="0" err="1" smtClean="0"/>
              <a:t>malokapacitního</a:t>
            </a:r>
            <a:r>
              <a:rPr lang="cs-CZ" dirty="0" smtClean="0"/>
              <a:t> (do 60 lůžek) ubytovacího či stravovacího zařízení, půjčovny sportovních potřeb či sportovní zařízení, nákup vybavení pro ně, propagace a marketing v rámci projektu (více viz </a:t>
            </a:r>
            <a:r>
              <a:rPr lang="cs-CZ" dirty="0" err="1" smtClean="0"/>
              <a:t>Fiche</a:t>
            </a:r>
            <a:r>
              <a:rPr lang="cs-CZ" dirty="0" smtClean="0"/>
              <a:t> 8)</a:t>
            </a:r>
          </a:p>
          <a:p>
            <a:endParaRPr lang="cs-CZ" dirty="0"/>
          </a:p>
        </p:txBody>
      </p:sp>
      <p:pic>
        <p:nvPicPr>
          <p:cNvPr id="6" name="Picture 2" descr="C:\Users\gusta\Desktop\Karolína\loga\logo MAS Tmavé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589240"/>
            <a:ext cx="1454020" cy="7300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/>
          <a:lstStyle/>
          <a:p>
            <a:pPr algn="ctr"/>
            <a:r>
              <a:rPr lang="cs-CZ" dirty="0" err="1" smtClean="0"/>
              <a:t>Fiche</a:t>
            </a:r>
            <a:r>
              <a:rPr lang="cs-CZ" dirty="0" smtClean="0"/>
              <a:t> 9 – Vzdělávání pro venkov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Příjemce dotace: NNO, obce</a:t>
            </a:r>
          </a:p>
          <a:p>
            <a:r>
              <a:rPr lang="cs-CZ" dirty="0" smtClean="0"/>
              <a:t>Opatření: III.3.1. Vzdělávání a informace</a:t>
            </a:r>
          </a:p>
          <a:p>
            <a:r>
              <a:rPr lang="cs-CZ" dirty="0" smtClean="0"/>
              <a:t>Režim podpory: 100 %</a:t>
            </a:r>
          </a:p>
          <a:p>
            <a:r>
              <a:rPr lang="cs-CZ" dirty="0" smtClean="0"/>
              <a:t>Min/</a:t>
            </a:r>
            <a:r>
              <a:rPr lang="cs-CZ" dirty="0" err="1" smtClean="0"/>
              <a:t>max</a:t>
            </a:r>
            <a:r>
              <a:rPr lang="cs-CZ" dirty="0" smtClean="0"/>
              <a:t> ZV: 50 000 Kč/300 000 Kč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Povinné přílohy předkládané při podání Žádosti o dotaci stanovené MAS: nejsou</a:t>
            </a:r>
          </a:p>
          <a:p>
            <a:r>
              <a:rPr lang="cs-CZ" dirty="0" smtClean="0"/>
              <a:t>Nepovinné přílohy předkládané při podání Žádosti o dotaci: bodové zvýhodnění za vzdělávání v aktuálně poptávaných oborech – ověřenou poptávku, bodové zvýhodnění za kritérium zkušenosti se vzděláváním – doklad o jiném projektu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5F55-7520-4D24-9F10-8B772DCB93DB}" type="slidenum">
              <a:rPr lang="cs-CZ" smtClean="0"/>
              <a:pPr/>
              <a:t>12</a:t>
            </a:fld>
            <a:endParaRPr lang="cs-CZ"/>
          </a:p>
        </p:txBody>
      </p:sp>
      <p:pic>
        <p:nvPicPr>
          <p:cNvPr id="6" name="Picture 2" descr="C:\Users\gusta\Desktop\Karolína\loga\logo MAS Tmavé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589240"/>
            <a:ext cx="1454020" cy="7300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5F55-7520-4D24-9F10-8B772DCB93DB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Fiche</a:t>
            </a:r>
            <a:r>
              <a:rPr lang="cs-CZ" dirty="0" smtClean="0"/>
              <a:t> 9 – Vzdělávání pro venkov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Nejsou způsobilé: projektová dokumentace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Způsobilé výdaje: poskytnutí místnosti (energie, poplatky), pořádání odborné exkurze (ubytování, cestovní náklady pro účastníky vzdělávacích aktivit), zajištění překladů či tlumočníka (stravné, ubytování, doprava, tlumočení), organizace semináře + odborná činnost lektorů, nákup kancelářských potřeb ve vztahu k předmětu projektu, poskytování studijních materiálů a materiálů potřebných k výuce, technické zabezpečení, náklady na pronájem sálu/učebny (víc viz </a:t>
            </a:r>
            <a:r>
              <a:rPr lang="cs-CZ" dirty="0" err="1" smtClean="0"/>
              <a:t>Fiche</a:t>
            </a:r>
            <a:r>
              <a:rPr lang="cs-CZ" dirty="0" smtClean="0"/>
              <a:t> 9)</a:t>
            </a:r>
          </a:p>
          <a:p>
            <a:endParaRPr lang="cs-CZ" dirty="0"/>
          </a:p>
        </p:txBody>
      </p:sp>
      <p:pic>
        <p:nvPicPr>
          <p:cNvPr id="6" name="Picture 2" descr="C:\Users\gusta\Desktop\Karolína\loga\logo MAS Tmavé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517232"/>
            <a:ext cx="1454020" cy="7300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7234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Fiche</a:t>
            </a:r>
            <a:r>
              <a:rPr lang="cs-CZ" dirty="0" smtClean="0"/>
              <a:t> 10 – Turistika a poznávání v MAS KS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Příjemce dotace: obce, svazky obcí, NNO, zájmová sdružení právnických osob, nezemědělské podnikatelské subjekty</a:t>
            </a:r>
          </a:p>
          <a:p>
            <a:r>
              <a:rPr lang="cs-CZ" dirty="0" smtClean="0"/>
              <a:t>Opatření: III.1.3.1. Rozhledny, pěší trasy, vinařské stezky, </a:t>
            </a:r>
            <a:r>
              <a:rPr lang="cs-CZ" dirty="0" err="1" smtClean="0"/>
              <a:t>hippostezky</a:t>
            </a:r>
            <a:r>
              <a:rPr lang="cs-CZ" dirty="0" smtClean="0"/>
              <a:t> a další tematické stezky</a:t>
            </a:r>
          </a:p>
          <a:p>
            <a:r>
              <a:rPr lang="cs-CZ" dirty="0" smtClean="0"/>
              <a:t>Vedlejší opatření: II.2.4.2. Neproduktivní investice v lesích</a:t>
            </a:r>
          </a:p>
          <a:p>
            <a:r>
              <a:rPr lang="cs-CZ" dirty="0" smtClean="0"/>
              <a:t>Režim podpory: 90 %</a:t>
            </a:r>
          </a:p>
          <a:p>
            <a:r>
              <a:rPr lang="cs-CZ" dirty="0" smtClean="0"/>
              <a:t>Min/</a:t>
            </a:r>
            <a:r>
              <a:rPr lang="cs-CZ" dirty="0" err="1" smtClean="0"/>
              <a:t>max</a:t>
            </a:r>
            <a:r>
              <a:rPr lang="cs-CZ" dirty="0" smtClean="0"/>
              <a:t> ZV: 40 000 Kč/ 150 000 Kč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Povinné přílohy předkládané při podání Žádosti o dotaci stanovené MAS: zápis z komunitního projednání + prezenční listina</a:t>
            </a:r>
          </a:p>
          <a:p>
            <a:r>
              <a:rPr lang="cs-CZ" dirty="0" smtClean="0"/>
              <a:t>Nepovinné přílohy předkládané při podání Žádosti o dotaci: pokud žadatel požaduje bodové zvýhodnění za zapojení partnera do projektu žadatel doloží partnerskou smlouvu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5F55-7520-4D24-9F10-8B772DCB93DB}" type="slidenum">
              <a:rPr lang="cs-CZ" smtClean="0"/>
              <a:pPr/>
              <a:t>14</a:t>
            </a:fld>
            <a:endParaRPr lang="cs-CZ"/>
          </a:p>
        </p:txBody>
      </p:sp>
      <p:pic>
        <p:nvPicPr>
          <p:cNvPr id="6" name="Picture 2" descr="C:\Users\gusta\Desktop\Karolína\loga\logo MAS Tmavé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517232"/>
            <a:ext cx="1454020" cy="7300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5F55-7520-4D24-9F10-8B772DCB93DB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Fiche</a:t>
            </a:r>
            <a:r>
              <a:rPr lang="cs-CZ" dirty="0" smtClean="0"/>
              <a:t> 10 – Turistika a poznávání v MAS KS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Nejsou způsobilé: projektové a technické dokumentace, nákup pozemků souvisejících s projektem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Způsobilé výdaje: tvorba, obnova a rozšíření pěších a lyžařských stezek, </a:t>
            </a:r>
            <a:r>
              <a:rPr lang="cs-CZ" dirty="0" err="1" smtClean="0"/>
              <a:t>hippostezek</a:t>
            </a:r>
            <a:r>
              <a:rPr lang="cs-CZ" dirty="0" smtClean="0"/>
              <a:t>, vinařských stezek a dalších tematických stezek, nákup a výsadba doprovodné zeleně, rekonstrukce a nová výstavba rozhleden, propagace a marketing (více viz </a:t>
            </a:r>
            <a:r>
              <a:rPr lang="cs-CZ" dirty="0" err="1" smtClean="0"/>
              <a:t>Fiche</a:t>
            </a:r>
            <a:r>
              <a:rPr lang="cs-CZ" dirty="0" smtClean="0"/>
              <a:t> 10)</a:t>
            </a:r>
          </a:p>
          <a:p>
            <a:endParaRPr lang="cs-CZ" dirty="0"/>
          </a:p>
        </p:txBody>
      </p:sp>
      <p:pic>
        <p:nvPicPr>
          <p:cNvPr id="7" name="Picture 2" descr="C:\Users\gusta\Desktop\Karolína\loga\logo MAS Tmavé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589240"/>
            <a:ext cx="1454020" cy="7300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1636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Fiche</a:t>
            </a:r>
            <a:r>
              <a:rPr lang="cs-CZ" dirty="0" smtClean="0"/>
              <a:t> 11 – Zakládání a rozvoj nových podniků v MAS KS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Příjemce dotace: fyzické a právnické osoby, které splňují podmínky pro zařazení do kategorie </a:t>
            </a:r>
            <a:r>
              <a:rPr lang="cs-CZ" dirty="0" err="1" smtClean="0"/>
              <a:t>mikropodniků</a:t>
            </a:r>
            <a:endParaRPr lang="cs-CZ" dirty="0" smtClean="0"/>
          </a:p>
          <a:p>
            <a:r>
              <a:rPr lang="cs-CZ" dirty="0" smtClean="0"/>
              <a:t>Opatření: III.1.2. Podpora zakládání podniků a jejich rozvoje</a:t>
            </a:r>
          </a:p>
          <a:p>
            <a:r>
              <a:rPr lang="cs-CZ" dirty="0" smtClean="0"/>
              <a:t>Režim podpory: 60 %</a:t>
            </a:r>
          </a:p>
          <a:p>
            <a:r>
              <a:rPr lang="cs-CZ" dirty="0" smtClean="0"/>
              <a:t>Min/</a:t>
            </a:r>
            <a:r>
              <a:rPr lang="cs-CZ" dirty="0" err="1" smtClean="0"/>
              <a:t>max</a:t>
            </a:r>
            <a:r>
              <a:rPr lang="cs-CZ" dirty="0" smtClean="0"/>
              <a:t> ZV: 50 000 Kč/300 000 Kč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Povinné přílohy předkládané při podání Žádosti o dotaci stanovené MAS: nejsou</a:t>
            </a:r>
          </a:p>
          <a:p>
            <a:r>
              <a:rPr lang="cs-CZ" dirty="0" smtClean="0"/>
              <a:t>Nepovinné přílohy předkládané při podání Žádosti o dotaci: bodové zvýhodnění za </a:t>
            </a:r>
            <a:r>
              <a:rPr lang="cs-CZ" dirty="0" err="1" smtClean="0"/>
              <a:t>brownfields</a:t>
            </a:r>
            <a:r>
              <a:rPr lang="cs-CZ" dirty="0" smtClean="0"/>
              <a:t> – doložit že šlo o </a:t>
            </a:r>
            <a:r>
              <a:rPr lang="cs-CZ" dirty="0" err="1" smtClean="0"/>
              <a:t>brownfields</a:t>
            </a:r>
            <a:r>
              <a:rPr lang="cs-CZ" dirty="0" smtClean="0"/>
              <a:t>, bodové zvýhodnění za </a:t>
            </a:r>
            <a:r>
              <a:rPr lang="cs-CZ" dirty="0" err="1" smtClean="0"/>
              <a:t>víceodvětvové</a:t>
            </a:r>
            <a:r>
              <a:rPr lang="cs-CZ" dirty="0" smtClean="0"/>
              <a:t> navrhování – doložit zápisem z jednání apod. 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5F55-7520-4D24-9F10-8B772DCB93DB}" type="slidenum">
              <a:rPr lang="cs-CZ" smtClean="0"/>
              <a:pPr/>
              <a:t>16</a:t>
            </a:fld>
            <a:endParaRPr lang="cs-CZ"/>
          </a:p>
        </p:txBody>
      </p:sp>
      <p:pic>
        <p:nvPicPr>
          <p:cNvPr id="6" name="Picture 2" descr="C:\Users\gusta\Desktop\Karolína\loga\logo MAS Tmavé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589240"/>
            <a:ext cx="1454020" cy="7300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5F55-7520-4D24-9F10-8B772DCB93DB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Fiche 11 – Zakládání a rozvoj nových podniků v MAS KS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Nejsou způsobilé: projektové a technické dokumentace, nákup pozemků a staveb souvisejících s projektem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Způsobilé výdaje: nákup strojů, technologií, vybavení a dalších zařízení sloužících k zakládání a rozvoji </a:t>
            </a:r>
            <a:r>
              <a:rPr lang="cs-CZ" dirty="0" err="1" smtClean="0"/>
              <a:t>mikropodniků</a:t>
            </a:r>
            <a:r>
              <a:rPr lang="cs-CZ" dirty="0" smtClean="0"/>
              <a:t>, propagace a marketing v rámci projektu (více viz </a:t>
            </a:r>
            <a:r>
              <a:rPr lang="cs-CZ" dirty="0" err="1" smtClean="0"/>
              <a:t>Fiche</a:t>
            </a:r>
            <a:r>
              <a:rPr lang="cs-CZ" dirty="0" smtClean="0"/>
              <a:t> 11)</a:t>
            </a:r>
          </a:p>
          <a:p>
            <a:endParaRPr lang="cs-CZ" dirty="0"/>
          </a:p>
        </p:txBody>
      </p:sp>
      <p:pic>
        <p:nvPicPr>
          <p:cNvPr id="9" name="Picture 2" descr="C:\Users\gusta\Desktop\Karolína\loga\logo MAS Tmavé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517232"/>
            <a:ext cx="1454020" cy="7300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61662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/>
              <a:t>Projekt je realizován na území působnosti MAS</a:t>
            </a:r>
          </a:p>
          <a:p>
            <a:pPr algn="just"/>
            <a:r>
              <a:rPr lang="cs-CZ" dirty="0" smtClean="0"/>
              <a:t>Projekt musí splňovat účel a rozsah příslušné </a:t>
            </a:r>
            <a:r>
              <a:rPr lang="cs-CZ" dirty="0" err="1" smtClean="0"/>
              <a:t>Fiche</a:t>
            </a:r>
            <a:r>
              <a:rPr lang="cs-CZ" dirty="0" smtClean="0"/>
              <a:t> a musí být v souladu s Pravidly IV.1.2.</a:t>
            </a:r>
          </a:p>
          <a:p>
            <a:pPr algn="just"/>
            <a:r>
              <a:rPr lang="cs-CZ" dirty="0" smtClean="0"/>
              <a:t>Žadatel musí splňovat definici příjemce dotace stanovenou v příslušné </a:t>
            </a:r>
            <a:r>
              <a:rPr lang="cs-CZ" dirty="0" err="1" smtClean="0"/>
              <a:t>Fichi</a:t>
            </a:r>
            <a:r>
              <a:rPr lang="cs-CZ" dirty="0" smtClean="0"/>
              <a:t> ke dni podání Žádosti o dotaci na MAS a po celou dobu vázanosti projektu na účel</a:t>
            </a:r>
          </a:p>
          <a:p>
            <a:pPr algn="just"/>
            <a:r>
              <a:rPr lang="cs-CZ" dirty="0" smtClean="0"/>
              <a:t>Projekt je v souladu s příslušnou právní úpravou</a:t>
            </a:r>
          </a:p>
          <a:p>
            <a:pPr algn="just"/>
            <a:r>
              <a:rPr lang="cs-CZ" dirty="0" smtClean="0"/>
              <a:t>Žadatelem nemůže být státní podnik, zahraniční fyzická osoba, která nemá trvalé bydliště na území ČR, ani právnická osoba, která nemá sídlo na území ČR</a:t>
            </a:r>
          </a:p>
          <a:p>
            <a:pPr algn="just"/>
            <a:r>
              <a:rPr lang="cs-CZ" dirty="0" smtClean="0"/>
              <a:t>Projekt nesmí být po dobu 5 let provozován jiným subjektem či pronajímán jinému subjektu</a:t>
            </a:r>
          </a:p>
          <a:p>
            <a:pPr algn="just"/>
            <a:r>
              <a:rPr lang="cs-CZ" dirty="0" smtClean="0"/>
              <a:t>Položkové rozpočty stavebních prací dle RTS Brno (aktuální ceny pro jednotlivé položky v rozpočtu - nesmí být přesaženy)</a:t>
            </a:r>
          </a:p>
          <a:p>
            <a:pPr algn="just"/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Kritéria přijatelnosti + další podmínky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3A85F55-7520-4D24-9F10-8B772DCB93DB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94928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sz="2800" dirty="0" smtClean="0"/>
              <a:t>Příjemce dotace má prokazatelně uspořádány vlastnické/nájemní vztahy k nemovitostem, které jsou předmětem realizace projektu</a:t>
            </a:r>
          </a:p>
          <a:p>
            <a:pPr algn="just"/>
            <a:r>
              <a:rPr lang="cs-CZ" sz="2800" dirty="0" smtClean="0"/>
              <a:t>Žadatel/příjemce dotace nečerpá finanční prostředky na stejné ZV, pro které je požadována dotace z PRV, státního rozpočtu, krajských rozpočtů, státních fondů  a dalších fondů EU</a:t>
            </a:r>
          </a:p>
          <a:p>
            <a:pPr algn="just"/>
            <a:r>
              <a:rPr lang="cs-CZ" sz="2800" dirty="0" smtClean="0"/>
              <a:t>Lhůta vázanosti projektu je 5 let, doba realizace max. 24 měsíců (resp. 36 měsíců), uschování dokladů projektu 10 let</a:t>
            </a:r>
          </a:p>
          <a:p>
            <a:pPr algn="just"/>
            <a:r>
              <a:rPr lang="cs-CZ" sz="2800" dirty="0" smtClean="0"/>
              <a:t>Žádost o dotaci v elektronické podobě i tištěné (vytiskne pracovník MAS a žadatel před ním podepíše na místě)</a:t>
            </a:r>
          </a:p>
          <a:p>
            <a:pPr algn="just"/>
            <a:r>
              <a:rPr lang="cs-CZ" sz="2800" dirty="0" smtClean="0"/>
              <a:t>Platný doklad o osobách oprávněných jednat jménem žadatele (statut, jednací řád, výpis z OR…)</a:t>
            </a:r>
          </a:p>
          <a:p>
            <a:pPr algn="just"/>
            <a:r>
              <a:rPr lang="cs-CZ" sz="2800" dirty="0" smtClean="0"/>
              <a:t>V případě nákupu stavby/pozemku zařazeného do ZV znalecký posudek (ne starší než 1.1.2007)</a:t>
            </a:r>
          </a:p>
          <a:p>
            <a:pPr algn="just"/>
            <a:r>
              <a:rPr lang="cs-CZ" sz="2800" dirty="0" smtClean="0"/>
              <a:t>V případě projektu, kde jsou stavební výdaje nebo dodávka stabilní technologie, katastrální mapa s vyznačením lokalizace předmětu projektu v odpovídajícím měřítku, ze které budou patrná čísla pozemků, hranice pozemků a měřítko mapy</a:t>
            </a:r>
          </a:p>
          <a:p>
            <a:pPr algn="just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/>
          <a:lstStyle/>
          <a:p>
            <a:pPr algn="ctr"/>
            <a:r>
              <a:rPr lang="cs-CZ" dirty="0" smtClean="0"/>
              <a:t>Další podmínky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3A85F55-7520-4D24-9F10-8B772DCB93DB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Zveřejnění výzvy: 1.12.2012</a:t>
            </a:r>
          </a:p>
          <a:p>
            <a:r>
              <a:rPr lang="cs-CZ" dirty="0" smtClean="0"/>
              <a:t>Konzultace pro žadatele: průběžně</a:t>
            </a:r>
          </a:p>
          <a:p>
            <a:r>
              <a:rPr lang="cs-CZ" dirty="0" smtClean="0"/>
              <a:t>Příjem žádostí: 7.1. – 10.1.2013</a:t>
            </a:r>
          </a:p>
          <a:p>
            <a:r>
              <a:rPr lang="cs-CZ" dirty="0" smtClean="0"/>
              <a:t>Kontrola žádostí MAS: leden 2013</a:t>
            </a:r>
          </a:p>
          <a:p>
            <a:r>
              <a:rPr lang="cs-CZ" dirty="0" smtClean="0"/>
              <a:t>Výběr projektů Výběrovou komisí MAS:4.2.2013 od 14:30</a:t>
            </a:r>
          </a:p>
          <a:p>
            <a:r>
              <a:rPr lang="cs-CZ" dirty="0" smtClean="0"/>
              <a:t>Registrace žádostí na RO SZIF: březen 2013</a:t>
            </a:r>
          </a:p>
          <a:p>
            <a:r>
              <a:rPr lang="cs-CZ" dirty="0" smtClean="0"/>
              <a:t>Kontrola žádostí RO SZIF: duben 2013 – červen 2013</a:t>
            </a:r>
          </a:p>
          <a:p>
            <a:r>
              <a:rPr lang="cs-CZ" dirty="0" smtClean="0"/>
              <a:t>Podpis Dohody na RO SZIF: cca od července 2013</a:t>
            </a:r>
          </a:p>
          <a:p>
            <a:r>
              <a:rPr lang="cs-CZ" dirty="0" smtClean="0"/>
              <a:t>Zahájení realizace projektů: nejdříve od data registrace  Žádosti na RO SZIF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 rot="2120957">
            <a:off x="6657346" y="1885184"/>
            <a:ext cx="1984248" cy="842616"/>
          </a:xfrm>
        </p:spPr>
        <p:txBody>
          <a:bodyPr>
            <a:normAutofit/>
          </a:bodyPr>
          <a:lstStyle/>
          <a:p>
            <a:r>
              <a:rPr lang="cs-CZ" dirty="0" smtClean="0"/>
              <a:t>HARMONOGRAM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VI. Výzva MAS</a:t>
            </a:r>
            <a:endParaRPr lang="cs-CZ" sz="3200" dirty="0"/>
          </a:p>
        </p:txBody>
      </p:sp>
      <p:pic>
        <p:nvPicPr>
          <p:cNvPr id="2050" name="Picture 2" descr="C:\Users\gusta\Desktop\Karolína\loga\logo MAS Tmavé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517232"/>
            <a:ext cx="1454020" cy="7300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3A85F55-7520-4D24-9F10-8B772DCB93DB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2800" dirty="0" smtClean="0"/>
              <a:t>Pročíst celou </a:t>
            </a:r>
            <a:r>
              <a:rPr lang="cs-CZ" sz="2800" dirty="0" err="1" smtClean="0"/>
              <a:t>Fichi</a:t>
            </a:r>
            <a:r>
              <a:rPr lang="cs-CZ" sz="2800" dirty="0" smtClean="0"/>
              <a:t> a zkontrolovat projekt před odevzdáním na MAS</a:t>
            </a:r>
          </a:p>
          <a:p>
            <a:pPr algn="just"/>
            <a:r>
              <a:rPr lang="cs-CZ" sz="2800" dirty="0" smtClean="0"/>
              <a:t>V případě jakýchkoliv dotazů a nejasností kontaktovat kancelář MAS</a:t>
            </a:r>
          </a:p>
          <a:p>
            <a:pPr algn="just"/>
            <a:r>
              <a:rPr lang="cs-CZ" sz="2800" dirty="0" smtClean="0"/>
              <a:t>Být přítomen na veřejné obhajobě projektů (4.2.2012)</a:t>
            </a:r>
          </a:p>
          <a:p>
            <a:pPr algn="just"/>
            <a:r>
              <a:rPr lang="cs-CZ" sz="2800" dirty="0" smtClean="0"/>
              <a:t>Uschovávat veškeré doklady týkající se projektu</a:t>
            </a:r>
          </a:p>
          <a:p>
            <a:pPr algn="just"/>
            <a:r>
              <a:rPr lang="cs-CZ" sz="2800" dirty="0" smtClean="0"/>
              <a:t>Při výběrovém řízení postupovat transparentně a nediskriminačně, nedělit uměle zakázky</a:t>
            </a:r>
          </a:p>
          <a:p>
            <a:pPr algn="just"/>
            <a:r>
              <a:rPr lang="cs-CZ" sz="2800" dirty="0" smtClean="0"/>
              <a:t>Sledovat a případně informovat MAS o veškerých změnách projektu</a:t>
            </a:r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 rot="3393285">
            <a:off x="6257654" y="1650578"/>
            <a:ext cx="3436334" cy="69839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DOPORUČENÍ MAS</a:t>
            </a:r>
            <a:endParaRPr lang="cs-CZ" sz="2400" dirty="0"/>
          </a:p>
        </p:txBody>
      </p:sp>
      <p:pic>
        <p:nvPicPr>
          <p:cNvPr id="7170" name="Picture 2" descr="C:\Users\gusta\Desktop\Karolína\loga\logo MAS Tmavé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5373216"/>
            <a:ext cx="1434258" cy="72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3A85F55-7520-4D24-9F10-8B772DCB93DB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971256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Před podpisem Dohody není na dotaci právní nárok </a:t>
            </a:r>
          </a:p>
          <a:p>
            <a:r>
              <a:rPr lang="cs-CZ" dirty="0" smtClean="0"/>
              <a:t>Při odevzdání projektu na MAS přinést projekt ve 2 vyhotoveních!</a:t>
            </a:r>
          </a:p>
          <a:p>
            <a:r>
              <a:rPr lang="cs-CZ" dirty="0" smtClean="0"/>
              <a:t>Počítat se </a:t>
            </a:r>
            <a:r>
              <a:rPr lang="cs-CZ" dirty="0" err="1" smtClean="0"/>
              <a:t>zabezpečním</a:t>
            </a:r>
            <a:r>
              <a:rPr lang="cs-CZ" dirty="0" smtClean="0"/>
              <a:t> financí nejprve z vlastních zdrojů</a:t>
            </a:r>
          </a:p>
          <a:p>
            <a:r>
              <a:rPr lang="cs-CZ" dirty="0" smtClean="0"/>
              <a:t>Předpokládat dobu udržitelnosti alespoň 5 let po ukončení projektu! (předvídat a udržovat výstupy projektu)</a:t>
            </a:r>
          </a:p>
          <a:p>
            <a:r>
              <a:rPr lang="cs-CZ" dirty="0" smtClean="0"/>
              <a:t>Volby a změny statutárních orgánů (hlásit na formuláři hlášení o změnách)</a:t>
            </a:r>
          </a:p>
          <a:p>
            <a:r>
              <a:rPr lang="cs-CZ" dirty="0" smtClean="0"/>
              <a:t>Kopírovat doklady, které žadatel obdrží ze SZIF pro Královskou stezku (Dohoda, vyrozumění hlášení o změnách, schválení platby)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3A85F55-7520-4D24-9F10-8B772DCB93DB}" type="slidenum">
              <a:rPr lang="cs-CZ" smtClean="0"/>
              <a:pPr/>
              <a:t>21</a:t>
            </a:fld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/>
          <a:lstStyle/>
          <a:p>
            <a:pPr algn="ctr"/>
            <a:r>
              <a:rPr lang="cs-CZ" dirty="0" smtClean="0"/>
              <a:t>Obecné informace</a:t>
            </a:r>
            <a:endParaRPr lang="cs-CZ" dirty="0"/>
          </a:p>
        </p:txBody>
      </p:sp>
      <p:pic>
        <p:nvPicPr>
          <p:cNvPr id="5" name="Picture 2" descr="C:\Users\gusta\Desktop\Karolína\loga\logo MAS Tmavé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5373216"/>
            <a:ext cx="1434258" cy="72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Kde najít formuláře?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Pravidla</a:t>
            </a:r>
          </a:p>
          <a:p>
            <a:r>
              <a:rPr lang="cs-CZ" dirty="0" smtClean="0"/>
              <a:t>Hlášení o změnách</a:t>
            </a:r>
          </a:p>
          <a:p>
            <a:r>
              <a:rPr lang="cs-CZ" dirty="0" smtClean="0"/>
              <a:t>Žádost o dotaci</a:t>
            </a:r>
          </a:p>
          <a:p>
            <a:r>
              <a:rPr lang="cs-CZ" dirty="0" smtClean="0"/>
              <a:t>Žádost o proplacení</a:t>
            </a:r>
          </a:p>
          <a:p>
            <a:r>
              <a:rPr lang="cs-CZ" dirty="0" smtClean="0"/>
              <a:t>…</a:t>
            </a:r>
            <a:endParaRPr lang="cs-CZ" dirty="0"/>
          </a:p>
        </p:txBody>
      </p:sp>
      <p:pic>
        <p:nvPicPr>
          <p:cNvPr id="6146" name="Picture 2" descr="C:\Users\gusta\Desktop\Karolína\loga\logo MAS Tmavé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5373216"/>
            <a:ext cx="1522487" cy="7643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A85F55-7520-4D24-9F10-8B772DCB93DB}" type="slidenum">
              <a:rPr lang="cs-CZ" smtClean="0"/>
              <a:pPr/>
              <a:t>22</a:t>
            </a:fld>
            <a:endParaRPr lang="cs-CZ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l="16182" r="16182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Webové stránky SZIF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Základní orientace na webu SZIF:</a:t>
            </a:r>
          </a:p>
          <a:p>
            <a:r>
              <a:rPr lang="cs-CZ" dirty="0" smtClean="0"/>
              <a:t>Záložky vlevo: Program rozvoje venkova</a:t>
            </a:r>
          </a:p>
          <a:p>
            <a:r>
              <a:rPr lang="cs-CZ" dirty="0" smtClean="0"/>
              <a:t>Osa IV. LEADER</a:t>
            </a:r>
          </a:p>
          <a:p>
            <a:pPr marL="342900" indent="-342900">
              <a:buAutoNum type="arabicPeriod"/>
            </a:pPr>
            <a:r>
              <a:rPr lang="cs-CZ" dirty="0" smtClean="0"/>
              <a:t>Implementace místní rozvojové strategie</a:t>
            </a:r>
          </a:p>
          <a:p>
            <a:pPr marL="342900" indent="-342900"/>
            <a:r>
              <a:rPr lang="cs-CZ" dirty="0" smtClean="0"/>
              <a:t>1.2. Realizace místní rozvojové strategie</a:t>
            </a:r>
          </a:p>
          <a:p>
            <a:endParaRPr lang="cs-CZ" dirty="0"/>
          </a:p>
        </p:txBody>
      </p:sp>
      <p:pic>
        <p:nvPicPr>
          <p:cNvPr id="5122" name="Picture 2" descr="C:\Users\gusta\Desktop\Karolína\loga\logo MAS Tmavé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5877272"/>
            <a:ext cx="1381422" cy="6935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A85F55-7520-4D24-9F10-8B772DCB93DB}" type="slidenum">
              <a:rPr lang="cs-CZ" smtClean="0"/>
              <a:pPr/>
              <a:t>23</a:t>
            </a:fld>
            <a:endParaRPr lang="cs-CZ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l="16182" r="16182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800" dirty="0" smtClean="0"/>
              <a:t>Pokud při výběru projektů nastane shoda v počtu bodů, rozhoduje v první řadě nižší částka dotace, pokud ani ta nerozhodne tak nižší počet obyvatel obce, na jejímž území je převážná část aktivit (finanční) a poté los</a:t>
            </a:r>
          </a:p>
          <a:p>
            <a:pPr algn="just"/>
            <a:r>
              <a:rPr lang="cs-CZ" sz="2800" dirty="0" smtClean="0"/>
              <a:t>Darovací smlouva - vybrané projekty dají MAS dar ve výši 2,5 % ze </a:t>
            </a:r>
            <a:r>
              <a:rPr lang="cs-CZ" sz="2800" smtClean="0"/>
              <a:t>způsobilých výdajů</a:t>
            </a:r>
            <a:endParaRPr lang="cs-CZ" sz="2800" dirty="0" smtClean="0"/>
          </a:p>
          <a:p>
            <a:pPr algn="just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67128" cy="972344"/>
          </a:xfrm>
        </p:spPr>
        <p:txBody>
          <a:bodyPr/>
          <a:lstStyle/>
          <a:p>
            <a:pPr algn="ctr"/>
            <a:r>
              <a:rPr lang="cs-CZ" dirty="0" smtClean="0"/>
              <a:t>Shoda v počtu bodů?</a:t>
            </a:r>
            <a:endParaRPr lang="cs-CZ" dirty="0"/>
          </a:p>
        </p:txBody>
      </p:sp>
      <p:pic>
        <p:nvPicPr>
          <p:cNvPr id="4098" name="Picture 2" descr="C:\Users\gusta\Desktop\Karolína\loga\logo MAS Tmavé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332656"/>
            <a:ext cx="1864534" cy="9361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3A85F55-7520-4D24-9F10-8B772DCB93DB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20688"/>
            <a:ext cx="7924800" cy="3312368"/>
          </a:xfrm>
        </p:spPr>
        <p:txBody>
          <a:bodyPr/>
          <a:lstStyle/>
          <a:p>
            <a:r>
              <a:rPr lang="cs-CZ" dirty="0" smtClean="0"/>
              <a:t>Děkujeme Vám za pozornost a přejeme Vám hodně štěstí při podání Žádost o dotaci!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23528" y="4941168"/>
            <a:ext cx="8568952" cy="1584176"/>
          </a:xfrm>
        </p:spPr>
        <p:txBody>
          <a:bodyPr>
            <a:normAutofit/>
          </a:bodyPr>
          <a:lstStyle/>
          <a:p>
            <a:pPr algn="r"/>
            <a:r>
              <a:rPr lang="cs-CZ" dirty="0" smtClean="0"/>
              <a:t>MAS Královská stezka o.p.s.</a:t>
            </a:r>
          </a:p>
          <a:p>
            <a:pPr algn="r"/>
            <a:r>
              <a:rPr lang="cs-CZ" dirty="0" smtClean="0"/>
              <a:t>Žižkovo náměstí 66, 582 81 Habry</a:t>
            </a:r>
          </a:p>
          <a:p>
            <a:pPr algn="r"/>
            <a:r>
              <a:rPr lang="cs-CZ" dirty="0" smtClean="0"/>
              <a:t>Mgr. Gustav </a:t>
            </a:r>
            <a:r>
              <a:rPr lang="cs-CZ" dirty="0" err="1" smtClean="0"/>
              <a:t>Charouzek</a:t>
            </a:r>
            <a:r>
              <a:rPr lang="cs-CZ" dirty="0" smtClean="0"/>
              <a:t> – 774 489 322</a:t>
            </a:r>
          </a:p>
          <a:p>
            <a:pPr algn="r"/>
            <a:r>
              <a:rPr lang="cs-CZ" dirty="0" smtClean="0"/>
              <a:t>Karolína </a:t>
            </a:r>
            <a:r>
              <a:rPr lang="cs-CZ" dirty="0" err="1" smtClean="0"/>
              <a:t>Ortová</a:t>
            </a:r>
            <a:r>
              <a:rPr lang="cs-CZ" dirty="0" smtClean="0"/>
              <a:t> – 774 709 322</a:t>
            </a:r>
            <a:endParaRPr lang="cs-CZ" dirty="0"/>
          </a:p>
        </p:txBody>
      </p:sp>
      <p:pic>
        <p:nvPicPr>
          <p:cNvPr id="3074" name="Picture 2" descr="C:\Users\gusta\Desktop\Karolína\loga\logo MAS Tmavé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5013176"/>
            <a:ext cx="2098551" cy="10535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5F55-7520-4D24-9F10-8B772DCB93DB}" type="slidenum">
              <a:rPr lang="cs-CZ" smtClean="0"/>
              <a:pPr/>
              <a:t>25</a:t>
            </a:fld>
            <a:endParaRPr lang="cs-CZ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/>
          </a:bodyPr>
          <a:lstStyle/>
          <a:p>
            <a:r>
              <a:rPr lang="cs-CZ" dirty="0" err="1" smtClean="0"/>
              <a:t>Fiche</a:t>
            </a:r>
            <a:r>
              <a:rPr lang="cs-CZ" dirty="0" smtClean="0"/>
              <a:t> 1 – Obnova a rozvoj obcí MAS KS (550 240 Kč)</a:t>
            </a:r>
          </a:p>
          <a:p>
            <a:r>
              <a:rPr lang="cs-CZ" dirty="0" err="1" smtClean="0"/>
              <a:t>Fiche</a:t>
            </a:r>
            <a:r>
              <a:rPr lang="cs-CZ" dirty="0" smtClean="0"/>
              <a:t> 2 – Občanské vybavení a služby v MAS KS (</a:t>
            </a:r>
            <a:r>
              <a:rPr lang="cs-CZ" smtClean="0"/>
              <a:t>1 </a:t>
            </a:r>
            <a:r>
              <a:rPr lang="cs-CZ" smtClean="0"/>
              <a:t>766 238</a:t>
            </a:r>
            <a:r>
              <a:rPr lang="cs-CZ" smtClean="0"/>
              <a:t> </a:t>
            </a:r>
            <a:r>
              <a:rPr lang="cs-CZ" dirty="0" smtClean="0"/>
              <a:t>Kč)</a:t>
            </a:r>
          </a:p>
          <a:p>
            <a:r>
              <a:rPr lang="cs-CZ" dirty="0" err="1" smtClean="0"/>
              <a:t>Fiche</a:t>
            </a:r>
            <a:r>
              <a:rPr lang="cs-CZ" dirty="0" smtClean="0"/>
              <a:t> 3 – Kulturní dědictví v MAS KS (621 286 Kč)</a:t>
            </a:r>
          </a:p>
          <a:p>
            <a:r>
              <a:rPr lang="cs-CZ" dirty="0" err="1" smtClean="0"/>
              <a:t>Fiche</a:t>
            </a:r>
            <a:r>
              <a:rPr lang="cs-CZ" dirty="0" smtClean="0"/>
              <a:t> 8 – Podpora rozvoje služeb v cestovním ruchu (1 982 920 Kč)</a:t>
            </a:r>
          </a:p>
          <a:p>
            <a:r>
              <a:rPr lang="cs-CZ" dirty="0" err="1" smtClean="0"/>
              <a:t>Fiche</a:t>
            </a:r>
            <a:r>
              <a:rPr lang="cs-CZ" dirty="0" smtClean="0"/>
              <a:t> 9 – Vzdělávání pro venkov (275 120 Kč)</a:t>
            </a:r>
          </a:p>
          <a:p>
            <a:r>
              <a:rPr lang="cs-CZ" dirty="0" err="1" smtClean="0"/>
              <a:t>Fiche</a:t>
            </a:r>
            <a:r>
              <a:rPr lang="cs-CZ" dirty="0" smtClean="0"/>
              <a:t> 10 – Turistika a poznávání v MAS KS (137 560 Kč)</a:t>
            </a:r>
          </a:p>
          <a:p>
            <a:r>
              <a:rPr lang="cs-CZ" dirty="0" err="1" smtClean="0"/>
              <a:t>Fiche</a:t>
            </a:r>
            <a:r>
              <a:rPr lang="cs-CZ" dirty="0" smtClean="0"/>
              <a:t> 11 – Zakládání a rozvoj nových podniků v MAS KS (672 680 Kč)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/>
          <a:lstStyle/>
          <a:p>
            <a:r>
              <a:rPr lang="cs-CZ" dirty="0" err="1" smtClean="0"/>
              <a:t>Fiche</a:t>
            </a:r>
            <a:r>
              <a:rPr lang="cs-CZ" dirty="0" smtClean="0"/>
              <a:t> vypsané v VI. Výzvě MAS</a:t>
            </a:r>
            <a:endParaRPr lang="cs-CZ" dirty="0"/>
          </a:p>
        </p:txBody>
      </p:sp>
      <p:pic>
        <p:nvPicPr>
          <p:cNvPr id="8194" name="Picture 2" descr="C:\Users\gusta\Desktop\Karolína\loga\logo MAS Tmavé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5661248"/>
            <a:ext cx="1290832" cy="6480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3A85F55-7520-4D24-9F10-8B772DCB93DB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Fiche</a:t>
            </a:r>
            <a:r>
              <a:rPr lang="cs-CZ" dirty="0" smtClean="0"/>
              <a:t> 1 – Obnova a rozvoj obcí MAS KS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59936" cy="497125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Příjemce dotace: obce, svazky obcí, NNO, církve, zájmová sdružení právnických osob, příspěvkové organizace zřízené obcí</a:t>
            </a:r>
          </a:p>
          <a:p>
            <a:r>
              <a:rPr lang="cs-CZ" dirty="0" smtClean="0"/>
              <a:t>Opatření: III.2.1.1. Obnova a rozvoj vesnic</a:t>
            </a:r>
          </a:p>
          <a:p>
            <a:r>
              <a:rPr lang="cs-CZ" dirty="0" smtClean="0"/>
              <a:t>Vedlejší opatření: III.1.3.1. Rozhledny, pěší trasy, vinařské stezky, </a:t>
            </a:r>
            <a:r>
              <a:rPr lang="cs-CZ" dirty="0" err="1" smtClean="0"/>
              <a:t>hippostezky</a:t>
            </a:r>
            <a:r>
              <a:rPr lang="cs-CZ" dirty="0" smtClean="0"/>
              <a:t> a další tematické stezky</a:t>
            </a:r>
          </a:p>
          <a:p>
            <a:r>
              <a:rPr lang="cs-CZ" dirty="0" smtClean="0"/>
              <a:t>Vedlejší opatření 2: II.2.4.2. Neproduktivní investice v lesích</a:t>
            </a:r>
          </a:p>
          <a:p>
            <a:r>
              <a:rPr lang="cs-CZ" dirty="0" smtClean="0"/>
              <a:t>Režim podpory:  90 %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59936" cy="497125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Min/</a:t>
            </a:r>
            <a:r>
              <a:rPr lang="cs-CZ" dirty="0" err="1" smtClean="0"/>
              <a:t>max</a:t>
            </a:r>
            <a:r>
              <a:rPr lang="cs-CZ" dirty="0" smtClean="0"/>
              <a:t> ZV: 80 000 Kč/300 000 Kč</a:t>
            </a:r>
          </a:p>
          <a:p>
            <a:r>
              <a:rPr lang="cs-CZ" dirty="0" smtClean="0"/>
              <a:t>Povinné přílohy předkládané při podání Žádosti o dotaci stanovené MAS: Zápis z komunitního projednání + prezenční listina</a:t>
            </a:r>
          </a:p>
          <a:p>
            <a:r>
              <a:rPr lang="cs-CZ" dirty="0" smtClean="0"/>
              <a:t>Nepovinné přílohy předkládané při podání Žádosti o dotaci: Doklad o již realizované či již přijaté, schválené významné investiční akci od poskytovatele financí, partnerská smlouva, nebo jiný doklad k doložení </a:t>
            </a:r>
            <a:r>
              <a:rPr lang="cs-CZ" dirty="0" err="1" smtClean="0"/>
              <a:t>víceodvětvového</a:t>
            </a:r>
            <a:r>
              <a:rPr lang="cs-CZ" dirty="0" smtClean="0"/>
              <a:t> navrhování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5F55-7520-4D24-9F10-8B772DCB93DB}" type="slidenum">
              <a:rPr lang="cs-CZ" smtClean="0"/>
              <a:pPr/>
              <a:t>4</a:t>
            </a:fld>
            <a:endParaRPr lang="cs-CZ"/>
          </a:p>
        </p:txBody>
      </p:sp>
      <p:pic>
        <p:nvPicPr>
          <p:cNvPr id="6" name="Picture 2" descr="C:\Users\gusta\Desktop\Karolína\loga\logo MAS Tmavé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589240"/>
            <a:ext cx="1454020" cy="7300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5F55-7520-4D24-9F10-8B772DCB93DB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Fiche</a:t>
            </a:r>
            <a:r>
              <a:rPr lang="cs-CZ" dirty="0" smtClean="0"/>
              <a:t> 1 – Obnova a rozvoj obcí MAS KS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Nezpůsobilé výdaje stanovené MAS: místní komunikace a účelové komunikace </a:t>
            </a:r>
          </a:p>
          <a:p>
            <a:r>
              <a:rPr lang="cs-CZ" dirty="0" smtClean="0"/>
              <a:t>Nejsou způsobilé: projektové a technické dokumentace, nákupy pozemků souvisejících s projektem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Způsobilé výdaje: veřejná prostranství obce včetně obnovy/výstavby čekáren na zastávkách hromadné dopravy, obnova nebo budování sítí technické infrastruktury, parkové úpravy veřejných prostranství obce, nákup techniky pro údržbu veřejných prostranství obce (více viz </a:t>
            </a:r>
            <a:r>
              <a:rPr lang="cs-CZ" dirty="0" err="1" smtClean="0"/>
              <a:t>Fiche</a:t>
            </a:r>
            <a:r>
              <a:rPr lang="cs-CZ" dirty="0" smtClean="0"/>
              <a:t> 1)</a:t>
            </a:r>
          </a:p>
          <a:p>
            <a:endParaRPr lang="cs-CZ" dirty="0"/>
          </a:p>
        </p:txBody>
      </p:sp>
      <p:pic>
        <p:nvPicPr>
          <p:cNvPr id="6" name="Picture 2" descr="C:\Users\gusta\Desktop\Karolína\loga\logo MAS Tmavé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589240"/>
            <a:ext cx="1454020" cy="7300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Fiche</a:t>
            </a:r>
            <a:r>
              <a:rPr lang="cs-CZ" dirty="0" smtClean="0"/>
              <a:t> 2 – Občanské vybavení a služby v MAS KS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Příjemce dotace: obce, svazky obcí, NNO, církve, zájmová sdružení právnických osob, příspěvkové organizace zřízené obcí</a:t>
            </a:r>
          </a:p>
          <a:p>
            <a:r>
              <a:rPr lang="cs-CZ" dirty="0" smtClean="0"/>
              <a:t>Opatření: III.2.1.2. Občanské vybavení a služby</a:t>
            </a:r>
          </a:p>
          <a:p>
            <a:r>
              <a:rPr lang="cs-CZ" dirty="0" smtClean="0"/>
              <a:t>Vedlejší opatření: III.1.3.1. Rozhledny, pěší trasy, vinařské stezky, </a:t>
            </a:r>
            <a:r>
              <a:rPr lang="cs-CZ" dirty="0" err="1" smtClean="0"/>
              <a:t>hippostezky</a:t>
            </a:r>
            <a:r>
              <a:rPr lang="cs-CZ" dirty="0" smtClean="0"/>
              <a:t> a další tematické stezky</a:t>
            </a:r>
          </a:p>
          <a:p>
            <a:r>
              <a:rPr lang="cs-CZ" dirty="0" smtClean="0"/>
              <a:t>Režim podpory: 90, 60, 50, 40 %</a:t>
            </a:r>
          </a:p>
          <a:p>
            <a:r>
              <a:rPr lang="cs-CZ" dirty="0" smtClean="0"/>
              <a:t>Min/</a:t>
            </a:r>
            <a:r>
              <a:rPr lang="cs-CZ" dirty="0" err="1" smtClean="0"/>
              <a:t>max</a:t>
            </a:r>
            <a:r>
              <a:rPr lang="cs-CZ" dirty="0" smtClean="0"/>
              <a:t> ZV</a:t>
            </a:r>
            <a:r>
              <a:rPr lang="cs-CZ" smtClean="0"/>
              <a:t>: 30 </a:t>
            </a:r>
            <a:r>
              <a:rPr lang="cs-CZ" dirty="0" smtClean="0"/>
              <a:t>000 Kč/400 000 Kč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Povinné přílohy předkládané při podání Žádosti o dotaci stanovené MAS: Zápis z komunitního projednání + prezenční listina, v případě že jsou součástí projektu stavební práce tak list vlastnictví</a:t>
            </a:r>
          </a:p>
          <a:p>
            <a:r>
              <a:rPr lang="cs-CZ" dirty="0" smtClean="0"/>
              <a:t>Nepovinné přílohy předkládané při podání Žádosti o dotaci: Partnerská smlouva, nebo další doklad k doložení </a:t>
            </a:r>
            <a:r>
              <a:rPr lang="cs-CZ" dirty="0" err="1" smtClean="0"/>
              <a:t>víceodvětvového</a:t>
            </a:r>
            <a:r>
              <a:rPr lang="cs-CZ" dirty="0" smtClean="0"/>
              <a:t> navrhování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5F55-7520-4D24-9F10-8B772DCB93DB}" type="slidenum">
              <a:rPr lang="cs-CZ" smtClean="0"/>
              <a:pPr/>
              <a:t>6</a:t>
            </a:fld>
            <a:endParaRPr lang="cs-CZ"/>
          </a:p>
        </p:txBody>
      </p:sp>
      <p:pic>
        <p:nvPicPr>
          <p:cNvPr id="6" name="Picture 2" descr="C:\Users\gusta\Desktop\Karolína\loga\logo MAS Tmavé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517232"/>
            <a:ext cx="1454020" cy="7300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5F55-7520-4D24-9F10-8B772DCB93DB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Fiche</a:t>
            </a:r>
            <a:r>
              <a:rPr lang="cs-CZ" dirty="0" smtClean="0"/>
              <a:t> 2 – Občanské vybavení a služby v MAS KS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Nejsou způsobilé: projektové a technické dokumentace</a:t>
            </a:r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Způsobilé výdaje: občanské vybavení v oblasti sociální infrastruktury, kulturní, péče o dítě, vzdělávání, zdraví, sportu a volnočasových aktivit, vybavenost pro veřejnou správu, informační a školící centra s využíváním ICT, budov hasičských zbrojnic, zvířecích útulků, církevních aktivit(více viz </a:t>
            </a:r>
            <a:r>
              <a:rPr lang="cs-CZ" dirty="0" err="1" smtClean="0"/>
              <a:t>Fiche</a:t>
            </a:r>
            <a:r>
              <a:rPr lang="cs-CZ" dirty="0" smtClean="0"/>
              <a:t> 2)</a:t>
            </a:r>
          </a:p>
          <a:p>
            <a:endParaRPr lang="cs-CZ" dirty="0"/>
          </a:p>
        </p:txBody>
      </p:sp>
      <p:pic>
        <p:nvPicPr>
          <p:cNvPr id="6" name="Picture 2" descr="C:\Users\gusta\Desktop\Karolína\loga\logo MAS Tmavé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517232"/>
            <a:ext cx="1454020" cy="7300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/>
          <a:lstStyle/>
          <a:p>
            <a:r>
              <a:rPr lang="cs-CZ" dirty="0" err="1" smtClean="0"/>
              <a:t>Fiche</a:t>
            </a:r>
            <a:r>
              <a:rPr lang="cs-CZ" dirty="0" smtClean="0"/>
              <a:t> 3 – Kulturní dědictví v MAS KS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Příjemce dotace: obce, svazky obcí, NNO, církve, zájmová sdružení právnických osob, fyzické a právnické osoby, příspěvkové organizace zřízené obcí</a:t>
            </a:r>
          </a:p>
          <a:p>
            <a:r>
              <a:rPr lang="cs-CZ" dirty="0" smtClean="0"/>
              <a:t>Opatření: III.2.2. Ochrana a rozvoj kulturního dědictví venkova</a:t>
            </a:r>
          </a:p>
          <a:p>
            <a:r>
              <a:rPr lang="cs-CZ" dirty="0" smtClean="0"/>
              <a:t>Režim podpory: 90 %</a:t>
            </a:r>
          </a:p>
          <a:p>
            <a:r>
              <a:rPr lang="cs-CZ" dirty="0" smtClean="0"/>
              <a:t>Min/</a:t>
            </a:r>
            <a:r>
              <a:rPr lang="cs-CZ" dirty="0" err="1" smtClean="0"/>
              <a:t>max</a:t>
            </a:r>
            <a:r>
              <a:rPr lang="cs-CZ" dirty="0" smtClean="0"/>
              <a:t> ZV: 70 000 Kč/400 000 Kč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Povinné přílohy předkládané při podání Žádosti o dotaci stanovené MAS: zápis z komunitního projednání + prezenční listina</a:t>
            </a:r>
          </a:p>
          <a:p>
            <a:r>
              <a:rPr lang="cs-CZ" dirty="0" smtClean="0"/>
              <a:t>Nepovinné přílohy předkládané při podání Žádosti o dotaci: pokud žadatel požaduje bodové zvýhodnění za regionální význam – doloží tento význam, bodové zvýhodnění za ekologicky šetrné materiály – doloží seznam a využití materiálů, bodové zvýhodnění za již realizovanou akci – propojení s akcí, partnerská smlouva nebo jiný doklad </a:t>
            </a:r>
            <a:r>
              <a:rPr lang="cs-CZ" dirty="0" err="1" smtClean="0"/>
              <a:t>víceodvětvového</a:t>
            </a:r>
            <a:r>
              <a:rPr lang="cs-CZ" dirty="0" smtClean="0"/>
              <a:t> navrhování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5F55-7520-4D24-9F10-8B772DCB93DB}" type="slidenum">
              <a:rPr lang="cs-CZ" smtClean="0"/>
              <a:pPr/>
              <a:t>8</a:t>
            </a:fld>
            <a:endParaRPr lang="cs-CZ"/>
          </a:p>
        </p:txBody>
      </p:sp>
      <p:pic>
        <p:nvPicPr>
          <p:cNvPr id="6" name="Picture 2" descr="C:\Users\gusta\Desktop\Karolína\loga\logo MAS Tmavé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661248"/>
            <a:ext cx="1454020" cy="7300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85F55-7520-4D24-9F10-8B772DCB93DB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Fiche</a:t>
            </a:r>
            <a:r>
              <a:rPr lang="cs-CZ" dirty="0" smtClean="0"/>
              <a:t> 3 – Kulturní dědictví v MAS KS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5001344"/>
          </a:xfrm>
        </p:spPr>
        <p:txBody>
          <a:bodyPr>
            <a:normAutofit fontScale="47500" lnSpcReduction="20000"/>
          </a:bodyPr>
          <a:lstStyle/>
          <a:p>
            <a:r>
              <a:rPr lang="cs-CZ" sz="3300" u="sng" dirty="0" smtClean="0"/>
              <a:t>Záměry:</a:t>
            </a:r>
          </a:p>
          <a:p>
            <a:pPr algn="just"/>
            <a:r>
              <a:rPr lang="cs-CZ" sz="3300" dirty="0" smtClean="0"/>
              <a:t>v případě záměru a) kulturní dědictví venkova - nemovité a movité památky, nehmotné kulturní dědictví (např. staročeské kuchařské recepty, lidové písně, folklor, vyprávění pamětníků, pověsti, zvyky)</a:t>
            </a:r>
          </a:p>
          <a:p>
            <a:pPr algn="just"/>
            <a:r>
              <a:rPr lang="cs-CZ" sz="3300" dirty="0" smtClean="0"/>
              <a:t>b) obnova a zhodnocování kulturního dědictví venkova, v případě záměru b) </a:t>
            </a:r>
            <a:r>
              <a:rPr lang="cs-CZ" sz="3300" b="1" dirty="0" smtClean="0"/>
              <a:t>nemovité památky</a:t>
            </a:r>
            <a:r>
              <a:rPr lang="cs-CZ" sz="3300" dirty="0" smtClean="0"/>
              <a:t>, např. zámečky, tvrze, kostely, hřbitovy, fary, kaple, radnice, stavby lidové architektury, zemědělské usedlosti, mlýny, kapličky, křížové cesty, pomníky obětem válek, sochy slavných rodáků, památníky, historické mostky, rodné domy významných osobností, včetně doprovodné zeleně a historické parky, zahrady, aleje, skupiny stromů a </a:t>
            </a:r>
            <a:r>
              <a:rPr lang="cs-CZ" sz="3300" b="1" dirty="0" smtClean="0"/>
              <a:t>movité památky</a:t>
            </a:r>
            <a:r>
              <a:rPr lang="cs-CZ" sz="3300" dirty="0" smtClean="0"/>
              <a:t>, např. hudební nástroje, kostelní zvony, obrazy, knihy</a:t>
            </a:r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5001344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cs-CZ" sz="3300" dirty="0" smtClean="0"/>
              <a:t>c) stálé výstavní expozice a muzea ,v případě záměru c) dotace např. na Vesnické muzeum, Dům starých časů, Dům zaniklých řemesel, Rodný dům slavného rodáka) s nabídkou místních kulturních a historických zajímavostí, rarit, kuriozit…</a:t>
            </a:r>
          </a:p>
          <a:p>
            <a:pPr algn="just"/>
            <a:r>
              <a:rPr lang="cs-CZ" sz="3300" dirty="0" smtClean="0"/>
              <a:t>Nejsou způsobilé:  projektové a technické dokumentace, nákup staveb a pozemků souvisejících s projektem, zpracování studií, posudku statiky budov či objektů, soupisy a mapy kulturního dědictví venkova, vypracování programů regenerace či plánu péče o území (více viz </a:t>
            </a:r>
            <a:r>
              <a:rPr lang="cs-CZ" sz="3300" dirty="0" err="1" smtClean="0"/>
              <a:t>Fiche</a:t>
            </a:r>
            <a:r>
              <a:rPr lang="cs-CZ" sz="3300" dirty="0" smtClean="0"/>
              <a:t> 3)</a:t>
            </a:r>
          </a:p>
          <a:p>
            <a:endParaRPr lang="cs-CZ" dirty="0"/>
          </a:p>
        </p:txBody>
      </p:sp>
      <p:pic>
        <p:nvPicPr>
          <p:cNvPr id="6" name="Picture 2" descr="C:\Users\gusta\Desktop\Karolína\loga\logo MAS Tmavé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517232"/>
            <a:ext cx="1454020" cy="7300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916</TotalTime>
  <Words>2220</Words>
  <Application>Microsoft Office PowerPoint</Application>
  <PresentationFormat>Předvádění na obrazovce (4:3)</PresentationFormat>
  <Paragraphs>177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Papír</vt:lpstr>
      <vt:lpstr>Školení pro žadatele VI. výzvy</vt:lpstr>
      <vt:lpstr>VI. Výzva MAS</vt:lpstr>
      <vt:lpstr>Fiche vypsané v VI. Výzvě MAS</vt:lpstr>
      <vt:lpstr>Fiche 1 – Obnova a rozvoj obcí MAS KS</vt:lpstr>
      <vt:lpstr>Fiche 1 – Obnova a rozvoj obcí MAS KS</vt:lpstr>
      <vt:lpstr>Fiche 2 – Občanské vybavení a služby v MAS KS</vt:lpstr>
      <vt:lpstr>Fiche 2 – Občanské vybavení a služby v MAS KS</vt:lpstr>
      <vt:lpstr>Fiche 3 – Kulturní dědictví v MAS KS</vt:lpstr>
      <vt:lpstr>Fiche 3 – Kulturní dědictví v MAS KS</vt:lpstr>
      <vt:lpstr>Fiche 8 – Podpora rozvoje služeb v cestovním ruchu</vt:lpstr>
      <vt:lpstr>Fiche 8 – Podpora rozvoje služeb v cestovním ruchu</vt:lpstr>
      <vt:lpstr>Fiche 9 – Vzdělávání pro venkov</vt:lpstr>
      <vt:lpstr>Fiche 9 – Vzdělávání pro venkov</vt:lpstr>
      <vt:lpstr>Fiche 10 – Turistika a poznávání v MAS KS</vt:lpstr>
      <vt:lpstr>Fiche 10 – Turistika a poznávání v MAS KS</vt:lpstr>
      <vt:lpstr>Fiche 11 – Zakládání a rozvoj nových podniků v MAS KS</vt:lpstr>
      <vt:lpstr>Fiche 11 – Zakládání a rozvoj nových podniků v MAS KS</vt:lpstr>
      <vt:lpstr>Kritéria přijatelnosti + další podmínky</vt:lpstr>
      <vt:lpstr>Další podmínky</vt:lpstr>
      <vt:lpstr>DOPORUČENÍ MAS</vt:lpstr>
      <vt:lpstr>Obecné informace</vt:lpstr>
      <vt:lpstr>Kde najít formuláře?</vt:lpstr>
      <vt:lpstr>Webové stránky SZIF</vt:lpstr>
      <vt:lpstr>Shoda v počtu bodů?</vt:lpstr>
      <vt:lpstr>Děkujeme Vám za pozornost a přejeme Vám hodně štěstí při podání Žádost o dotaci!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Školení pro žadatele VI. výzvy</dc:title>
  <dc:creator>petr</dc:creator>
  <cp:lastModifiedBy>petr</cp:lastModifiedBy>
  <cp:revision>74</cp:revision>
  <dcterms:created xsi:type="dcterms:W3CDTF">2012-10-25T09:04:38Z</dcterms:created>
  <dcterms:modified xsi:type="dcterms:W3CDTF">2012-12-11T07:19:13Z</dcterms:modified>
</cp:coreProperties>
</file>