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Lst>
  <p:notesMasterIdLst>
    <p:notesMasterId r:id="rId91"/>
  </p:notes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346" r:id="rId14"/>
    <p:sldId id="347" r:id="rId15"/>
    <p:sldId id="348" r:id="rId16"/>
    <p:sldId id="349" r:id="rId17"/>
    <p:sldId id="350" r:id="rId18"/>
    <p:sldId id="276" r:id="rId19"/>
    <p:sldId id="277" r:id="rId20"/>
    <p:sldId id="278" r:id="rId21"/>
    <p:sldId id="351" r:id="rId22"/>
    <p:sldId id="352" r:id="rId23"/>
    <p:sldId id="279" r:id="rId24"/>
    <p:sldId id="280" r:id="rId25"/>
    <p:sldId id="281" r:id="rId26"/>
    <p:sldId id="282" r:id="rId27"/>
    <p:sldId id="283" r:id="rId28"/>
    <p:sldId id="284" r:id="rId29"/>
    <p:sldId id="285" r:id="rId30"/>
    <p:sldId id="286" r:id="rId31"/>
    <p:sldId id="289" r:id="rId32"/>
    <p:sldId id="290" r:id="rId33"/>
    <p:sldId id="353" r:id="rId34"/>
    <p:sldId id="354"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69152" autoAdjust="0"/>
  </p:normalViewPr>
  <p:slideViewPr>
    <p:cSldViewPr snapToGrid="0">
      <p:cViewPr varScale="1">
        <p:scale>
          <a:sx n="45" d="100"/>
          <a:sy n="45" d="100"/>
        </p:scale>
        <p:origin x="1378" y="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9C168-49DE-4C12-9A9A-447B36BE97C9}" type="datetimeFigureOut">
              <a:rPr lang="cs-CZ" smtClean="0"/>
              <a:t>17.10.2017</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F6C23-B531-4DD1-8077-2FC563241F96}" type="slidenum">
              <a:rPr lang="cs-CZ" smtClean="0"/>
              <a:t>‹#›</a:t>
            </a:fld>
            <a:endParaRPr lang="cs-CZ"/>
          </a:p>
        </p:txBody>
      </p:sp>
    </p:spTree>
    <p:extLst>
      <p:ext uri="{BB962C8B-B14F-4D97-AF65-F5344CB8AC3E}">
        <p14:creationId xmlns:p14="http://schemas.microsoft.com/office/powerpoint/2010/main" val="4210639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E3F6C23-B531-4DD1-8077-2FC563241F96}" type="slidenum">
              <a:rPr lang="cs-CZ" smtClean="0"/>
              <a:t>1</a:t>
            </a:fld>
            <a:endParaRPr lang="cs-CZ"/>
          </a:p>
        </p:txBody>
      </p:sp>
    </p:spTree>
    <p:extLst>
      <p:ext uri="{BB962C8B-B14F-4D97-AF65-F5344CB8AC3E}">
        <p14:creationId xmlns:p14="http://schemas.microsoft.com/office/powerpoint/2010/main" val="3262560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Pečující osoba musí splňovat odpovídající kvalifikaci nejpozději v den, kdy začnete zařízení péče o děti provozovat (resp. kdy začne v zařízení daná osoba pečovat o děti).</a:t>
            </a:r>
          </a:p>
          <a:p>
            <a:endParaRPr lang="cs-CZ" dirty="0"/>
          </a:p>
        </p:txBody>
      </p:sp>
      <p:sp>
        <p:nvSpPr>
          <p:cNvPr id="4" name="Zástupný symbol pro číslo snímku 3"/>
          <p:cNvSpPr>
            <a:spLocks noGrp="1"/>
          </p:cNvSpPr>
          <p:nvPr>
            <p:ph type="sldNum" sz="quarter" idx="10"/>
          </p:nvPr>
        </p:nvSpPr>
        <p:spPr/>
        <p:txBody>
          <a:bodyPr/>
          <a:lstStyle/>
          <a:p>
            <a:fld id="{9E3F6C23-B531-4DD1-8077-2FC563241F96}" type="slidenum">
              <a:rPr lang="cs-CZ" smtClean="0"/>
              <a:t>17</a:t>
            </a:fld>
            <a:endParaRPr lang="cs-CZ"/>
          </a:p>
        </p:txBody>
      </p:sp>
    </p:spTree>
    <p:extLst>
      <p:ext uri="{BB962C8B-B14F-4D97-AF65-F5344CB8AC3E}">
        <p14:creationId xmlns:p14="http://schemas.microsoft.com/office/powerpoint/2010/main" val="74541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smtClean="0">
                <a:solidFill>
                  <a:schemeClr val="tx1"/>
                </a:solidFill>
                <a:effectLst/>
                <a:latin typeface="+mn-lt"/>
                <a:ea typeface="+mn-ea"/>
                <a:cs typeface="+mn-cs"/>
              </a:rPr>
              <a:t>Příprava žádosti o podporu:</a:t>
            </a:r>
            <a:endParaRPr lang="cs-CZ" sz="1200" u="sng"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Zásadní pro kvalitu projektu je jeho tzv. </a:t>
            </a:r>
            <a:r>
              <a:rPr lang="cs-CZ" sz="1200" b="1" kern="1200" dirty="0" smtClean="0">
                <a:solidFill>
                  <a:schemeClr val="tx1"/>
                </a:solidFill>
                <a:effectLst/>
                <a:latin typeface="+mn-lt"/>
                <a:ea typeface="+mn-ea"/>
                <a:cs typeface="+mn-cs"/>
              </a:rPr>
              <a:t>intervenční logika</a:t>
            </a:r>
            <a:r>
              <a:rPr lang="cs-CZ" sz="1200" kern="1200" dirty="0" smtClean="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smtClean="0">
                <a:solidFill>
                  <a:schemeClr val="tx1"/>
                </a:solidFill>
                <a:effectLst/>
                <a:latin typeface="+mn-lt"/>
                <a:ea typeface="+mn-ea"/>
                <a:cs typeface="+mn-cs"/>
              </a:rPr>
              <a:t> </a:t>
            </a:r>
          </a:p>
          <a:p>
            <a:pPr hangingPunct="0"/>
            <a:r>
              <a:rPr lang="cs-CZ" sz="1200" kern="1200" dirty="0" smtClean="0">
                <a:solidFill>
                  <a:schemeClr val="tx1"/>
                </a:solidFill>
                <a:effectLst/>
                <a:latin typeface="+mn-lt"/>
                <a:ea typeface="+mn-ea"/>
                <a:cs typeface="+mn-cs"/>
              </a:rPr>
              <a:t>První fází přípravy projektu</a:t>
            </a:r>
            <a:r>
              <a:rPr lang="cs-CZ" sz="1200" b="1" kern="1200" dirty="0" smtClean="0">
                <a:solidFill>
                  <a:schemeClr val="tx1"/>
                </a:solidFill>
                <a:effectLst/>
                <a:latin typeface="+mn-lt"/>
                <a:ea typeface="+mn-ea"/>
                <a:cs typeface="+mn-cs"/>
              </a:rPr>
              <a:t> </a:t>
            </a:r>
            <a:r>
              <a:rPr lang="cs-CZ" sz="1200" kern="1200" dirty="0" smtClean="0">
                <a:solidFill>
                  <a:schemeClr val="tx1"/>
                </a:solidFill>
                <a:effectLst/>
                <a:latin typeface="+mn-lt"/>
                <a:ea typeface="+mn-ea"/>
                <a:cs typeface="+mn-cs"/>
              </a:rPr>
              <a:t>je</a:t>
            </a:r>
            <a:r>
              <a:rPr lang="cs-CZ" sz="1200" b="1" kern="1200" dirty="0" smtClean="0">
                <a:solidFill>
                  <a:schemeClr val="tx1"/>
                </a:solidFill>
                <a:effectLst/>
                <a:latin typeface="+mn-lt"/>
                <a:ea typeface="+mn-ea"/>
                <a:cs typeface="+mn-cs"/>
              </a:rPr>
              <a:t> projektový záměr</a:t>
            </a:r>
            <a:r>
              <a:rPr lang="cs-CZ" sz="1200" kern="1200" dirty="0" smtClean="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25</a:t>
            </a:fld>
            <a:endParaRPr lang="cs-CZ"/>
          </a:p>
        </p:txBody>
      </p:sp>
    </p:spTree>
    <p:extLst>
      <p:ext uri="{BB962C8B-B14F-4D97-AF65-F5344CB8AC3E}">
        <p14:creationId xmlns:p14="http://schemas.microsoft.com/office/powerpoint/2010/main" val="130695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kern="1200" dirty="0" smtClean="0">
                <a:solidFill>
                  <a:schemeClr val="tx1"/>
                </a:solidFill>
                <a:effectLst/>
                <a:latin typeface="+mn-lt"/>
                <a:ea typeface="+mn-ea"/>
                <a:cs typeface="+mn-cs"/>
              </a:rPr>
              <a:t> </a:t>
            </a:r>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26</a:t>
            </a:fld>
            <a:endParaRPr lang="cs-CZ"/>
          </a:p>
        </p:txBody>
      </p:sp>
    </p:spTree>
    <p:extLst>
      <p:ext uri="{BB962C8B-B14F-4D97-AF65-F5344CB8AC3E}">
        <p14:creationId xmlns:p14="http://schemas.microsoft.com/office/powerpoint/2010/main" val="4230342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27</a:t>
            </a:fld>
            <a:endParaRPr lang="cs-CZ"/>
          </a:p>
        </p:txBody>
      </p:sp>
    </p:spTree>
    <p:extLst>
      <p:ext uri="{BB962C8B-B14F-4D97-AF65-F5344CB8AC3E}">
        <p14:creationId xmlns:p14="http://schemas.microsoft.com/office/powerpoint/2010/main" val="3763371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28</a:t>
            </a:fld>
            <a:endParaRPr lang="cs-CZ"/>
          </a:p>
        </p:txBody>
      </p:sp>
    </p:spTree>
    <p:extLst>
      <p:ext uri="{BB962C8B-B14F-4D97-AF65-F5344CB8AC3E}">
        <p14:creationId xmlns:p14="http://schemas.microsoft.com/office/powerpoint/2010/main" val="2610065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smtClean="0">
                <a:solidFill>
                  <a:schemeClr val="tx1"/>
                </a:solidFill>
                <a:effectLst/>
                <a:latin typeface="+mn-lt"/>
                <a:ea typeface="+mn-ea"/>
                <a:cs typeface="+mn-cs"/>
              </a:rPr>
              <a:t>Musí existovat mechanismus pro posouzení dosažených výstupů a výsledků. </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U indikátorů se setkáváme s dělením na: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a) Výstupy</a:t>
            </a:r>
            <a:r>
              <a:rPr lang="cs-CZ" sz="1200" kern="1200" dirty="0" smtClean="0">
                <a:solidFill>
                  <a:schemeClr val="tx1"/>
                </a:solidFill>
                <a:effectLst/>
                <a:latin typeface="+mn-lt"/>
                <a:ea typeface="+mn-ea"/>
                <a:cs typeface="+mn-cs"/>
              </a:rPr>
              <a:t> – údaje o tom, co vzniklo přímo během realizace dané aktivity projektu (např. počet vytvořených pracovních míst), </a:t>
            </a:r>
            <a:r>
              <a:rPr lang="cs-CZ" sz="1200" b="1" kern="1200" dirty="0" smtClean="0">
                <a:solidFill>
                  <a:schemeClr val="tx1"/>
                </a:solidFill>
                <a:effectLst/>
                <a:latin typeface="+mn-lt"/>
                <a:ea typeface="+mn-ea"/>
                <a:cs typeface="+mn-cs"/>
              </a:rPr>
              <a:t>závazné indikátory</a:t>
            </a:r>
            <a:r>
              <a:rPr lang="cs-CZ" sz="1200" kern="1200" dirty="0" smtClean="0">
                <a:solidFill>
                  <a:schemeClr val="tx1"/>
                </a:solidFill>
                <a:effectLst/>
                <a:latin typeface="+mn-lt"/>
                <a:ea typeface="+mn-ea"/>
                <a:cs typeface="+mn-cs"/>
              </a:rPr>
              <a:t> – při nesplnění sankce, instrumentální = vyjadřující použití nástroje, vztahují se k výstupům z aktivit nebo instrumentálně nastaveným cílům, váží se k aktivitám, např. počet účastníků rekvalifikačního kurzu, počet nově vytvořených služeb.</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b) Výsledky</a:t>
            </a:r>
            <a:r>
              <a:rPr lang="cs-CZ" sz="1200" kern="1200" dirty="0" smtClean="0">
                <a:solidFill>
                  <a:schemeClr val="tx1"/>
                </a:solidFill>
                <a:effectLst/>
                <a:latin typeface="+mn-lt"/>
                <a:ea typeface="+mn-ea"/>
                <a:cs typeface="+mn-cs"/>
              </a:rPr>
              <a:t> – údaje o tom, co vzniklo díky realizaci dané aktivity, ale co nebylo závislé pouze na realizátorovi projektu (např. počet osob, které získaly kvalifikaci – kromě úsilí realizátora projektu, který musí s klientem pracovat a vytvořit mu šanci na získání kvalifikace, je výsledek závislý také na úsilí klienta), </a:t>
            </a:r>
            <a:r>
              <a:rPr lang="cs-CZ" sz="1200" b="1" kern="1200" dirty="0" smtClean="0">
                <a:solidFill>
                  <a:schemeClr val="tx1"/>
                </a:solidFill>
                <a:effectLst/>
                <a:latin typeface="+mn-lt"/>
                <a:ea typeface="+mn-ea"/>
                <a:cs typeface="+mn-cs"/>
              </a:rPr>
              <a:t>nejsou závazné, ale je nutné je vykazovat a sledovat</a:t>
            </a:r>
            <a:r>
              <a:rPr lang="cs-CZ" sz="1200" kern="1200" dirty="0" smtClean="0">
                <a:solidFill>
                  <a:schemeClr val="tx1"/>
                </a:solidFill>
                <a:effectLst/>
                <a:latin typeface="+mn-lt"/>
                <a:ea typeface="+mn-ea"/>
                <a:cs typeface="+mn-cs"/>
              </a:rPr>
              <a:t>, ukazují míru změny, naplnění cíle, např. počet zaměstnaných osob, počet absolventů rekvalifikace, počet osob, využívajících novou službu.</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Rizika:</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V rámci přípravy projektu je dále nutné promýšlet veškerá možná rizika. Identifikujte především ta rizika pro průběh realizace, která nebudou způsobena vnějšími okolnostmi a která můžete alespoň částečně eliminovat či si připravit možné varianty řešení situace, kdyby se riziko naplnilo. Je potřeba zdůraznit, že žádný projekt není bez rizik. </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Účelem je prokázat schopnost žadatele projekt zdárně realizovat i přes případné potíže a především připravenost těmto potížím předejít.</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r>
              <a:rPr lang="cs-CZ" sz="1200" b="1"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Příklady možných rizik projektu:</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nenaplnění počtu účastníků z cílové skupiny,</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nedostatek kvalifikovaného personálu pro zajištění realizace projektu,</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časové průtahy při realizaci (zejména u projektů, u kterých je realizace jedné aktivity podmíněna dokončením některé jiné aktivity),</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odstoupení partnera, resp. neplnění závazků partnera,</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nedostatek financí.</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29</a:t>
            </a:fld>
            <a:endParaRPr lang="cs-CZ"/>
          </a:p>
        </p:txBody>
      </p:sp>
    </p:spTree>
    <p:extLst>
      <p:ext uri="{BB962C8B-B14F-4D97-AF65-F5344CB8AC3E}">
        <p14:creationId xmlns:p14="http://schemas.microsoft.com/office/powerpoint/2010/main" val="358989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Obecně platí, že žádost o podporu bude hodnocena podle kvality jejího obsahu, nikoli podle počtu stránek. Ve všech částech formuláře žádosti o podporu je vhodnější uvádět jasné a stručné informace, uvádět konkrétní údaje a nikoliv všeobecné fráze.</a:t>
            </a:r>
            <a:endParaRPr lang="cs-CZ" sz="1050" kern="1200" dirty="0" smtClean="0">
              <a:solidFill>
                <a:schemeClr val="tx1"/>
              </a:solidFill>
              <a:effectLst/>
              <a:latin typeface="+mn-lt"/>
              <a:ea typeface="+mn-ea"/>
              <a:cs typeface="+mn-cs"/>
            </a:endParaRPr>
          </a:p>
          <a:p>
            <a:pPr hangingPunct="0"/>
            <a:endParaRPr lang="cs-CZ" sz="120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Při vytváření a následném ověření vnitřní logiky projektu a sladění jeho jednotlivých částí jsou používány různé projektové techniky. Nejčastější je logický rámec.</a:t>
            </a:r>
          </a:p>
          <a:p>
            <a:pPr hangingPunct="0"/>
            <a:r>
              <a:rPr lang="cs-CZ" sz="1200" kern="1200" dirty="0" smtClean="0">
                <a:solidFill>
                  <a:schemeClr val="tx1"/>
                </a:solidFill>
                <a:effectLst/>
                <a:latin typeface="+mn-lt"/>
                <a:ea typeface="+mn-ea"/>
                <a:cs typeface="+mn-cs"/>
              </a:rPr>
              <a:t>Je to postup, s jehož pomocí jsme schopni stručně, přehledně a srozumitelně popsat projekt na jednom listu A4. </a:t>
            </a:r>
          </a:p>
          <a:p>
            <a:r>
              <a:rPr lang="cs-CZ" sz="1200" kern="1200" dirty="0" smtClean="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30</a:t>
            </a:fld>
            <a:endParaRPr lang="cs-CZ"/>
          </a:p>
        </p:txBody>
      </p:sp>
    </p:spTree>
    <p:extLst>
      <p:ext uri="{BB962C8B-B14F-4D97-AF65-F5344CB8AC3E}">
        <p14:creationId xmlns:p14="http://schemas.microsoft.com/office/powerpoint/2010/main" val="1988069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b="1" dirty="0" smtClean="0"/>
              <a:t>Mezi nezpůsobilé výdaje patří např.:</a:t>
            </a:r>
          </a:p>
          <a:p>
            <a:r>
              <a:rPr lang="cs-CZ" dirty="0" smtClean="0"/>
              <a:t>Stravné pro děti </a:t>
            </a:r>
          </a:p>
          <a:p>
            <a:r>
              <a:rPr lang="cs-CZ" dirty="0" smtClean="0"/>
              <a:t>Zajištění výletů - náklady na dopravu/cestovné; vstupné; potravinové balíčky</a:t>
            </a:r>
          </a:p>
          <a:p>
            <a:r>
              <a:rPr lang="cs-CZ" dirty="0" smtClean="0"/>
              <a:t>Náklady na napsání projektu</a:t>
            </a:r>
          </a:p>
          <a:p>
            <a:endParaRPr lang="cs-CZ" dirty="0"/>
          </a:p>
        </p:txBody>
      </p:sp>
      <p:sp>
        <p:nvSpPr>
          <p:cNvPr id="4" name="Zástupný symbol pro číslo snímku 3"/>
          <p:cNvSpPr>
            <a:spLocks noGrp="1"/>
          </p:cNvSpPr>
          <p:nvPr>
            <p:ph type="sldNum" sz="quarter" idx="10"/>
          </p:nvPr>
        </p:nvSpPr>
        <p:spPr/>
        <p:txBody>
          <a:bodyPr/>
          <a:lstStyle/>
          <a:p>
            <a:fld id="{9E3F6C23-B531-4DD1-8077-2FC563241F96}" type="slidenum">
              <a:rPr lang="cs-CZ" smtClean="0"/>
              <a:t>31</a:t>
            </a:fld>
            <a:endParaRPr lang="cs-CZ"/>
          </a:p>
        </p:txBody>
      </p:sp>
    </p:spTree>
    <p:extLst>
      <p:ext uri="{BB962C8B-B14F-4D97-AF65-F5344CB8AC3E}">
        <p14:creationId xmlns:p14="http://schemas.microsoft.com/office/powerpoint/2010/main" val="2755795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Osobní náklady:</a:t>
            </a:r>
            <a:r>
              <a:rPr lang="cs-CZ" baseline="0" dirty="0" smtClean="0"/>
              <a:t> mzdové náklady PS, DPP, DPČ, výše úvazku </a:t>
            </a:r>
            <a:r>
              <a:rPr lang="cs-CZ" baseline="0" dirty="0" err="1" smtClean="0"/>
              <a:t>max</a:t>
            </a:r>
            <a:r>
              <a:rPr lang="cs-CZ" baseline="0" dirty="0" smtClean="0"/>
              <a:t> 1,0 </a:t>
            </a:r>
          </a:p>
          <a:p>
            <a:r>
              <a:rPr lang="cs-CZ" sz="1200" dirty="0" smtClean="0"/>
              <a:t>Z projektu je možné hradit pouze takovou část nákladů, která odpovídá výši úvazku člena realizačního týmu</a:t>
            </a:r>
          </a:p>
          <a:p>
            <a:r>
              <a:rPr lang="cs-CZ" sz="1200" dirty="0" smtClean="0"/>
              <a:t>Nákup zařízení a vybavení pro pracovní pozice, které patří do nepřímých nákladů, není možné pořizovat vybavení a zařízení v rámci přímých nákladů</a:t>
            </a:r>
          </a:p>
          <a:p>
            <a:r>
              <a:rPr lang="cs-CZ" sz="1200" dirty="0" smtClean="0"/>
              <a:t>Nákup zařízení a vybavení: Způsobilým výdajem projektu je vybavení zařízení, které je pracovištěm pečujících osob (nábytek, hračky, hry, výtvarné či sportovní potřeby, vybavení pro příměstské tábory apod.). </a:t>
            </a:r>
            <a:r>
              <a:rPr lang="cs-CZ" sz="1200" b="1" dirty="0" smtClean="0"/>
              <a:t>Pozor na kancelářské potřeby, které spadají do nepřímých nákladů. </a:t>
            </a:r>
          </a:p>
          <a:p>
            <a:endParaRPr lang="cs-CZ" dirty="0"/>
          </a:p>
        </p:txBody>
      </p:sp>
      <p:sp>
        <p:nvSpPr>
          <p:cNvPr id="4" name="Zástupný symbol pro číslo snímku 3"/>
          <p:cNvSpPr>
            <a:spLocks noGrp="1"/>
          </p:cNvSpPr>
          <p:nvPr>
            <p:ph type="sldNum" sz="quarter" idx="10"/>
          </p:nvPr>
        </p:nvSpPr>
        <p:spPr/>
        <p:txBody>
          <a:bodyPr/>
          <a:lstStyle/>
          <a:p>
            <a:fld id="{50DD34F6-7CBD-49DD-A28A-CBC95A221BDA}" type="slidenum">
              <a:rPr lang="cs-CZ" smtClean="0"/>
              <a:t>32</a:t>
            </a:fld>
            <a:endParaRPr lang="cs-CZ"/>
          </a:p>
        </p:txBody>
      </p:sp>
    </p:spTree>
    <p:extLst>
      <p:ext uri="{BB962C8B-B14F-4D97-AF65-F5344CB8AC3E}">
        <p14:creationId xmlns:p14="http://schemas.microsoft.com/office/powerpoint/2010/main" val="2575073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i="0" kern="1200" dirty="0" smtClean="0">
                <a:solidFill>
                  <a:schemeClr val="tx1"/>
                </a:solidFill>
                <a:effectLst/>
                <a:latin typeface="+mn-lt"/>
                <a:ea typeface="+mn-ea"/>
                <a:cs typeface="+mn-cs"/>
              </a:rPr>
              <a:t>Nepřímé náklady</a:t>
            </a:r>
            <a:r>
              <a:rPr lang="cs-CZ" sz="1200" b="0" i="0" kern="1200" dirty="0" smtClean="0">
                <a:solidFill>
                  <a:schemeClr val="tx1"/>
                </a:solidFill>
                <a:effectLst/>
                <a:latin typeface="+mn-lt"/>
                <a:ea typeface="+mn-ea"/>
                <a:cs typeface="+mn-cs"/>
              </a:rPr>
              <a:t> se nevykazují, a to zejména z důvodu usnadnění administrace jak na straně příjemce, tak na straně poskytovatele.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kern="1200" dirty="0" smtClean="0">
                <a:solidFill>
                  <a:schemeClr val="tx1"/>
                </a:solidFill>
                <a:effectLst/>
                <a:latin typeface="+mn-lt"/>
                <a:ea typeface="+mn-ea"/>
                <a:cs typeface="+mn-cs"/>
              </a:rPr>
              <a:t>Lze</a:t>
            </a:r>
            <a:r>
              <a:rPr lang="cs-CZ" sz="1200" b="0" i="0" kern="1200" baseline="0" dirty="0" smtClean="0">
                <a:solidFill>
                  <a:schemeClr val="tx1"/>
                </a:solidFill>
                <a:effectLst/>
                <a:latin typeface="+mn-lt"/>
                <a:ea typeface="+mn-ea"/>
                <a:cs typeface="+mn-cs"/>
              </a:rPr>
              <a:t> z nich hradit i pracovní pozice, které:</a:t>
            </a:r>
          </a:p>
          <a:p>
            <a:r>
              <a:rPr lang="pl-PL" dirty="0" smtClean="0"/>
              <a:t>-nepracují přímo s cílovou skupinou projektu nebo </a:t>
            </a:r>
          </a:p>
          <a:p>
            <a:r>
              <a:rPr lang="cs-CZ" dirty="0" smtClean="0"/>
              <a:t>-nezajišťují výstup, který je určen k přímému využití cílovou skupinou projektu</a:t>
            </a:r>
          </a:p>
          <a:p>
            <a:r>
              <a:rPr lang="cs-CZ" dirty="0" smtClean="0"/>
              <a:t>-např.</a:t>
            </a:r>
            <a:r>
              <a:rPr lang="cs-CZ" baseline="0" dirty="0" smtClean="0"/>
              <a:t> Projektový manažer, finanční manažer, koordinátor projektu (i nájem kancelářských prostor pro ně do NN)</a:t>
            </a:r>
            <a:endParaRPr lang="cs-CZ"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Cestovné pečujících</a:t>
            </a:r>
            <a:r>
              <a:rPr lang="cs-CZ" sz="1200" kern="1200" baseline="0" dirty="0" smtClean="0">
                <a:solidFill>
                  <a:schemeClr val="tx1"/>
                </a:solidFill>
                <a:effectLst/>
                <a:latin typeface="+mn-lt"/>
                <a:ea typeface="+mn-ea"/>
                <a:cs typeface="+mn-cs"/>
              </a:rPr>
              <a:t> osob do nepřímých nákladů</a:t>
            </a:r>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0DD34F6-7CBD-49DD-A28A-CBC95A221BDA}" type="slidenum">
              <a:rPr lang="cs-CZ" smtClean="0"/>
              <a:t>33</a:t>
            </a:fld>
            <a:endParaRPr lang="cs-CZ"/>
          </a:p>
        </p:txBody>
      </p:sp>
    </p:spTree>
    <p:extLst>
      <p:ext uri="{BB962C8B-B14F-4D97-AF65-F5344CB8AC3E}">
        <p14:creationId xmlns:p14="http://schemas.microsoft.com/office/powerpoint/2010/main" val="60802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00000"/>
              </a:lnSpc>
            </a:pPr>
            <a:r>
              <a:rPr lang="cs-CZ" sz="1200" b="1" dirty="0" smtClean="0"/>
              <a:t>Prorodinná opatření by měla pomoci rodičům snadněji sladit rodinný a pracovní život.</a:t>
            </a:r>
          </a:p>
          <a:p>
            <a:pPr algn="just">
              <a:lnSpc>
                <a:spcPct val="100000"/>
              </a:lnSpc>
            </a:pPr>
            <a:r>
              <a:rPr lang="cs-CZ" sz="1200" b="1" dirty="0" smtClean="0"/>
              <a:t>Cílem není pasivní podpora rodiny, ale vytváření podmínek a odstraňování překážek ztěžujících rodičům snadnější skloubení pracovního a rodinného života.</a:t>
            </a:r>
          </a:p>
          <a:p>
            <a:endParaRPr lang="cs-CZ" dirty="0"/>
          </a:p>
        </p:txBody>
      </p:sp>
      <p:sp>
        <p:nvSpPr>
          <p:cNvPr id="4" name="Zástupný symbol pro číslo snímku 3"/>
          <p:cNvSpPr>
            <a:spLocks noGrp="1"/>
          </p:cNvSpPr>
          <p:nvPr>
            <p:ph type="sldNum" sz="quarter" idx="10"/>
          </p:nvPr>
        </p:nvSpPr>
        <p:spPr/>
        <p:txBody>
          <a:bodyPr/>
          <a:lstStyle/>
          <a:p>
            <a:fld id="{9E3F6C23-B531-4DD1-8077-2FC563241F96}" type="slidenum">
              <a:rPr lang="cs-CZ" smtClean="0"/>
              <a:t>5</a:t>
            </a:fld>
            <a:endParaRPr lang="cs-CZ"/>
          </a:p>
        </p:txBody>
      </p:sp>
    </p:spTree>
    <p:extLst>
      <p:ext uri="{BB962C8B-B14F-4D97-AF65-F5344CB8AC3E}">
        <p14:creationId xmlns:p14="http://schemas.microsoft.com/office/powerpoint/2010/main" val="80289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0DD34F6-7CBD-49DD-A28A-CBC95A221BDA}" type="slidenum">
              <a:rPr lang="cs-CZ" smtClean="0"/>
              <a:t>41</a:t>
            </a:fld>
            <a:endParaRPr lang="cs-CZ"/>
          </a:p>
        </p:txBody>
      </p:sp>
    </p:spTree>
    <p:extLst>
      <p:ext uri="{BB962C8B-B14F-4D97-AF65-F5344CB8AC3E}">
        <p14:creationId xmlns:p14="http://schemas.microsoft.com/office/powerpoint/2010/main" val="1510475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Poslední fáze je vydání právního aktu o poskytnutí</a:t>
            </a:r>
            <a:r>
              <a:rPr lang="cs-CZ" baseline="0" dirty="0" smtClean="0"/>
              <a:t> podpory, které vydává ŘO</a:t>
            </a:r>
            <a:endParaRPr lang="cs-CZ" dirty="0"/>
          </a:p>
        </p:txBody>
      </p:sp>
      <p:sp>
        <p:nvSpPr>
          <p:cNvPr id="4" name="Zástupný symbol pro číslo snímku 3"/>
          <p:cNvSpPr>
            <a:spLocks noGrp="1"/>
          </p:cNvSpPr>
          <p:nvPr>
            <p:ph type="sldNum" sz="quarter" idx="10"/>
          </p:nvPr>
        </p:nvSpPr>
        <p:spPr/>
        <p:txBody>
          <a:bodyPr/>
          <a:lstStyle/>
          <a:p>
            <a:fld id="{50DD34F6-7CBD-49DD-A28A-CBC95A221BDA}" type="slidenum">
              <a:rPr lang="cs-CZ" smtClean="0"/>
              <a:t>43</a:t>
            </a:fld>
            <a:endParaRPr lang="cs-CZ"/>
          </a:p>
        </p:txBody>
      </p:sp>
    </p:spTree>
    <p:extLst>
      <p:ext uri="{BB962C8B-B14F-4D97-AF65-F5344CB8AC3E}">
        <p14:creationId xmlns:p14="http://schemas.microsoft.com/office/powerpoint/2010/main" val="2866664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Nutné mít kvalifikovaný elektronický podpis (např. </a:t>
            </a:r>
            <a:r>
              <a:rPr lang="cs-CZ" sz="1200" b="0" i="0" u="none" strike="noStrike" kern="1200" baseline="0" dirty="0" err="1" smtClean="0">
                <a:solidFill>
                  <a:schemeClr val="tx1"/>
                </a:solidFill>
                <a:latin typeface="+mn-lt"/>
                <a:ea typeface="+mn-ea"/>
                <a:cs typeface="+mn-cs"/>
              </a:rPr>
              <a:t>PostSignum</a:t>
            </a:r>
            <a:r>
              <a:rPr lang="cs-CZ" sz="1200" b="0" i="0" u="none" strike="noStrike" kern="1200" baseline="0" dirty="0" smtClean="0">
                <a:solidFill>
                  <a:schemeClr val="tx1"/>
                </a:solidFill>
                <a:latin typeface="+mn-lt"/>
                <a:ea typeface="+mn-ea"/>
                <a:cs typeface="+mn-cs"/>
              </a:rPr>
              <a:t> České pošty) </a:t>
            </a:r>
            <a:r>
              <a:rPr lang="pl-PL" sz="1200" b="0" i="0" u="none" strike="noStrike" kern="1200" baseline="0" dirty="0" smtClean="0">
                <a:solidFill>
                  <a:schemeClr val="tx1"/>
                </a:solidFill>
                <a:latin typeface="+mn-lt"/>
                <a:ea typeface="+mn-ea"/>
                <a:cs typeface="+mn-cs"/>
              </a:rPr>
              <a:t>- platnost certifikátu je 1 rok.</a:t>
            </a:r>
          </a:p>
          <a:p>
            <a:r>
              <a:rPr lang="cs-CZ" sz="1200" b="0" i="0" u="none" strike="noStrike" kern="1200" baseline="0" dirty="0" smtClean="0">
                <a:solidFill>
                  <a:schemeClr val="tx1"/>
                </a:solidFill>
                <a:latin typeface="+mn-lt"/>
                <a:ea typeface="+mn-ea"/>
                <a:cs typeface="+mn-cs"/>
              </a:rPr>
              <a:t>Nutnost mít aktivní datovou schránku.</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47</a:t>
            </a:fld>
            <a:endParaRPr lang="cs-CZ"/>
          </a:p>
        </p:txBody>
      </p:sp>
    </p:spTree>
    <p:extLst>
      <p:ext uri="{BB962C8B-B14F-4D97-AF65-F5344CB8AC3E}">
        <p14:creationId xmlns:p14="http://schemas.microsoft.com/office/powerpoint/2010/main" val="943555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Prostředí</a:t>
            </a:r>
            <a:r>
              <a:rPr lang="cs-CZ" baseline="0" dirty="0" smtClean="0"/>
              <a:t> </a:t>
            </a:r>
            <a:r>
              <a:rPr lang="cs-CZ" dirty="0" smtClean="0"/>
              <a:t>MS2014+ má 2 části:</a:t>
            </a:r>
          </a:p>
          <a:p>
            <a:pPr lvl="1"/>
            <a:r>
              <a:rPr lang="cs-CZ" dirty="0" smtClean="0"/>
              <a:t>1. Pro externí uživatele: IS KP14+ (do externích patří žadatelé/příjemci, externí hodnotitelé)</a:t>
            </a:r>
          </a:p>
          <a:p>
            <a:pPr lvl="1"/>
            <a:r>
              <a:rPr lang="cs-CZ" dirty="0" smtClean="0"/>
              <a:t>2.</a:t>
            </a:r>
            <a:r>
              <a:rPr lang="cs-CZ" baseline="0" dirty="0" smtClean="0"/>
              <a:t> </a:t>
            </a:r>
            <a:r>
              <a:rPr lang="cs-CZ" dirty="0" smtClean="0"/>
              <a:t>Pro interní uživatele: CSSF14+ </a:t>
            </a:r>
          </a:p>
          <a:p>
            <a:r>
              <a:rPr lang="cs-CZ" dirty="0" smtClean="0"/>
              <a:t>Do IS KP14+ se lze registrovat bez překážek, CSSF14+ je pouze pro absolventy školení - před přidělením přístupu MMR ověřuje vazbu osoby na daný OP</a:t>
            </a:r>
          </a:p>
          <a:p>
            <a:endParaRPr lang="cs-CZ" dirty="0" smtClean="0"/>
          </a:p>
          <a:p>
            <a:r>
              <a:rPr lang="cs-CZ" dirty="0" smtClean="0"/>
              <a:t>Pro oboje existují vždy:</a:t>
            </a:r>
          </a:p>
          <a:p>
            <a:pPr lvl="1"/>
            <a:r>
              <a:rPr lang="cs-CZ" dirty="0" smtClean="0"/>
              <a:t>1. Ostré prostředí</a:t>
            </a:r>
          </a:p>
          <a:p>
            <a:pPr lvl="1"/>
            <a:r>
              <a:rPr lang="cs-CZ" dirty="0" smtClean="0"/>
              <a:t>2. Referenční (mělo by kopírovat ostrou verzi, slouží pro simulaci ze strany ŘO aj.)</a:t>
            </a:r>
          </a:p>
          <a:p>
            <a:pPr lvl="1"/>
            <a:r>
              <a:rPr lang="cs-CZ" dirty="0" smtClean="0"/>
              <a:t>3. Testovací (slouží k přípravě rozvoje – před nasazením na referenční a ostrou)</a:t>
            </a:r>
          </a:p>
          <a:p>
            <a:pPr lvl="1"/>
            <a:endParaRPr lang="cs-CZ" dirty="0" smtClean="0"/>
          </a:p>
          <a:p>
            <a:pPr lvl="1"/>
            <a:r>
              <a:rPr lang="cs-CZ" dirty="0" smtClean="0"/>
              <a:t>Registrace uživatelů IS KP14+</a:t>
            </a:r>
          </a:p>
          <a:p>
            <a:r>
              <a:rPr lang="cs-CZ" dirty="0" smtClean="0"/>
              <a:t>Vyplnění: Jméno, Příjmení, Datum narození, E-mail, Telefon, Heslo </a:t>
            </a:r>
          </a:p>
          <a:p>
            <a:r>
              <a:rPr lang="cs-CZ" dirty="0" smtClean="0"/>
              <a:t>Systém zašle kód na zadané telefonní číslo</a:t>
            </a:r>
          </a:p>
          <a:p>
            <a:r>
              <a:rPr lang="cs-CZ" dirty="0" smtClean="0"/>
              <a:t>Po zadání kódu z SMS zprávy do registračního formuláře v IS KP14+ dochází k zaslání aktivačního linku na e-mail</a:t>
            </a:r>
          </a:p>
          <a:p>
            <a:r>
              <a:rPr lang="cs-CZ" dirty="0" smtClean="0"/>
              <a:t>Po kliknutí na aktivační link zasílá systém na email uživatelské jméno (vychází z jména a příjmení)</a:t>
            </a:r>
          </a:p>
          <a:p>
            <a:pPr lvl="1"/>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48</a:t>
            </a:fld>
            <a:endParaRPr lang="cs-CZ"/>
          </a:p>
        </p:txBody>
      </p:sp>
    </p:spTree>
    <p:extLst>
      <p:ext uri="{BB962C8B-B14F-4D97-AF65-F5344CB8AC3E}">
        <p14:creationId xmlns:p14="http://schemas.microsoft.com/office/powerpoint/2010/main" val="3315964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49</a:t>
            </a:fld>
            <a:endParaRPr lang="cs-CZ"/>
          </a:p>
        </p:txBody>
      </p:sp>
    </p:spTree>
    <p:extLst>
      <p:ext uri="{BB962C8B-B14F-4D97-AF65-F5344CB8AC3E}">
        <p14:creationId xmlns:p14="http://schemas.microsoft.com/office/powerpoint/2010/main" val="4071049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smtClean="0"/>
              <a:t>Žadatel musí jít vždy přes výzvu ŘO a konkrétní výzvu MAS volí až na žádosti.</a:t>
            </a:r>
          </a:p>
          <a:p>
            <a:r>
              <a:rPr lang="cs-CZ" baseline="0" dirty="0" smtClean="0"/>
              <a:t>Žadatel – Operační program – Výzva ŘO – otevře se nová žádost – a zde na záložce výzvy MAS vyberete konkrétní výzvu MAS</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50</a:t>
            </a:fld>
            <a:endParaRPr lang="cs-CZ"/>
          </a:p>
        </p:txBody>
      </p:sp>
    </p:spTree>
    <p:extLst>
      <p:ext uri="{BB962C8B-B14F-4D97-AF65-F5344CB8AC3E}">
        <p14:creationId xmlns:p14="http://schemas.microsoft.com/office/powerpoint/2010/main" val="4283189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51</a:t>
            </a:fld>
            <a:endParaRPr lang="cs-CZ"/>
          </a:p>
        </p:txBody>
      </p:sp>
    </p:spTree>
    <p:extLst>
      <p:ext uri="{BB962C8B-B14F-4D97-AF65-F5344CB8AC3E}">
        <p14:creationId xmlns:p14="http://schemas.microsoft.com/office/powerpoint/2010/main" val="2717709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Pořadí vyplňování záložek není zcela individuální, u některých je nejprve nutné vyplnit nadřazený údaj v jiné části žádosti o podporu (do té doby je záložka šedě podbarvená). </a:t>
            </a:r>
          </a:p>
          <a:p>
            <a:r>
              <a:rPr lang="cs-CZ" dirty="0" smtClean="0"/>
              <a:t>Role uživatelů IS KP14+ ve vztahu k projektu:</a:t>
            </a:r>
            <a:r>
              <a:rPr lang="cs-CZ" baseline="0" dirty="0" smtClean="0"/>
              <a:t> </a:t>
            </a:r>
            <a:r>
              <a:rPr lang="cs-CZ" dirty="0" smtClean="0"/>
              <a:t>Editor,</a:t>
            </a:r>
            <a:r>
              <a:rPr lang="cs-CZ" baseline="0" dirty="0" smtClean="0"/>
              <a:t> </a:t>
            </a:r>
            <a:r>
              <a:rPr lang="cs-CZ" dirty="0" smtClean="0"/>
              <a:t>Čtenář,</a:t>
            </a:r>
            <a:r>
              <a:rPr lang="cs-CZ" baseline="0" dirty="0" smtClean="0"/>
              <a:t> </a:t>
            </a:r>
            <a:r>
              <a:rPr lang="cs-CZ" dirty="0" smtClean="0"/>
              <a:t>Signatář</a:t>
            </a:r>
            <a:r>
              <a:rPr lang="cs-CZ" baseline="0" dirty="0" smtClean="0"/>
              <a:t> </a:t>
            </a:r>
            <a:r>
              <a:rPr lang="cs-CZ" dirty="0" smtClean="0"/>
              <a:t>(vždy minimálně 1 osoba s touto rolí; pořadí signatářů se specifikuje v datech žádosti).</a:t>
            </a:r>
          </a:p>
          <a:p>
            <a:pPr marL="0" lvl="1" indent="0">
              <a:lnSpc>
                <a:spcPts val="2880"/>
              </a:lnSpc>
              <a:spcBef>
                <a:spcPts val="600"/>
              </a:spcBef>
              <a:spcAft>
                <a:spcPts val="600"/>
              </a:spcAft>
              <a:buSzPct val="100000"/>
              <a:buFont typeface="Wingdings" panose="05000000000000000000" pitchFamily="2" charset="2"/>
              <a:buNone/>
            </a:pPr>
            <a:r>
              <a:rPr lang="cs-CZ" sz="2400" dirty="0" smtClean="0"/>
              <a:t>Není možné přidělit přístup někomu, kdo pro IS KP14+ neexistuje.</a:t>
            </a:r>
          </a:p>
          <a:p>
            <a:r>
              <a:rPr lang="cs-CZ" dirty="0" smtClean="0"/>
              <a:t>Správce přístupů je vždy jedním z editorů.</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52</a:t>
            </a:fld>
            <a:endParaRPr lang="cs-CZ"/>
          </a:p>
        </p:txBody>
      </p:sp>
    </p:spTree>
    <p:extLst>
      <p:ext uri="{BB962C8B-B14F-4D97-AF65-F5344CB8AC3E}">
        <p14:creationId xmlns:p14="http://schemas.microsoft.com/office/powerpoint/2010/main" val="2322415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Zkrácený název projektu </a:t>
            </a:r>
            <a:r>
              <a:rPr lang="cs-CZ" dirty="0" smtClean="0"/>
              <a:t>– Identifikační údaj sloužící k základní orientaci v systému</a:t>
            </a:r>
          </a:p>
          <a:p>
            <a:r>
              <a:rPr lang="cs-CZ" b="1" dirty="0" smtClean="0"/>
              <a:t>Typ podání </a:t>
            </a:r>
            <a:r>
              <a:rPr lang="cs-CZ" dirty="0" smtClean="0"/>
              <a:t>– Automatické x Ruční</a:t>
            </a:r>
          </a:p>
          <a:p>
            <a:pPr lvl="1"/>
            <a:r>
              <a:rPr lang="cs-CZ" dirty="0" smtClean="0"/>
              <a:t>Automatické – automaticky po podpisu signatáře/ů</a:t>
            </a:r>
          </a:p>
          <a:p>
            <a:pPr lvl="1"/>
            <a:r>
              <a:rPr lang="cs-CZ" dirty="0" smtClean="0"/>
              <a:t>Ruční – aktivní účast žadatele přes tlačítko </a:t>
            </a:r>
            <a:r>
              <a:rPr lang="pl-PL" dirty="0" smtClean="0"/>
              <a:t>Podat žádost, které se vygeneruje po podpisu žádosti </a:t>
            </a:r>
          </a:p>
          <a:p>
            <a:r>
              <a:rPr lang="cs-CZ" b="1" dirty="0" smtClean="0"/>
              <a:t>Způsob jednání</a:t>
            </a:r>
            <a:r>
              <a:rPr lang="cs-CZ" dirty="0" smtClean="0"/>
              <a:t> – nastavení pravidla pro podpis žádosti, provazba se záložkou Přístup k projektu (určení rolí)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53</a:t>
            </a:fld>
            <a:endParaRPr lang="cs-CZ"/>
          </a:p>
        </p:txBody>
      </p:sp>
    </p:spTree>
    <p:extLst>
      <p:ext uri="{BB962C8B-B14F-4D97-AF65-F5344CB8AC3E}">
        <p14:creationId xmlns:p14="http://schemas.microsoft.com/office/powerpoint/2010/main" val="3095343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u="none" dirty="0" smtClean="0"/>
              <a:t>Název projektu </a:t>
            </a:r>
          </a:p>
          <a:p>
            <a:r>
              <a:rPr lang="cs-CZ" b="1" dirty="0" smtClean="0"/>
              <a:t>Anotace projektu </a:t>
            </a:r>
            <a:r>
              <a:rPr lang="cs-CZ" dirty="0" smtClean="0"/>
              <a:t>– Stručné shrnutí projektu – bude zveřejněno v seznamu podpořených projektů</a:t>
            </a:r>
          </a:p>
          <a:p>
            <a:pPr>
              <a:spcBef>
                <a:spcPts val="375"/>
              </a:spcBef>
              <a:buClr>
                <a:srgbClr val="000000"/>
              </a:buClr>
              <a:buSzPct val="100000"/>
              <a:buFont typeface="Wingdings" panose="05000000000000000000" pitchFamily="2" charset="2"/>
              <a:buChar char=""/>
              <a:defRPr/>
            </a:pPr>
            <a:r>
              <a:rPr lang="cs-CZ" altLang="cs-CZ" dirty="0" smtClean="0"/>
              <a:t> zobrazuje se na začátku žádosti</a:t>
            </a:r>
          </a:p>
          <a:p>
            <a:pPr>
              <a:spcBef>
                <a:spcPts val="375"/>
              </a:spcBef>
              <a:buClr>
                <a:srgbClr val="000000"/>
              </a:buClr>
              <a:buSzPct val="100000"/>
              <a:buFont typeface="Wingdings" panose="05000000000000000000" pitchFamily="2" charset="2"/>
              <a:buChar char=""/>
              <a:defRPr/>
            </a:pPr>
            <a:r>
              <a:rPr lang="cs-CZ" altLang="cs-CZ" dirty="0" smtClean="0"/>
              <a:t> projekt v kostce, souhrnný obraz</a:t>
            </a:r>
          </a:p>
          <a:p>
            <a:pPr>
              <a:spcBef>
                <a:spcPts val="375"/>
              </a:spcBef>
              <a:buClr>
                <a:srgbClr val="000000"/>
              </a:buClr>
              <a:buSzPct val="100000"/>
              <a:buFont typeface="Wingdings" panose="05000000000000000000" pitchFamily="2" charset="2"/>
              <a:buChar char=""/>
              <a:defRPr/>
            </a:pPr>
            <a:r>
              <a:rPr lang="cs-CZ" altLang="cs-CZ" dirty="0" smtClean="0"/>
              <a:t> jednoduše a výstižně (představte si, že píšete odstavec do novin pro projektem a tématem nedotčenou veřejnost)</a:t>
            </a:r>
          </a:p>
          <a:p>
            <a:pPr>
              <a:spcBef>
                <a:spcPts val="375"/>
              </a:spcBef>
              <a:buClr>
                <a:srgbClr val="000000"/>
              </a:buClr>
              <a:buSzPct val="100000"/>
              <a:buFont typeface="Wingdings" panose="05000000000000000000" pitchFamily="2" charset="2"/>
              <a:buChar char=""/>
              <a:defRPr/>
            </a:pPr>
            <a:r>
              <a:rPr lang="cs-CZ" altLang="cs-CZ" dirty="0" smtClean="0"/>
              <a:t> úvodní informace pro hodnotitele</a:t>
            </a:r>
          </a:p>
          <a:p>
            <a:pPr>
              <a:spcBef>
                <a:spcPts val="375"/>
              </a:spcBef>
              <a:buClr>
                <a:srgbClr val="000000"/>
              </a:buClr>
              <a:buSzPct val="100000"/>
              <a:buFont typeface="Wingdings" panose="05000000000000000000" pitchFamily="2" charset="2"/>
              <a:buChar char=""/>
              <a:defRPr/>
            </a:pPr>
            <a:r>
              <a:rPr lang="cs-CZ" altLang="cs-CZ" dirty="0" smtClean="0"/>
              <a:t> co, kdo, jak, proč, jak dlouho, za kolik</a:t>
            </a:r>
          </a:p>
          <a:p>
            <a:endParaRPr lang="cs-CZ" dirty="0" smtClean="0"/>
          </a:p>
          <a:p>
            <a:r>
              <a:rPr lang="cs-CZ" b="1" dirty="0" smtClean="0"/>
              <a:t>Datum zahájení a ukončení</a:t>
            </a:r>
            <a:r>
              <a:rPr lang="cs-CZ" dirty="0" smtClean="0"/>
              <a:t> – předpokládané/skutečné</a:t>
            </a:r>
          </a:p>
          <a:p>
            <a:pPr lvl="1"/>
            <a:r>
              <a:rPr lang="cs-CZ" dirty="0" smtClean="0"/>
              <a:t>generuje se délka projektu</a:t>
            </a:r>
          </a:p>
          <a:p>
            <a:pPr lvl="1"/>
            <a:r>
              <a:rPr lang="cs-CZ" dirty="0" smtClean="0"/>
              <a:t>nutno respektovat limity nastavené výzvou</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smtClean="0"/>
              <a:t>Jiné finanční příjmy</a:t>
            </a:r>
            <a:r>
              <a:rPr lang="cs-CZ" sz="2400" dirty="0" smtClean="0"/>
              <a:t> – Vytváří x Nevytváří. Provazba s záložkou Rozpad financování</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smtClean="0"/>
              <a:t>Příjmy dle čl. 61 obecného nařízení </a:t>
            </a:r>
            <a:r>
              <a:rPr lang="cs-CZ" sz="2400" dirty="0" smtClean="0"/>
              <a:t>- Projekt nevytváří příjmy dle článku 61</a:t>
            </a:r>
            <a:endParaRPr lang="cs-CZ" sz="2400" b="1" dirty="0" smtClean="0"/>
          </a:p>
          <a:p>
            <a:endParaRPr lang="cs-CZ" b="1" dirty="0" smtClean="0"/>
          </a:p>
          <a:p>
            <a:r>
              <a:rPr lang="cs-CZ" b="1" dirty="0" smtClean="0"/>
              <a:t>Doplňkové informace – </a:t>
            </a:r>
            <a:r>
              <a:rPr lang="cs-CZ" b="1" dirty="0" err="1" smtClean="0"/>
              <a:t>checkboxy</a:t>
            </a:r>
            <a:endParaRPr lang="cs-CZ" b="1" dirty="0" smtClean="0"/>
          </a:p>
          <a:p>
            <a:r>
              <a:rPr lang="pl-PL" dirty="0" smtClean="0"/>
              <a:t>Realizace zadávacích řízení na projektu</a:t>
            </a:r>
          </a:p>
          <a:p>
            <a:r>
              <a:rPr lang="cs-CZ" dirty="0" smtClean="0"/>
              <a:t>Režim financování – nastaveno na výzvě</a:t>
            </a:r>
          </a:p>
          <a:p>
            <a:r>
              <a:rPr lang="cs-CZ" dirty="0" smtClean="0"/>
              <a:t>Veřejná podpora – orientační, není provázáno s další záložkou. Bude řešeno až před podpisem právního aktu</a:t>
            </a:r>
          </a:p>
          <a:p>
            <a:r>
              <a:rPr lang="cs-CZ" dirty="0" smtClean="0"/>
              <a:t>Projekt je zcela nebo zčásti prováděn sociálními partnery nebo NNO – </a:t>
            </a:r>
            <a:r>
              <a:rPr lang="cs-CZ" dirty="0" err="1" smtClean="0"/>
              <a:t>checkbox</a:t>
            </a:r>
            <a:r>
              <a:rPr lang="cs-CZ" dirty="0" smtClean="0"/>
              <a:t> s </a:t>
            </a:r>
            <a:r>
              <a:rPr lang="cs-CZ" dirty="0" err="1" smtClean="0"/>
              <a:t>provazbou</a:t>
            </a:r>
            <a:r>
              <a:rPr lang="cs-CZ" dirty="0" smtClean="0"/>
              <a:t> na indikátor – relevantní v případě, že žadatel je NNO nebo sociální partner</a:t>
            </a:r>
            <a:endParaRPr lang="cs-CZ" b="1"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54</a:t>
            </a:fld>
            <a:endParaRPr lang="cs-CZ"/>
          </a:p>
        </p:txBody>
      </p:sp>
    </p:spTree>
    <p:extLst>
      <p:ext uri="{BB962C8B-B14F-4D97-AF65-F5344CB8AC3E}">
        <p14:creationId xmlns:p14="http://schemas.microsoft.com/office/powerpoint/2010/main" val="3404625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E3F6C23-B531-4DD1-8077-2FC563241F96}" type="slidenum">
              <a:rPr lang="cs-CZ" smtClean="0"/>
              <a:t>6</a:t>
            </a:fld>
            <a:endParaRPr lang="cs-CZ"/>
          </a:p>
        </p:txBody>
      </p:sp>
    </p:spTree>
    <p:extLst>
      <p:ext uri="{BB962C8B-B14F-4D97-AF65-F5344CB8AC3E}">
        <p14:creationId xmlns:p14="http://schemas.microsoft.com/office/powerpoint/2010/main" val="7107966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Základní identifikace specifických cílů je nastavena na úrovni výzvy.</a:t>
            </a:r>
          </a:p>
          <a:p>
            <a:r>
              <a:rPr lang="cs-CZ" b="1" dirty="0" smtClean="0"/>
              <a:t>Název</a:t>
            </a:r>
            <a:r>
              <a:rPr lang="cs-CZ" dirty="0" smtClean="0"/>
              <a:t> – žadatel vybírá z číselníku</a:t>
            </a:r>
          </a:p>
          <a:p>
            <a:r>
              <a:rPr lang="cs-CZ" b="1" dirty="0" smtClean="0"/>
              <a:t>Procentní podíl </a:t>
            </a:r>
            <a:r>
              <a:rPr lang="cs-CZ" dirty="0" smtClean="0"/>
              <a:t>– míra aktivit projektu pod specifickým cílem</a:t>
            </a:r>
          </a:p>
          <a:p>
            <a:pPr lvl="1"/>
            <a:r>
              <a:rPr lang="cs-CZ" dirty="0" smtClean="0"/>
              <a:t>- zadané hodnoty nejsou pro příjemce závazné</a:t>
            </a:r>
          </a:p>
          <a:p>
            <a:pPr lvl="1"/>
            <a:r>
              <a:rPr lang="cs-CZ" dirty="0" smtClean="0"/>
              <a:t>- systém provádí kontrolu součtu procentních podílů jednotlivých cílů</a:t>
            </a:r>
          </a:p>
          <a:p>
            <a:pPr lvl="1"/>
            <a:r>
              <a:rPr lang="cs-CZ" dirty="0" smtClean="0"/>
              <a:t>- určený poměr je využit při automatických rozpadech v oblasti finančního plánu, indikátorů a kategorie intervencí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55</a:t>
            </a:fld>
            <a:endParaRPr lang="cs-CZ"/>
          </a:p>
        </p:txBody>
      </p:sp>
    </p:spTree>
    <p:extLst>
      <p:ext uri="{BB962C8B-B14F-4D97-AF65-F5344CB8AC3E}">
        <p14:creationId xmlns:p14="http://schemas.microsoft.com/office/powerpoint/2010/main" val="1926223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Jaký problém projekt řeší? </a:t>
            </a:r>
            <a:r>
              <a:rPr lang="cs-CZ" dirty="0" smtClean="0"/>
              <a:t>– popis problému, proč ho řeší, koho se týká, důsledky neřešení</a:t>
            </a:r>
          </a:p>
          <a:p>
            <a:r>
              <a:rPr lang="cs-CZ" b="1" dirty="0" smtClean="0"/>
              <a:t>Jaké jsou příčiny problému?</a:t>
            </a:r>
            <a:r>
              <a:rPr lang="cs-CZ" dirty="0" smtClean="0"/>
              <a:t> – popis příčin problému, doklady existence problému, zda byl již v minulosti řešen a s jakým výsledkem</a:t>
            </a:r>
          </a:p>
          <a:p>
            <a:r>
              <a:rPr lang="cs-CZ" b="1" dirty="0" smtClean="0"/>
              <a:t>Co je cílem projektu? </a:t>
            </a:r>
            <a:r>
              <a:rPr lang="cs-CZ" dirty="0" smtClean="0"/>
              <a:t>– cíl/e projektu, provázanost cílů, měřitelnost, jak dosažení cíle řeší problém, jak ověřit dosažení cíle </a:t>
            </a:r>
          </a:p>
          <a:p>
            <a:endParaRPr lang="cs-CZ" b="1" dirty="0" smtClean="0"/>
          </a:p>
          <a:p>
            <a:r>
              <a:rPr lang="cs-CZ" b="1" dirty="0" smtClean="0"/>
              <a:t>Jaká/é změna/y je/jsou v důsledku projektu očekávána/y? </a:t>
            </a:r>
            <a:r>
              <a:rPr lang="cs-CZ" dirty="0" smtClean="0"/>
              <a:t>– co se změní, obecnější než cíl, dopad na cílovou skupinu</a:t>
            </a:r>
          </a:p>
          <a:p>
            <a:pPr>
              <a:buNone/>
            </a:pPr>
            <a:r>
              <a:rPr lang="cs-CZ" altLang="cs-CZ" sz="1200" dirty="0" smtClean="0">
                <a:solidFill>
                  <a:srgbClr val="000000"/>
                </a:solidFill>
              </a:rPr>
              <a:t>- nová kolonka v žádosti, která rozvíjí kolonku „cíle“</a:t>
            </a:r>
          </a:p>
          <a:p>
            <a:pPr>
              <a:buNone/>
            </a:pPr>
            <a:r>
              <a:rPr lang="cs-CZ" altLang="cs-CZ" sz="1200" dirty="0" smtClean="0">
                <a:solidFill>
                  <a:srgbClr val="000000"/>
                </a:solidFill>
              </a:rPr>
              <a:t>- nutí žadatele popsat kvalitativní dopady projektu</a:t>
            </a:r>
          </a:p>
          <a:p>
            <a:pPr>
              <a:buNone/>
            </a:pPr>
            <a:r>
              <a:rPr lang="cs-CZ" altLang="cs-CZ" sz="1200" dirty="0" smtClean="0">
                <a:solidFill>
                  <a:srgbClr val="000000"/>
                </a:solidFill>
              </a:rPr>
              <a:t>- od instrumentálních cílů (cílem je usnadnit přístup rodičům po mateřské dovolené</a:t>
            </a:r>
            <a:r>
              <a:rPr lang="cs-CZ" altLang="cs-CZ" sz="1200" baseline="0" dirty="0" smtClean="0">
                <a:solidFill>
                  <a:srgbClr val="000000"/>
                </a:solidFill>
              </a:rPr>
              <a:t> zpět do pracovního procesu</a:t>
            </a:r>
            <a:r>
              <a:rPr lang="cs-CZ" altLang="cs-CZ" sz="1200" dirty="0" smtClean="0">
                <a:solidFill>
                  <a:srgbClr val="000000"/>
                </a:solidFill>
              </a:rPr>
              <a:t>) k efektům</a:t>
            </a:r>
          </a:p>
          <a:p>
            <a:pPr>
              <a:buNone/>
            </a:pPr>
            <a:r>
              <a:rPr lang="cs-CZ" altLang="cs-CZ" sz="1200" baseline="0" dirty="0" smtClean="0">
                <a:solidFill>
                  <a:srgbClr val="000000"/>
                </a:solidFill>
              </a:rPr>
              <a:t>  </a:t>
            </a:r>
            <a:r>
              <a:rPr lang="cs-CZ" altLang="cs-CZ" sz="1200" dirty="0" smtClean="0">
                <a:solidFill>
                  <a:srgbClr val="000000"/>
                </a:solidFill>
              </a:rPr>
              <a:t>(změnou bude získání pracovního uplatnění</a:t>
            </a:r>
            <a:r>
              <a:rPr lang="cs-CZ" altLang="cs-CZ" sz="1200" baseline="0" dirty="0" smtClean="0">
                <a:solidFill>
                  <a:srgbClr val="000000"/>
                </a:solidFill>
              </a:rPr>
              <a:t> pro rodiče po mateřské dovolené </a:t>
            </a:r>
            <a:r>
              <a:rPr lang="cs-CZ" altLang="cs-CZ" sz="1200" dirty="0" smtClean="0">
                <a:solidFill>
                  <a:srgbClr val="000000"/>
                </a:solidFill>
              </a:rPr>
              <a:t>a sladění rodinného a pracovního života)</a:t>
            </a:r>
          </a:p>
          <a:p>
            <a:pPr>
              <a:buNone/>
            </a:pPr>
            <a:r>
              <a:rPr lang="cs-CZ" altLang="cs-CZ" sz="1200" dirty="0" smtClean="0">
                <a:solidFill>
                  <a:srgbClr val="000000"/>
                </a:solidFill>
              </a:rPr>
              <a:t>- kvantifikovat tu změnu</a:t>
            </a:r>
          </a:p>
          <a:p>
            <a:endParaRPr lang="cs-CZ" b="1" dirty="0" smtClean="0"/>
          </a:p>
          <a:p>
            <a:r>
              <a:rPr lang="cs-CZ" b="1" dirty="0" smtClean="0"/>
              <a:t>Jaké aktivity v projektu budou realizovány? (N) </a:t>
            </a:r>
            <a:r>
              <a:rPr lang="cs-CZ" dirty="0" smtClean="0"/>
              <a:t>– KA jsou dále řešeny na samostatné záložce – lze uvést odkaz na tuto záložku nebo stručný popis. </a:t>
            </a:r>
            <a:r>
              <a:rPr lang="cs-CZ" b="1" dirty="0" smtClean="0"/>
              <a:t>Údaje zde uvedené nesmí být v rozporu s údaji na záložce KA.</a:t>
            </a:r>
          </a:p>
          <a:p>
            <a:r>
              <a:rPr lang="cs-CZ" b="1" dirty="0" smtClean="0"/>
              <a:t>Popis realizačního týmu projektu – </a:t>
            </a:r>
            <a:r>
              <a:rPr lang="cs-CZ" dirty="0" smtClean="0"/>
              <a:t>všechny pozice v RT</a:t>
            </a:r>
            <a:r>
              <a:rPr lang="cs-CZ" b="1" dirty="0" smtClean="0"/>
              <a:t> </a:t>
            </a:r>
            <a:r>
              <a:rPr lang="cs-CZ" dirty="0" smtClean="0"/>
              <a:t>(NN i PN, příjemce i partner)</a:t>
            </a:r>
          </a:p>
          <a:p>
            <a:pPr lvl="1"/>
            <a:r>
              <a:rPr lang="cs-CZ" dirty="0" smtClean="0"/>
              <a:t>- hlavní činnosti</a:t>
            </a:r>
          </a:p>
          <a:p>
            <a:pPr lvl="1"/>
            <a:r>
              <a:rPr lang="cs-CZ" dirty="0" smtClean="0"/>
              <a:t>- rozsah zapojení</a:t>
            </a:r>
          </a:p>
          <a:p>
            <a:pPr lvl="1"/>
            <a:r>
              <a:rPr lang="cs-CZ" dirty="0" smtClean="0"/>
              <a:t>- odborná kapacita (ne konkrétní jména)</a:t>
            </a:r>
          </a:p>
          <a:p>
            <a:pPr marL="457200" lvl="1" indent="0">
              <a:spcAft>
                <a:spcPts val="600"/>
              </a:spcAft>
              <a:buFontTx/>
              <a:buNone/>
            </a:pPr>
            <a:r>
              <a:rPr lang="cs-CZ" dirty="0" smtClean="0"/>
              <a:t>- omezený rozsah pole - samostatná příloha s odkazem</a:t>
            </a:r>
          </a:p>
          <a:p>
            <a:pPr marL="628650" lvl="1" indent="-171450">
              <a:spcAft>
                <a:spcPts val="600"/>
              </a:spcAft>
              <a:buFontTx/>
              <a:buChar char="-"/>
            </a:pPr>
            <a:endParaRPr lang="cs-CZ" dirty="0" smtClean="0"/>
          </a:p>
          <a:p>
            <a:r>
              <a:rPr lang="cs-CZ" b="1" dirty="0" smtClean="0"/>
              <a:t>Jak bude zajištěno šíření výstupů projektu? (N) </a:t>
            </a:r>
            <a:r>
              <a:rPr lang="cs-CZ" dirty="0" smtClean="0"/>
              <a:t>– produkty, povědomí cílové skupiny apod.</a:t>
            </a:r>
          </a:p>
          <a:p>
            <a:r>
              <a:rPr lang="cs-CZ" b="1" dirty="0" smtClean="0"/>
              <a:t>V čem je navržené řešení inovativní? (N) </a:t>
            </a:r>
            <a:r>
              <a:rPr lang="cs-CZ" dirty="0" smtClean="0"/>
              <a:t>- osa 3 OPZ, výzvy zaměřené na sociální inovace.</a:t>
            </a:r>
          </a:p>
          <a:p>
            <a:pPr>
              <a:spcBef>
                <a:spcPts val="450"/>
              </a:spcBef>
              <a:buNone/>
            </a:pPr>
            <a:r>
              <a:rPr lang="cs-CZ" altLang="cs-CZ" sz="1200" dirty="0" smtClean="0">
                <a:solidFill>
                  <a:srgbClr val="000000"/>
                </a:solidFill>
              </a:rPr>
              <a:t>- některé výzvy vyžadují popis toho, v čem je projekt inovativní, v čem je nový, neokoukaný</a:t>
            </a:r>
          </a:p>
          <a:p>
            <a:pPr>
              <a:spcBef>
                <a:spcPts val="450"/>
              </a:spcBef>
              <a:buNone/>
            </a:pPr>
            <a:r>
              <a:rPr lang="cs-CZ" altLang="cs-CZ" sz="1200" dirty="0" smtClean="0">
                <a:solidFill>
                  <a:srgbClr val="000000"/>
                </a:solidFill>
              </a:rPr>
              <a:t>- </a:t>
            </a:r>
            <a:r>
              <a:rPr lang="cs-CZ" altLang="cs-CZ" sz="1200" u="sng" dirty="0" smtClean="0">
                <a:solidFill>
                  <a:srgbClr val="000000"/>
                </a:solidFill>
              </a:rPr>
              <a:t>tři základní roviny inovace:</a:t>
            </a:r>
          </a:p>
          <a:p>
            <a:pPr>
              <a:spcBef>
                <a:spcPts val="450"/>
              </a:spcBef>
              <a:buFont typeface="Wingdings" panose="05000000000000000000" pitchFamily="2" charset="2"/>
              <a:buChar char=""/>
            </a:pPr>
            <a:r>
              <a:rPr lang="cs-CZ" altLang="cs-CZ" sz="1200" dirty="0" smtClean="0">
                <a:solidFill>
                  <a:srgbClr val="000000"/>
                </a:solidFill>
              </a:rPr>
              <a:t> buď zavádíte projektem zcela </a:t>
            </a:r>
            <a:r>
              <a:rPr lang="cs-CZ" altLang="cs-CZ" sz="1200" b="1" dirty="0" smtClean="0">
                <a:solidFill>
                  <a:srgbClr val="000000"/>
                </a:solidFill>
              </a:rPr>
              <a:t>nové služby</a:t>
            </a:r>
            <a:r>
              <a:rPr lang="cs-CZ" altLang="cs-CZ" sz="1200" dirty="0" smtClean="0">
                <a:solidFill>
                  <a:srgbClr val="000000"/>
                </a:solidFill>
              </a:rPr>
              <a:t>, zaplňujete mezeru na trhu</a:t>
            </a:r>
          </a:p>
          <a:p>
            <a:pPr>
              <a:spcBef>
                <a:spcPts val="450"/>
              </a:spcBef>
              <a:buFont typeface="Wingdings" panose="05000000000000000000" pitchFamily="2" charset="2"/>
              <a:buChar char=""/>
            </a:pPr>
            <a:r>
              <a:rPr lang="cs-CZ" altLang="cs-CZ" sz="1200" dirty="0" smtClean="0">
                <a:solidFill>
                  <a:srgbClr val="000000"/>
                </a:solidFill>
              </a:rPr>
              <a:t> nebo existující služby </a:t>
            </a:r>
            <a:r>
              <a:rPr lang="cs-CZ" altLang="cs-CZ" sz="1200" b="1" dirty="0" smtClean="0">
                <a:solidFill>
                  <a:srgbClr val="000000"/>
                </a:solidFill>
              </a:rPr>
              <a:t>modifikujete, rozšiřujete, posouváte, zkvalitňujete</a:t>
            </a:r>
          </a:p>
          <a:p>
            <a:pPr>
              <a:spcBef>
                <a:spcPts val="450"/>
              </a:spcBef>
              <a:buFont typeface="Wingdings" panose="05000000000000000000" pitchFamily="2" charset="2"/>
              <a:buChar char=""/>
            </a:pPr>
            <a:r>
              <a:rPr lang="cs-CZ" altLang="cs-CZ" sz="1200" dirty="0" smtClean="0">
                <a:solidFill>
                  <a:srgbClr val="000000"/>
                </a:solidFill>
              </a:rPr>
              <a:t> nebo vytváříte </a:t>
            </a:r>
            <a:r>
              <a:rPr lang="cs-CZ" altLang="cs-CZ" sz="1200" b="1" dirty="0" smtClean="0">
                <a:solidFill>
                  <a:srgbClr val="000000"/>
                </a:solidFill>
              </a:rPr>
              <a:t>komplex</a:t>
            </a:r>
            <a:r>
              <a:rPr lang="cs-CZ" altLang="cs-CZ" sz="1200" dirty="0" smtClean="0">
                <a:solidFill>
                  <a:srgbClr val="000000"/>
                </a:solidFill>
              </a:rPr>
              <a:t> vzájemně provázaných nebo se doplňujících služeb, který násobí efekt každé jedné služby v takovém komplexu zařazené a mění situaci v místě celkově</a:t>
            </a:r>
          </a:p>
          <a:p>
            <a:endParaRPr lang="cs-CZ" dirty="0" smtClean="0"/>
          </a:p>
          <a:p>
            <a:r>
              <a:rPr lang="cs-CZ" b="1" dirty="0" smtClean="0"/>
              <a:t>Jaká existují rizika projektu? </a:t>
            </a:r>
            <a:r>
              <a:rPr lang="cs-CZ" dirty="0" smtClean="0"/>
              <a:t>– rizika spojená s realizací projektu a návrh jejich řešení. Ta rizika, jejichž vzniku může příjemce předcházet (kapacita cílové skupiny, personální obsazení projektu, finanční zdroje apod.).</a:t>
            </a:r>
          </a:p>
          <a:p>
            <a:pPr marL="457200" lvl="1" indent="0">
              <a:spcAft>
                <a:spcPts val="600"/>
              </a:spcAft>
              <a:buFontTx/>
              <a:buNone/>
            </a:pP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56</a:t>
            </a:fld>
            <a:endParaRPr lang="cs-CZ"/>
          </a:p>
        </p:txBody>
      </p:sp>
    </p:spTree>
    <p:extLst>
      <p:ext uri="{BB962C8B-B14F-4D97-AF65-F5344CB8AC3E}">
        <p14:creationId xmlns:p14="http://schemas.microsoft.com/office/powerpoint/2010/main" val="136002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57</a:t>
            </a:fld>
            <a:endParaRPr lang="cs-CZ" dirty="0"/>
          </a:p>
        </p:txBody>
      </p:sp>
    </p:spTree>
    <p:extLst>
      <p:ext uri="{BB962C8B-B14F-4D97-AF65-F5344CB8AC3E}">
        <p14:creationId xmlns:p14="http://schemas.microsoft.com/office/powerpoint/2010/main" val="3715086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1" indent="0">
              <a:lnSpc>
                <a:spcPts val="2880"/>
              </a:lnSpc>
              <a:spcBef>
                <a:spcPts val="600"/>
              </a:spcBef>
              <a:spcAft>
                <a:spcPts val="600"/>
              </a:spcAft>
              <a:buSzPct val="100000"/>
              <a:buFont typeface="Wingdings" panose="05000000000000000000" pitchFamily="2" charset="2"/>
              <a:buNone/>
            </a:pPr>
            <a:r>
              <a:rPr lang="cs-CZ" sz="1200" b="1" u="sng" dirty="0" smtClean="0"/>
              <a:t>Indikátory povinné k naplnění</a:t>
            </a:r>
            <a:r>
              <a:rPr lang="cs-CZ" sz="1200" b="1" u="none" dirty="0" smtClean="0"/>
              <a:t> </a:t>
            </a:r>
            <a:r>
              <a:rPr lang="cs-CZ" sz="1200" dirty="0" smtClean="0"/>
              <a:t>(výstupové či výsledkové):</a:t>
            </a: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dirty="0" smtClean="0">
                <a:solidFill>
                  <a:srgbClr val="FF0000"/>
                </a:solidFill>
              </a:rPr>
              <a:t>Každý projekt musí mít povinně stanovenou nenulovou hodnotu </a:t>
            </a:r>
            <a:r>
              <a:rPr lang="cs-CZ" sz="1200" b="1" dirty="0" smtClean="0">
                <a:solidFill>
                  <a:srgbClr val="FF0000"/>
                </a:solidFill>
              </a:rPr>
              <a:t>minimálně</a:t>
            </a:r>
            <a:r>
              <a:rPr lang="cs-CZ" sz="1200" dirty="0" smtClean="0">
                <a:solidFill>
                  <a:srgbClr val="FF0000"/>
                </a:solidFill>
              </a:rPr>
              <a:t> buď pro indikátor </a:t>
            </a:r>
            <a:r>
              <a:rPr lang="cs-CZ" sz="1200" b="1" dirty="0" smtClean="0">
                <a:solidFill>
                  <a:srgbClr val="FF0000"/>
                </a:solidFill>
              </a:rPr>
              <a:t>6 00 00 - Celkový počet účastníků</a:t>
            </a:r>
            <a:r>
              <a:rPr lang="cs-CZ" sz="1200" dirty="0" smtClean="0">
                <a:solidFill>
                  <a:srgbClr val="FF0000"/>
                </a:solidFill>
              </a:rPr>
              <a:t> nebo </a:t>
            </a:r>
            <a:br>
              <a:rPr lang="cs-CZ" sz="1200" dirty="0" smtClean="0">
                <a:solidFill>
                  <a:srgbClr val="FF0000"/>
                </a:solidFill>
              </a:rPr>
            </a:br>
            <a:r>
              <a:rPr lang="cs-CZ" sz="1200" b="1" dirty="0" smtClean="0">
                <a:solidFill>
                  <a:srgbClr val="FF0000"/>
                </a:solidFill>
              </a:rPr>
              <a:t>6 70 01 - Kapacita podpořených služeb!!!</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b="1" dirty="0" smtClean="0">
              <a:solidFill>
                <a:srgbClr val="FF0000"/>
              </a:solidFill>
            </a:endParaRP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kern="1200" dirty="0" smtClean="0">
                <a:solidFill>
                  <a:schemeClr val="tx1"/>
                </a:solidFill>
                <a:effectLst/>
                <a:latin typeface="+mn-lt"/>
                <a:ea typeface="+mn-ea"/>
                <a:cs typeface="+mn-cs"/>
              </a:rPr>
              <a:t>Sledování parametrů týkajících se podpořených osob a související indikátory jsou detailně popsány v Obecné části pravidel pro žadatele a příjemce v rámci Operačního programu zaměstnanost v kapitole 18.</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kern="1200" dirty="0" smtClean="0">
              <a:solidFill>
                <a:schemeClr val="tx1"/>
              </a:solidFill>
              <a:effectLst/>
              <a:latin typeface="+mn-lt"/>
              <a:ea typeface="+mn-ea"/>
              <a:cs typeface="+mn-cs"/>
            </a:endParaRPr>
          </a:p>
          <a:p>
            <a:r>
              <a:rPr lang="cs-CZ" sz="1200" dirty="0" smtClean="0">
                <a:latin typeface="+mn-lt"/>
              </a:rPr>
              <a:t>Žadatel není nucen k tomu, aby všechny osoby byly „účastníky“ a čerpaly povinně podporu nad stanovený limit.</a:t>
            </a:r>
          </a:p>
          <a:p>
            <a:r>
              <a:rPr lang="cs-CZ" sz="1200" dirty="0" smtClean="0">
                <a:latin typeface="+mn-lt"/>
              </a:rPr>
              <a:t>Žadatel nebude znevýhodněn oproti projektům s vyššími cílovými hodnotami indikátorů za předpokladu, že zapojení osob, které nelze vykazovat v indikátoru, řádně odůvodní a popíše zamýšlené efekty.</a:t>
            </a:r>
          </a:p>
          <a:p>
            <a:r>
              <a:rPr lang="cs-CZ" sz="1200" dirty="0" smtClean="0">
                <a:latin typeface="+mn-lt"/>
              </a:rPr>
              <a:t>Hodnotitel hodnotí žádost jako celek, nikoli jen s ohledem na plánované hodnoty indikátorů.</a:t>
            </a:r>
          </a:p>
          <a:p>
            <a:r>
              <a:rPr lang="cs-CZ" sz="1200" dirty="0" smtClean="0">
                <a:latin typeface="+mn-lt"/>
              </a:rPr>
              <a:t>Vždy záleží na charakteru projektu, cílové skupiny a plánovaných efektech projektu.</a:t>
            </a:r>
          </a:p>
          <a:p>
            <a:endParaRPr lang="cs-CZ" sz="1200" dirty="0" smtClean="0">
              <a:latin typeface="+mn-lt"/>
            </a:endParaRPr>
          </a:p>
          <a:p>
            <a:pPr marL="432000" lvl="2" indent="-432000">
              <a:lnSpc>
                <a:spcPct val="100000"/>
              </a:lnSpc>
              <a:spcBef>
                <a:spcPts val="600"/>
              </a:spcBef>
              <a:spcAft>
                <a:spcPts val="600"/>
              </a:spcAft>
              <a:buSzPct val="100000"/>
              <a:buFont typeface="Courier New" panose="02070309020205020404" pitchFamily="49" charset="0"/>
              <a:buChar char="o"/>
            </a:pPr>
            <a:r>
              <a:rPr lang="cs-CZ" sz="1200" u="sng" dirty="0" smtClean="0">
                <a:latin typeface="+mn-lt"/>
                <a:cs typeface="Arial" panose="020B0604020202020204" pitchFamily="34" charset="0"/>
              </a:rPr>
              <a:t>6 00 00 - Celkový počet účastníků  + indikátory </a:t>
            </a:r>
            <a:r>
              <a:rPr lang="cs-CZ" sz="1200" u="sng" dirty="0" smtClean="0">
                <a:latin typeface="+mn-lt"/>
              </a:rPr>
              <a:t>týkající se „účastníků“</a:t>
            </a:r>
          </a:p>
          <a:p>
            <a:pPr marL="504000" lvl="4" indent="0">
              <a:lnSpc>
                <a:spcPct val="100000"/>
              </a:lnSpc>
              <a:spcBef>
                <a:spcPts val="600"/>
              </a:spcBef>
              <a:spcAft>
                <a:spcPts val="600"/>
              </a:spcAft>
              <a:buSzPct val="100000"/>
              <a:buNone/>
            </a:pPr>
            <a:r>
              <a:rPr lang="cs-CZ" sz="1200" dirty="0" smtClean="0">
                <a:latin typeface="+mn-lt"/>
                <a:cs typeface="Arial" panose="020B0604020202020204" pitchFamily="34" charset="0"/>
              </a:rPr>
              <a:t>= </a:t>
            </a:r>
            <a:r>
              <a:rPr lang="cs-CZ" sz="1200" dirty="0" smtClean="0">
                <a:latin typeface="+mn-lt"/>
              </a:rPr>
              <a:t>osoby jednoznačně identifikované, které zároveň překročí hranici pro bagatelní podporu </a:t>
            </a:r>
            <a:r>
              <a:rPr lang="cs-CZ" sz="1200" dirty="0" smtClean="0">
                <a:latin typeface="+mn-lt"/>
                <a:cs typeface="Arial" panose="020B0604020202020204" pitchFamily="34" charset="0"/>
              </a:rPr>
              <a:t>(tj. min. 40 hod., </a:t>
            </a:r>
            <a:r>
              <a:rPr lang="cs-CZ" sz="1200" dirty="0" smtClean="0">
                <a:latin typeface="+mn-lt"/>
              </a:rPr>
              <a:t>z toho min 20 hod. jinou formou než elektronickou</a:t>
            </a:r>
            <a:r>
              <a:rPr lang="cs-CZ" sz="1200" dirty="0" smtClean="0">
                <a:latin typeface="+mn-lt"/>
                <a:cs typeface="Arial" panose="020B0604020202020204" pitchFamily="34" charset="0"/>
              </a:rPr>
              <a:t>)</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smtClean="0">
                <a:latin typeface="+mn-lt"/>
                <a:cs typeface="Arial" panose="020B0604020202020204" pitchFamily="34" charset="0"/>
              </a:rPr>
              <a:t>Účastník započítán pouze jednou za projekt, bez ohledu na počet získaných podpor (víckrát ve více projektech).</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smtClean="0">
                <a:latin typeface="+mn-lt"/>
                <a:cs typeface="Arial" panose="020B0604020202020204" pitchFamily="34" charset="0"/>
              </a:rPr>
              <a:t>Vykazování příjemcem skrze Monitorovací list podpořené osoby v IS ESF </a:t>
            </a:r>
            <a:r>
              <a:rPr lang="cs-CZ" sz="1200" dirty="0" smtClean="0">
                <a:latin typeface="+mn-lt"/>
              </a:rPr>
              <a:t>2014+ (</a:t>
            </a:r>
            <a:r>
              <a:rPr lang="cs-CZ" sz="1200" cap="none" baseline="0" dirty="0" smtClean="0">
                <a:latin typeface="+mn-lt"/>
              </a:rPr>
              <a:t>Pokyny pro evidenci podpory poskytnuté účastníkům projektu).</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smtClean="0">
                <a:solidFill>
                  <a:srgbClr val="FF0000"/>
                </a:solidFill>
                <a:latin typeface="+mn-lt"/>
                <a:cs typeface="Arial" panose="020B0604020202020204" pitchFamily="34" charset="0"/>
              </a:rPr>
              <a:t>Celkový počet podpořených osob </a:t>
            </a:r>
            <a:r>
              <a:rPr lang="cs-CZ" sz="1200" strike="sngStrike" dirty="0" smtClean="0">
                <a:solidFill>
                  <a:srgbClr val="FF0000"/>
                </a:solidFill>
                <a:latin typeface="+mn-lt"/>
                <a:cs typeface="Arial" panose="020B0604020202020204" pitchFamily="34" charset="0"/>
              </a:rPr>
              <a:t>≠</a:t>
            </a:r>
            <a:r>
              <a:rPr lang="cs-CZ" sz="1200" dirty="0" smtClean="0">
                <a:solidFill>
                  <a:srgbClr val="FF0000"/>
                </a:solidFill>
                <a:latin typeface="+mn-lt"/>
                <a:cs typeface="Arial" panose="020B0604020202020204" pitchFamily="34" charset="0"/>
              </a:rPr>
              <a:t> celkový počet účastníků!! </a:t>
            </a:r>
            <a:r>
              <a:rPr lang="cs-CZ" sz="1200" dirty="0" smtClean="0">
                <a:latin typeface="+mn-lt"/>
              </a:rPr>
              <a:t>(Žadatel předem popíše rozsah skupiny osob, kterou plánuje podpořit, ale která nebude pravděpodobně moci být zahrnuta do dosažených hodnot indikátorů).</a:t>
            </a:r>
            <a:endParaRPr lang="cs-CZ" sz="1200" dirty="0" smtClean="0">
              <a:solidFill>
                <a:srgbClr val="FF0000"/>
              </a:solidFill>
              <a:latin typeface="+mn-lt"/>
              <a:cs typeface="Arial" panose="020B0604020202020204" pitchFamily="34" charset="0"/>
            </a:endParaRPr>
          </a:p>
          <a:p>
            <a:pPr>
              <a:lnSpc>
                <a:spcPct val="100000"/>
              </a:lnSpc>
              <a:buFont typeface="Courier New" panose="02070309020205020404" pitchFamily="49" charset="0"/>
              <a:buChar char="o"/>
            </a:pPr>
            <a:r>
              <a:rPr lang="cs-CZ" sz="1200" dirty="0" smtClean="0">
                <a:latin typeface="+mn-lt"/>
                <a:cs typeface="Arial" panose="020B0604020202020204" pitchFamily="34" charset="0"/>
              </a:rPr>
              <a:t>       Podpora by měla směřovat výhradně k osobám překračujícím bagatelní podporu a osobám, u kterých je jejich totožnost známá v potřebném rozsahu!!!</a:t>
            </a:r>
          </a:p>
          <a:p>
            <a:pPr>
              <a:lnSpc>
                <a:spcPct val="100000"/>
              </a:lnSpc>
              <a:buFont typeface="Courier New" panose="02070309020205020404" pitchFamily="49" charset="0"/>
              <a:buChar char="o"/>
            </a:pPr>
            <a:r>
              <a:rPr lang="cs-CZ" sz="1200" dirty="0" smtClean="0">
                <a:latin typeface="+mn-lt"/>
                <a:cs typeface="Arial" panose="020B0604020202020204" pitchFamily="34" charset="0"/>
              </a:rPr>
              <a:t>       Podpora by měla směřovat výhradně k osobám z území MAS, pokud není zdůvodněno!!!</a:t>
            </a:r>
          </a:p>
          <a:p>
            <a:pPr>
              <a:lnSpc>
                <a:spcPct val="100000"/>
              </a:lnSpc>
              <a:buFont typeface="Courier New" panose="02070309020205020404" pitchFamily="49" charset="0"/>
              <a:buChar char="o"/>
            </a:pPr>
            <a:endParaRPr lang="cs-CZ" sz="1200" dirty="0" smtClean="0">
              <a:latin typeface="+mn-lt"/>
              <a:cs typeface="Arial" panose="020B0604020202020204" pitchFamily="34" charset="0"/>
            </a:endParaRPr>
          </a:p>
          <a:p>
            <a:endParaRPr lang="cs-CZ" sz="1200" b="1" dirty="0" smtClean="0"/>
          </a:p>
          <a:p>
            <a:r>
              <a:rPr lang="cs-CZ" sz="1200" b="1" u="sng" dirty="0" smtClean="0"/>
              <a:t>Indikátory povinné k vykazování</a:t>
            </a:r>
            <a:endParaRPr lang="cs-CZ" sz="1200" b="1" dirty="0" smtClean="0"/>
          </a:p>
          <a:p>
            <a:pPr lvl="1"/>
            <a:r>
              <a:rPr lang="cs-CZ" sz="1200" b="1" dirty="0" smtClean="0"/>
              <a:t>U projektů, které nebudou sledovat žádný výsledkový indikátor, musí být ze strany žadatele v žádosti o podporu povinně vyplněno textové pole popisující konkrétní cíle projektu včetně popisu očekávaných výsledků a změny, které má být prostřednictvím projektu dosaženo.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cs-CZ" sz="1200" b="1" dirty="0" smtClean="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dirty="0" smtClean="0">
                <a:solidFill>
                  <a:srgbClr val="FF0000"/>
                </a:solidFill>
              </a:rPr>
              <a:t>U indikátoru týkajícího</a:t>
            </a:r>
            <a:r>
              <a:rPr lang="cs-CZ" sz="1200" b="1" baseline="0" dirty="0" smtClean="0">
                <a:solidFill>
                  <a:srgbClr val="FF0000"/>
                </a:solidFill>
              </a:rPr>
              <a:t> se účastníků je cílová hodnota vždy 0, protože se dosažené hodnoty načítají automaticky z IS ESF!!!</a:t>
            </a:r>
          </a:p>
          <a:p>
            <a:pPr marL="0" lvl="1" indent="0">
              <a:lnSpc>
                <a:spcPct val="100000"/>
              </a:lnSpc>
              <a:spcBef>
                <a:spcPts val="600"/>
              </a:spcBef>
              <a:spcAft>
                <a:spcPts val="600"/>
              </a:spcAft>
              <a:buSzPct val="100000"/>
              <a:buFont typeface="Wingdings" panose="05000000000000000000" pitchFamily="2" charset="2"/>
              <a:buNone/>
            </a:pPr>
            <a:endParaRPr lang="cs-CZ" sz="800" dirty="0" smtClean="0"/>
          </a:p>
          <a:p>
            <a:pPr marL="0" lvl="1" indent="0">
              <a:lnSpc>
                <a:spcPct val="100000"/>
              </a:lnSpc>
              <a:spcBef>
                <a:spcPts val="600"/>
              </a:spcBef>
              <a:spcAft>
                <a:spcPts val="600"/>
              </a:spcAft>
              <a:buSzPct val="100000"/>
              <a:buFont typeface="Wingdings" panose="05000000000000000000" pitchFamily="2" charset="2"/>
              <a:buNone/>
            </a:pPr>
            <a:r>
              <a:rPr lang="cs-CZ" sz="1800" dirty="0" smtClean="0"/>
              <a:t>Podrobné informace včetně definic jednotlivých indikátorů viz:</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smtClean="0"/>
              <a:t>Obecná část pravidel pro žadatele a příjemce v rámci OPZ, kpt. 18</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smtClean="0"/>
              <a:t>Systém záznamu rozsahu a typu podpory poskytnuté cílovým skupinám projektů</a:t>
            </a:r>
            <a:endParaRPr lang="cs-CZ" dirty="0" smtClean="0"/>
          </a:p>
          <a:p>
            <a:pPr>
              <a:lnSpc>
                <a:spcPct val="100000"/>
              </a:lnSpc>
              <a:buFont typeface="Courier New" panose="02070309020205020404" pitchFamily="49" charset="0"/>
              <a:buNone/>
            </a:pPr>
            <a:endParaRPr lang="cs-CZ" sz="1200" dirty="0" smtClean="0">
              <a:latin typeface="+mn-lt"/>
            </a:endParaRPr>
          </a:p>
          <a:p>
            <a:pPr hangingPunct="0"/>
            <a:r>
              <a:rPr lang="cs-CZ" sz="1200" b="1" kern="1200" dirty="0" smtClean="0">
                <a:solidFill>
                  <a:schemeClr val="tx1"/>
                </a:solidFill>
                <a:effectLst/>
                <a:latin typeface="+mn-lt"/>
                <a:ea typeface="+mn-ea"/>
                <a:cs typeface="+mn-cs"/>
              </a:rPr>
              <a:t>Bagatelní podpora:</a:t>
            </a:r>
            <a:endParaRPr lang="cs-CZ" sz="120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Je stanoven limit, že účastníkem/podpořenou osobou z hlediska indikátorů, je pouze osoba, která:</a:t>
            </a:r>
          </a:p>
          <a:p>
            <a:pPr hangingPunct="0"/>
            <a:r>
              <a:rPr lang="cs-CZ" sz="1200" kern="1200" dirty="0" smtClean="0">
                <a:solidFill>
                  <a:schemeClr val="tx1"/>
                </a:solidFill>
                <a:effectLst/>
                <a:latin typeface="+mn-lt"/>
                <a:ea typeface="+mn-ea"/>
                <a:cs typeface="+mn-cs"/>
              </a:rPr>
              <a:t>a) získala v daném projektu podporu v rozsahu minimálně </a:t>
            </a:r>
            <a:r>
              <a:rPr lang="cs-CZ" sz="1200" b="1" kern="1200" dirty="0" smtClean="0">
                <a:solidFill>
                  <a:schemeClr val="tx1"/>
                </a:solidFill>
                <a:effectLst/>
                <a:latin typeface="+mn-lt"/>
                <a:ea typeface="+mn-ea"/>
                <a:cs typeface="+mn-cs"/>
              </a:rPr>
              <a:t>40 hodin </a:t>
            </a:r>
            <a:r>
              <a:rPr lang="cs-CZ" sz="1200" kern="1200" dirty="0" smtClean="0">
                <a:solidFill>
                  <a:schemeClr val="tx1"/>
                </a:solidFill>
                <a:effectLst/>
                <a:latin typeface="+mn-lt"/>
                <a:ea typeface="+mn-ea"/>
                <a:cs typeface="+mn-cs"/>
              </a:rPr>
              <a:t>(bez ohledu na počet dílčích podpor, tj. počet dílčích zapojení do projektu) a zároveň</a:t>
            </a:r>
          </a:p>
          <a:p>
            <a:pPr hangingPunct="0"/>
            <a:r>
              <a:rPr lang="cs-CZ" sz="1200" kern="1200" dirty="0" smtClean="0">
                <a:solidFill>
                  <a:schemeClr val="tx1"/>
                </a:solidFill>
                <a:effectLst/>
                <a:latin typeface="+mn-lt"/>
                <a:ea typeface="+mn-ea"/>
                <a:cs typeface="+mn-cs"/>
              </a:rPr>
              <a:t>b) alespoň 20 hodin z podpory, kterou osoba v daném projektu získala, nemá charakter elektronického vzdělávání.</a:t>
            </a:r>
          </a:p>
          <a:p>
            <a:pPr hangingPunct="0"/>
            <a:r>
              <a:rPr lang="cs-CZ" sz="1200" b="1" kern="1200" dirty="0" smtClean="0">
                <a:solidFill>
                  <a:schemeClr val="tx1"/>
                </a:solidFill>
                <a:effectLst/>
                <a:latin typeface="+mn-lt"/>
                <a:ea typeface="+mn-ea"/>
                <a:cs typeface="+mn-cs"/>
              </a:rPr>
              <a:t> </a:t>
            </a:r>
            <a:endParaRPr lang="cs-CZ" sz="120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Evidence podpořené osoby:</a:t>
            </a:r>
            <a:endParaRPr lang="cs-CZ" sz="120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U každé osoby je třeba znát jméno, příjmení, adresu bydliště a datum narození -monitorovací list podpořené osoby (na portálu </a:t>
            </a:r>
            <a:r>
              <a:rPr lang="cs-CZ" sz="1200" u="sng" kern="1200" dirty="0" smtClean="0">
                <a:solidFill>
                  <a:schemeClr val="tx1"/>
                </a:solidFill>
                <a:effectLst/>
                <a:latin typeface="+mn-lt"/>
                <a:ea typeface="+mn-ea"/>
                <a:cs typeface="+mn-cs"/>
                <a:hlinkClick r:id="rId3"/>
              </a:rPr>
              <a:t>www.esfcr.cz</a:t>
            </a:r>
            <a:endParaRPr lang="cs-CZ" sz="1200" kern="1200" dirty="0" smtClean="0">
              <a:solidFill>
                <a:schemeClr val="tx1"/>
              </a:solidFill>
              <a:effectLst/>
              <a:latin typeface="+mn-lt"/>
              <a:ea typeface="+mn-ea"/>
              <a:cs typeface="+mn-cs"/>
            </a:endParaRPr>
          </a:p>
          <a:p>
            <a:pPr hangingPunct="0"/>
            <a:r>
              <a:rPr lang="cs-CZ" sz="1200" u="sng" kern="1200" dirty="0" smtClean="0">
                <a:solidFill>
                  <a:schemeClr val="tx1"/>
                </a:solidFill>
                <a:effectLst/>
                <a:latin typeface="+mn-lt"/>
                <a:ea typeface="+mn-ea"/>
                <a:cs typeface="+mn-cs"/>
              </a:rPr>
              <a:t>https://www.esfcr.cz/</a:t>
            </a:r>
            <a:r>
              <a:rPr lang="cs-CZ" sz="1200" u="sng" kern="1200" dirty="0" err="1" smtClean="0">
                <a:solidFill>
                  <a:schemeClr val="tx1"/>
                </a:solidFill>
                <a:effectLst/>
                <a:latin typeface="+mn-lt"/>
                <a:ea typeface="+mn-ea"/>
                <a:cs typeface="+mn-cs"/>
              </a:rPr>
              <a:t>monitorovani</a:t>
            </a:r>
            <a:r>
              <a:rPr lang="cs-CZ" sz="1200" u="sng" kern="1200" dirty="0" smtClean="0">
                <a:solidFill>
                  <a:schemeClr val="tx1"/>
                </a:solidFill>
                <a:effectLst/>
                <a:latin typeface="+mn-lt"/>
                <a:ea typeface="+mn-ea"/>
                <a:cs typeface="+mn-cs"/>
              </a:rPr>
              <a:t>-</a:t>
            </a:r>
            <a:r>
              <a:rPr lang="cs-CZ" sz="1200" u="sng" kern="1200" dirty="0" err="1" smtClean="0">
                <a:solidFill>
                  <a:schemeClr val="tx1"/>
                </a:solidFill>
                <a:effectLst/>
                <a:latin typeface="+mn-lt"/>
                <a:ea typeface="+mn-ea"/>
                <a:cs typeface="+mn-cs"/>
              </a:rPr>
              <a:t>podporenych</a:t>
            </a:r>
            <a:r>
              <a:rPr lang="cs-CZ" sz="1200" u="sng" kern="1200" dirty="0" smtClean="0">
                <a:solidFill>
                  <a:schemeClr val="tx1"/>
                </a:solidFill>
                <a:effectLst/>
                <a:latin typeface="+mn-lt"/>
                <a:ea typeface="+mn-ea"/>
                <a:cs typeface="+mn-cs"/>
              </a:rPr>
              <a:t>-osob-</a:t>
            </a:r>
            <a:r>
              <a:rPr lang="cs-CZ" sz="1200" u="sng" kern="1200" dirty="0" err="1" smtClean="0">
                <a:solidFill>
                  <a:schemeClr val="tx1"/>
                </a:solidFill>
                <a:effectLst/>
                <a:latin typeface="+mn-lt"/>
                <a:ea typeface="+mn-ea"/>
                <a:cs typeface="+mn-cs"/>
              </a:rPr>
              <a:t>opz</a:t>
            </a:r>
            <a:r>
              <a:rPr lang="cs-CZ" sz="1200" kern="1200" dirty="0" smtClean="0">
                <a:solidFill>
                  <a:schemeClr val="tx1"/>
                </a:solidFill>
                <a:effectLst/>
                <a:latin typeface="+mn-lt"/>
                <a:ea typeface="+mn-ea"/>
                <a:cs typeface="+mn-cs"/>
              </a:rPr>
              <a:t>).</a:t>
            </a:r>
          </a:p>
          <a:p>
            <a:pPr hangingPunct="0"/>
            <a:endParaRPr lang="cs-CZ" sz="120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Monitorovací list podpořené osoby </a:t>
            </a:r>
            <a:r>
              <a:rPr lang="cs-CZ" sz="1200" kern="1200" dirty="0" smtClean="0">
                <a:solidFill>
                  <a:schemeClr val="tx1"/>
                </a:solidFill>
                <a:effectLst/>
                <a:latin typeface="+mn-lt"/>
                <a:ea typeface="+mn-ea"/>
                <a:cs typeface="+mn-cs"/>
              </a:rPr>
              <a:t>je nezávazný formulář, který je možné využít při sběru údajů od jednotlivých osob podpořených v projektu. Pokud může příjemce (či partner) data potřebná pro sledování monitorovacích indikátorů podložit jinou průkaznou evidencí, není nutné formulář používat. Příjemce (či partner) je také oprávněn si obsah Monitorovacího listu podpořené osoby upravit (např. v něm nezjišťovat něco, co už je mu známo a eviduje to v podobě nějakého jiného dokumentu/databáze).</a:t>
            </a:r>
          </a:p>
          <a:p>
            <a:pPr hangingPunct="0"/>
            <a:r>
              <a:rPr lang="cs-CZ" sz="1200" kern="1200" dirty="0" smtClean="0">
                <a:solidFill>
                  <a:schemeClr val="tx1"/>
                </a:solidFill>
                <a:effectLst/>
                <a:latin typeface="+mn-lt"/>
                <a:ea typeface="+mn-ea"/>
                <a:cs typeface="+mn-cs"/>
              </a:rPr>
              <a:t>Díky sledování vymezených parametrů u podpořených osob bude příjemce schopen vykazovat dosažené hodnoty monitorovacích indikátorů týkajících se účastníků projektu.</a:t>
            </a:r>
          </a:p>
          <a:p>
            <a:pPr hangingPunct="0"/>
            <a:endParaRPr lang="cs-CZ" sz="1200" b="1" u="sng" kern="1200" dirty="0" smtClean="0">
              <a:solidFill>
                <a:schemeClr val="tx1"/>
              </a:solidFill>
              <a:effectLst/>
              <a:latin typeface="+mn-lt"/>
              <a:ea typeface="+mn-ea"/>
              <a:cs typeface="+mn-cs"/>
            </a:endParaRPr>
          </a:p>
          <a:p>
            <a:pPr hangingPunct="0"/>
            <a:r>
              <a:rPr lang="cs-CZ" sz="1200" b="1" u="sng" kern="1200" dirty="0" smtClean="0">
                <a:solidFill>
                  <a:schemeClr val="tx1"/>
                </a:solidFill>
                <a:effectLst/>
                <a:latin typeface="+mn-lt"/>
                <a:ea typeface="+mn-ea"/>
                <a:cs typeface="+mn-cs"/>
              </a:rPr>
              <a:t>Pokyny pro evidenci podpory poskytnuté účastníkům projektů: </a:t>
            </a:r>
            <a:endParaRPr lang="cs-CZ" sz="120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Dosažené hodnoty u indikátorů týkajících se podpořených osob se do zprávy o realizaci projektu, kterou mají příjemci povinnost předkládat, dostanou prostřednictvím informačního systému IS ESF 2014+. Tento systém umožňuje zejména:</a:t>
            </a:r>
          </a:p>
          <a:p>
            <a:pPr hangingPunct="0"/>
            <a:r>
              <a:rPr lang="cs-CZ" sz="1200" kern="1200" dirty="0" smtClean="0">
                <a:solidFill>
                  <a:schemeClr val="tx1"/>
                </a:solidFill>
                <a:effectLst/>
                <a:latin typeface="+mn-lt"/>
                <a:ea typeface="+mn-ea"/>
                <a:cs typeface="+mn-cs"/>
              </a:rPr>
              <a:t>- monitoring osob podpořených projekty OPZ s maximálním využitím existujících dat evidovaných v </a:t>
            </a:r>
            <a:r>
              <a:rPr lang="cs-CZ" sz="1200" kern="1200" dirty="0" err="1" smtClean="0">
                <a:solidFill>
                  <a:schemeClr val="tx1"/>
                </a:solidFill>
                <a:effectLst/>
                <a:latin typeface="+mn-lt"/>
                <a:ea typeface="+mn-ea"/>
                <a:cs typeface="+mn-cs"/>
              </a:rPr>
              <a:t>agendových</a:t>
            </a:r>
            <a:r>
              <a:rPr lang="cs-CZ" sz="1200" kern="1200" dirty="0" smtClean="0">
                <a:solidFill>
                  <a:schemeClr val="tx1"/>
                </a:solidFill>
                <a:effectLst/>
                <a:latin typeface="+mn-lt"/>
                <a:ea typeface="+mn-ea"/>
                <a:cs typeface="+mn-cs"/>
              </a:rPr>
              <a:t> systémech MPSV, které jsou doplňovány sběrem dat od realizátorů jednotlivých projektů;</a:t>
            </a:r>
          </a:p>
          <a:p>
            <a:pPr hangingPunct="0"/>
            <a:r>
              <a:rPr lang="cs-CZ" sz="1200" kern="1200" dirty="0" smtClean="0">
                <a:solidFill>
                  <a:schemeClr val="tx1"/>
                </a:solidFill>
                <a:effectLst/>
                <a:latin typeface="+mn-lt"/>
                <a:ea typeface="+mn-ea"/>
                <a:cs typeface="+mn-cs"/>
              </a:rPr>
              <a:t>- monitoring akcí projektů ESF pro potřeby zájemců o účast na projektech prostřednictvím propojení s modulem Akce na portálu www.esfcr.cz;</a:t>
            </a:r>
          </a:p>
          <a:p>
            <a:pPr hangingPunct="0"/>
            <a:r>
              <a:rPr lang="cs-CZ" sz="1200" kern="1200" dirty="0" smtClean="0">
                <a:solidFill>
                  <a:schemeClr val="tx1"/>
                </a:solidFill>
                <a:effectLst/>
                <a:latin typeface="+mn-lt"/>
                <a:ea typeface="+mn-ea"/>
                <a:cs typeface="+mn-cs"/>
              </a:rPr>
              <a:t>- automatizovaný výpočet indikátorů týkajících se osob pro jednotlivé projekty a přenos dosažených hodnot indikátorů týkajících se podpořených osob do IS KP14+.</a:t>
            </a:r>
            <a:endParaRPr lang="cs-CZ" dirty="0" smtClean="0"/>
          </a:p>
          <a:p>
            <a:pPr lvl="1"/>
            <a:endParaRPr lang="cs-CZ" dirty="0" smtClean="0"/>
          </a:p>
          <a:p>
            <a:r>
              <a:rPr lang="cs-CZ" b="1" u="sng" dirty="0" smtClean="0"/>
              <a:t>VAZBA IS KP14+ a IS ESF 2014+ </a:t>
            </a:r>
          </a:p>
          <a:p>
            <a:endParaRPr lang="cs-CZ"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IS ESF 2014+ </a:t>
            </a:r>
          </a:p>
          <a:p>
            <a:r>
              <a:rPr lang="cs-CZ" dirty="0" smtClean="0"/>
              <a:t>Pro každého účastníka projektu veden záznam.</a:t>
            </a:r>
          </a:p>
          <a:p>
            <a:r>
              <a:rPr lang="cs-CZ" dirty="0" smtClean="0"/>
              <a:t>Rozsah sledovaných údajů (viz Obecná pravidla pro žadatele a příjemce).</a:t>
            </a:r>
          </a:p>
          <a:p>
            <a:r>
              <a:rPr lang="cs-CZ" dirty="0" smtClean="0"/>
              <a:t>Evidence poskytnutých podpor (typ podpory a rozsah podpory - k dispozici výběr z číselníku - bude zveřejněn na webu OPZ).</a:t>
            </a:r>
          </a:p>
          <a:p>
            <a:r>
              <a:rPr lang="cs-CZ" dirty="0" smtClean="0"/>
              <a:t>IS automaticky hlídá u jednotlivých osob limit bagatelní podpory.</a:t>
            </a:r>
          </a:p>
          <a:p>
            <a:r>
              <a:rPr lang="cs-CZ" dirty="0" smtClean="0"/>
              <a:t>IS z vyplněných údajů generuje hodnoty pro všechny indikátory týkající se účastníků a přenáší hodnoty do IS KP14+.</a:t>
            </a:r>
          </a:p>
          <a:p>
            <a:r>
              <a:rPr lang="cs-CZ" dirty="0" smtClean="0"/>
              <a:t>Přímá vazba na externí registry ÚP a ČSSZ.</a:t>
            </a:r>
          </a:p>
          <a:p>
            <a:endParaRPr lang="cs-CZ" dirty="0" smtClean="0"/>
          </a:p>
          <a:p>
            <a:r>
              <a:rPr lang="cs-CZ" b="1" dirty="0" smtClean="0"/>
              <a:t>IS KP14+</a:t>
            </a:r>
          </a:p>
          <a:p>
            <a:r>
              <a:rPr lang="cs-CZ" dirty="0" smtClean="0"/>
              <a:t>Editace pouze hodnot indikátorů netýkajících se účastníků.</a:t>
            </a:r>
          </a:p>
          <a:p>
            <a:r>
              <a:rPr lang="cs-CZ" dirty="0" smtClean="0"/>
              <a:t>Indikátory týkající se účastníků přebírány z IS ESF 2014+ bez možnosti editace.</a:t>
            </a:r>
          </a:p>
          <a:p>
            <a:endParaRPr lang="cs-CZ" dirty="0" smtClean="0"/>
          </a:p>
          <a:p>
            <a:pPr marL="0" lvl="1" indent="0">
              <a:lnSpc>
                <a:spcPts val="2880"/>
              </a:lnSpc>
              <a:spcBef>
                <a:spcPts val="600"/>
              </a:spcBef>
              <a:spcAft>
                <a:spcPts val="600"/>
              </a:spcAft>
              <a:buSzPct val="100000"/>
              <a:buFont typeface="Wingdings" panose="05000000000000000000" pitchFamily="2" charset="2"/>
              <a:buNone/>
            </a:pPr>
            <a:r>
              <a:rPr lang="cs-CZ" sz="2400" b="1" dirty="0" smtClean="0"/>
              <a:t>MS2014+</a:t>
            </a:r>
          </a:p>
          <a:p>
            <a:pPr marL="0" lvl="1" indent="0">
              <a:lnSpc>
                <a:spcPts val="2880"/>
              </a:lnSpc>
              <a:spcBef>
                <a:spcPts val="600"/>
              </a:spcBef>
              <a:spcAft>
                <a:spcPts val="600"/>
              </a:spcAft>
              <a:buSzPct val="100000"/>
              <a:buFont typeface="Wingdings" panose="05000000000000000000" pitchFamily="2" charset="2"/>
              <a:buNone/>
            </a:pPr>
            <a:r>
              <a:rPr lang="cs-CZ" dirty="0" smtClean="0"/>
              <a:t>Všechny indikátory sledované na úrovni dané výzvy, tj.:</a:t>
            </a:r>
          </a:p>
          <a:p>
            <a:pPr marL="0" lvl="1" indent="0">
              <a:lnSpc>
                <a:spcPts val="2880"/>
              </a:lnSpc>
              <a:spcBef>
                <a:spcPts val="600"/>
              </a:spcBef>
              <a:spcAft>
                <a:spcPts val="600"/>
              </a:spcAft>
              <a:buSzPct val="100000"/>
              <a:buFont typeface="Wingdings" panose="05000000000000000000" pitchFamily="2" charset="2"/>
              <a:buNone/>
            </a:pPr>
            <a:r>
              <a:rPr lang="cs-CZ" dirty="0" smtClean="0"/>
              <a:t>Indikátory vykazované v rámci </a:t>
            </a:r>
            <a:r>
              <a:rPr lang="cs-CZ" dirty="0" err="1" smtClean="0"/>
              <a:t>ZoR</a:t>
            </a:r>
            <a:endParaRPr lang="cs-CZ" dirty="0" smtClean="0"/>
          </a:p>
          <a:p>
            <a:pPr marL="0" lvl="1" indent="0">
              <a:lnSpc>
                <a:spcPts val="2880"/>
              </a:lnSpc>
              <a:spcBef>
                <a:spcPts val="600"/>
              </a:spcBef>
              <a:spcAft>
                <a:spcPts val="600"/>
              </a:spcAft>
              <a:buSzPct val="100000"/>
              <a:buFont typeface="Wingdings" panose="05000000000000000000" pitchFamily="2" charset="2"/>
              <a:buNone/>
            </a:pPr>
            <a:r>
              <a:rPr lang="cs-CZ" dirty="0" smtClean="0"/>
              <a:t>Indikátory sledované po 6 a více měsících po ukončení účasti v projektu</a:t>
            </a:r>
          </a:p>
          <a:p>
            <a:pPr marL="0" lvl="1" indent="0">
              <a:lnSpc>
                <a:spcPts val="2880"/>
              </a:lnSpc>
              <a:spcBef>
                <a:spcPts val="600"/>
              </a:spcBef>
              <a:spcAft>
                <a:spcPts val="600"/>
              </a:spcAft>
              <a:buSzPct val="100000"/>
              <a:buFont typeface="Wingdings" panose="05000000000000000000" pitchFamily="2" charset="2"/>
              <a:buNone/>
            </a:pPr>
            <a:r>
              <a:rPr lang="cs-CZ" dirty="0" smtClean="0"/>
              <a:t>Indikátory sledované z úrovně ŘO</a:t>
            </a:r>
          </a:p>
          <a:p>
            <a:pPr marL="0" lvl="1" indent="0">
              <a:lnSpc>
                <a:spcPts val="2880"/>
              </a:lnSpc>
              <a:spcBef>
                <a:spcPts val="600"/>
              </a:spcBef>
              <a:spcAft>
                <a:spcPts val="600"/>
              </a:spcAft>
              <a:buSzPct val="100000"/>
              <a:buFont typeface="Wingdings" panose="05000000000000000000" pitchFamily="2" charset="2"/>
              <a:buNone/>
            </a:pPr>
            <a:r>
              <a:rPr lang="cs-CZ" dirty="0" smtClean="0"/>
              <a:t>Indikátory typu „počet projektů“ (žadatel zaškrtne </a:t>
            </a:r>
            <a:r>
              <a:rPr lang="cs-CZ" dirty="0" err="1" smtClean="0"/>
              <a:t>checkbox</a:t>
            </a:r>
            <a:r>
              <a:rPr lang="cs-CZ" dirty="0" smtClean="0"/>
              <a:t> na žádosti o podporu a systém toto propojí s příslušným indikátorem)</a:t>
            </a:r>
          </a:p>
          <a:p>
            <a:endParaRPr lang="cs-CZ" dirty="0" smtClean="0"/>
          </a:p>
          <a:p>
            <a:pPr lvl="1"/>
            <a:endParaRPr lang="cs-CZ" dirty="0" smtClean="0"/>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endParaRPr lang="cs-CZ" sz="1200"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58</a:t>
            </a:fld>
            <a:endParaRPr lang="cs-CZ"/>
          </a:p>
        </p:txBody>
      </p:sp>
    </p:spTree>
    <p:extLst>
      <p:ext uri="{BB962C8B-B14F-4D97-AF65-F5344CB8AC3E}">
        <p14:creationId xmlns:p14="http://schemas.microsoft.com/office/powerpoint/2010/main" val="2153033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Rovné příležitosti a nediskriminace, Udržitelný rozvoj (environmentální indikátory), Rovné příležitosti mužů a žen</a:t>
            </a:r>
            <a:r>
              <a:rPr lang="cs-CZ" dirty="0" smtClean="0"/>
              <a:t> </a:t>
            </a:r>
            <a:r>
              <a:rPr lang="cs-CZ" b="1" dirty="0" smtClean="0"/>
              <a:t>– </a:t>
            </a:r>
            <a:r>
              <a:rPr lang="cs-CZ" dirty="0" smtClean="0"/>
              <a:t>určení vlivu na princip</a:t>
            </a:r>
          </a:p>
          <a:p>
            <a:pPr lvl="1">
              <a:spcAft>
                <a:spcPts val="600"/>
              </a:spcAft>
            </a:pPr>
            <a:r>
              <a:rPr lang="cs-CZ" dirty="0" smtClean="0"/>
              <a:t>Cílené zaměření na horizontální princip - nutno uvést podrobnosti</a:t>
            </a:r>
          </a:p>
          <a:p>
            <a:pPr lvl="1">
              <a:spcAft>
                <a:spcPts val="600"/>
              </a:spcAft>
            </a:pPr>
            <a:r>
              <a:rPr lang="cs-CZ" dirty="0" smtClean="0"/>
              <a:t>Pozitivní vliv na horizontální princip – nutno uvést podrobnosti</a:t>
            </a:r>
          </a:p>
          <a:p>
            <a:pPr lvl="1">
              <a:spcAft>
                <a:spcPts val="600"/>
              </a:spcAft>
            </a:pPr>
            <a:r>
              <a:rPr lang="cs-CZ" dirty="0" smtClean="0"/>
              <a:t>Neutrální k horizontálnímu principu (vždy u udržitelného rozvoje)</a:t>
            </a:r>
          </a:p>
          <a:p>
            <a:pPr marL="0" lvl="1" indent="0">
              <a:lnSpc>
                <a:spcPts val="2880"/>
              </a:lnSpc>
              <a:spcBef>
                <a:spcPts val="600"/>
              </a:spcBef>
              <a:spcAft>
                <a:spcPts val="600"/>
              </a:spcAft>
              <a:buSzPct val="100000"/>
              <a:buFont typeface="Wingdings" panose="05000000000000000000" pitchFamily="2" charset="2"/>
              <a:buNone/>
            </a:pPr>
            <a:r>
              <a:rPr lang="cs-CZ" sz="2400" b="1" dirty="0" smtClean="0"/>
              <a:t>Projekt  zaměřen na udržitelnou zaměstnanost žen a udržitelný postup žen v zaměstnání </a:t>
            </a:r>
            <a:r>
              <a:rPr lang="cs-CZ" sz="2400" dirty="0" smtClean="0"/>
              <a:t>-  </a:t>
            </a:r>
            <a:r>
              <a:rPr lang="cs-CZ" sz="2400" dirty="0" err="1" smtClean="0"/>
              <a:t>Checkbox</a:t>
            </a:r>
            <a:r>
              <a:rPr lang="cs-CZ" sz="2400" dirty="0" smtClean="0"/>
              <a:t> se zaškrtává pouze u projektů, jejichž cílem je udržitelná zaměstnanost žen a udržitelný postup žen v zaměstnání.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59</a:t>
            </a:fld>
            <a:endParaRPr lang="cs-CZ"/>
          </a:p>
        </p:txBody>
      </p:sp>
    </p:spTree>
    <p:extLst>
      <p:ext uri="{BB962C8B-B14F-4D97-AF65-F5344CB8AC3E}">
        <p14:creationId xmlns:p14="http://schemas.microsoft.com/office/powerpoint/2010/main" val="25428566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Okno zobrazuje nahoře všechny dosud zapsané klíčové aktivity na projektu. V dolní části obrazovky je prostor, v němž uživatel zakládá nový záznam nebo edituje záznam, který si vybral k editaci z tabulky v horní části obrazovky. </a:t>
            </a:r>
          </a:p>
          <a:p>
            <a:r>
              <a:rPr lang="cs-CZ" sz="1200" b="0" i="0" u="none" strike="noStrike" kern="1200" baseline="0" dirty="0" smtClean="0">
                <a:solidFill>
                  <a:schemeClr val="tx1"/>
                </a:solidFill>
                <a:latin typeface="+mn-lt"/>
                <a:ea typeface="+mn-ea"/>
                <a:cs typeface="+mn-cs"/>
              </a:rPr>
              <a:t>Jednotlivé klíčové aktivity musí být v přímé vazbě na podporované aktivity uvedené v příslušné výzvě. </a:t>
            </a:r>
          </a:p>
          <a:p>
            <a:r>
              <a:rPr lang="cs-CZ" sz="1200" b="0" i="0" u="none" strike="noStrike" kern="1200" baseline="0" dirty="0" smtClean="0">
                <a:solidFill>
                  <a:schemeClr val="tx1"/>
                </a:solidFill>
                <a:latin typeface="+mn-lt"/>
                <a:ea typeface="+mn-ea"/>
                <a:cs typeface="+mn-cs"/>
              </a:rPr>
              <a:t>Každou další klíčovou aktivitu lze zadat přes tlačítko </a:t>
            </a:r>
            <a:r>
              <a:rPr lang="cs-CZ" sz="1200" b="1" i="0" u="none" strike="noStrike" kern="1200" baseline="0" dirty="0" smtClean="0">
                <a:solidFill>
                  <a:schemeClr val="tx1"/>
                </a:solidFill>
                <a:latin typeface="+mn-lt"/>
                <a:ea typeface="+mn-ea"/>
                <a:cs typeface="+mn-cs"/>
              </a:rPr>
              <a:t>Nový záznam</a:t>
            </a:r>
            <a:r>
              <a:rPr lang="cs-CZ" sz="1200" b="0" i="0" u="none" strike="noStrike" kern="1200" baseline="0" dirty="0" smtClean="0">
                <a:solidFill>
                  <a:schemeClr val="tx1"/>
                </a:solidFill>
                <a:latin typeface="+mn-lt"/>
                <a:ea typeface="+mn-ea"/>
                <a:cs typeface="+mn-cs"/>
              </a:rPr>
              <a:t>. </a:t>
            </a:r>
            <a:endParaRPr lang="cs-CZ" dirty="0" smtClean="0"/>
          </a:p>
          <a:p>
            <a:endParaRPr lang="cs-CZ" dirty="0" smtClean="0"/>
          </a:p>
          <a:p>
            <a:r>
              <a:rPr lang="cs-CZ" dirty="0" smtClean="0"/>
              <a:t>Pole na záložce sice nejsou označena jako povinná pole, přesto byla pro OPZ nastavena kontrola v tom smyslu, že nelze finalizovat projektovou žádost, u které by nebyla vyplněna alespoň 1 klíčová aktivita.</a:t>
            </a:r>
          </a:p>
          <a:p>
            <a:r>
              <a:rPr lang="cs-CZ" sz="2400" dirty="0" smtClean="0"/>
              <a:t>Zadává se každá aktivita zvlášť, po zadání je nutno záznam uložit.</a:t>
            </a:r>
          </a:p>
          <a:p>
            <a:pPr marL="171450" indent="-171450">
              <a:buFontTx/>
              <a:buChar char="-"/>
            </a:pPr>
            <a:r>
              <a:rPr lang="cs-CZ" b="1" dirty="0" smtClean="0"/>
              <a:t>Název</a:t>
            </a:r>
          </a:p>
          <a:p>
            <a:pPr marL="171450" indent="-171450">
              <a:buFontTx/>
              <a:buChar char="-"/>
            </a:pPr>
            <a:r>
              <a:rPr lang="cs-CZ" b="1" dirty="0" smtClean="0"/>
              <a:t>Popis</a:t>
            </a:r>
            <a:r>
              <a:rPr lang="cs-CZ" dirty="0" smtClean="0"/>
              <a:t> – činnosti, způsob provádění, výstupy, časová dotace, provázanost s dalšími KA, apod.</a:t>
            </a:r>
            <a:r>
              <a:rPr lang="cs-CZ" sz="1200" b="0" i="0" u="none" strike="noStrike" kern="1200" baseline="0" dirty="0" smtClean="0">
                <a:solidFill>
                  <a:schemeClr val="tx1"/>
                </a:solidFill>
                <a:latin typeface="+mn-lt"/>
                <a:ea typeface="+mn-ea"/>
                <a:cs typeface="+mn-cs"/>
              </a:rPr>
              <a:t> Podrobně popište plánovanou realizaci klíčové aktivity. Aktivity projektu by měly být logicky strukturovány a provázány. </a:t>
            </a:r>
          </a:p>
          <a:p>
            <a:pPr marL="171450" indent="-171450">
              <a:buFontTx/>
              <a:buChar char="-"/>
            </a:pPr>
            <a:r>
              <a:rPr lang="cs-CZ" b="1" dirty="0" smtClean="0"/>
              <a:t>Přehled nákladů </a:t>
            </a:r>
            <a:r>
              <a:rPr lang="cs-CZ" dirty="0" smtClean="0"/>
              <a:t>– přímé náklady, vazba na rozpočet a hodnocení efektivity projektu. </a:t>
            </a:r>
            <a:r>
              <a:rPr lang="cs-CZ" sz="1200" b="0" i="0" u="none" strike="noStrike" kern="1200" baseline="0" dirty="0" smtClean="0">
                <a:solidFill>
                  <a:schemeClr val="tx1"/>
                </a:solidFill>
                <a:latin typeface="+mn-lt"/>
                <a:ea typeface="+mn-ea"/>
                <a:cs typeface="+mn-cs"/>
              </a:rPr>
              <a:t>Uveďte, jaké náklady z přímých způsobilých výdajů, které jsou v rozpočtu projektu (na samostatné záložce) se vztahují k plnění dané klíčové aktivity. POZOR: Provazba popisu klíčové aktivity s rozpočtem je důležitá pro posouzení efektivity projektu. </a:t>
            </a:r>
            <a:endParaRPr lang="cs-CZ" dirty="0" smtClean="0"/>
          </a:p>
          <a:p>
            <a:pPr marL="628650" lvl="1" indent="-171450">
              <a:spcAft>
                <a:spcPts val="600"/>
              </a:spcAft>
              <a:buFontTx/>
              <a:buChar char="-"/>
            </a:pP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60</a:t>
            </a:fld>
            <a:endParaRPr lang="cs-CZ"/>
          </a:p>
        </p:txBody>
      </p:sp>
    </p:spTree>
    <p:extLst>
      <p:ext uri="{BB962C8B-B14F-4D97-AF65-F5344CB8AC3E}">
        <p14:creationId xmlns:p14="http://schemas.microsoft.com/office/powerpoint/2010/main" val="3964014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Obsah číselníku nastaven na výzvě.</a:t>
            </a:r>
          </a:p>
          <a:p>
            <a:r>
              <a:rPr lang="cs-CZ" b="1" dirty="0" smtClean="0"/>
              <a:t>Cílová skupina </a:t>
            </a:r>
            <a:r>
              <a:rPr lang="cs-CZ" dirty="0" smtClean="0"/>
              <a:t>– výběr z číselníku</a:t>
            </a:r>
          </a:p>
          <a:p>
            <a:r>
              <a:rPr lang="cs-CZ" b="1" dirty="0" smtClean="0"/>
              <a:t>Popis cílové skupiny </a:t>
            </a:r>
            <a:r>
              <a:rPr lang="cs-CZ" dirty="0" smtClean="0"/>
              <a:t>– identifikace, velikost, struktura, potřeby, zapojení cílové skupiny v průběhu projektu.</a:t>
            </a:r>
          </a:p>
          <a:p>
            <a:r>
              <a:rPr lang="cs-CZ" dirty="0" smtClean="0"/>
              <a:t>Podstatná změna projektu - zahrnutí nové cílové skupiny, tj. rozšíření projektu i na osoby, na které projekt původně zaměřen nebyl.</a:t>
            </a:r>
          </a:p>
          <a:p>
            <a:r>
              <a:rPr lang="cs-CZ" sz="1200" b="0" i="0" u="none" strike="noStrike" kern="1200" baseline="0" dirty="0" smtClean="0">
                <a:solidFill>
                  <a:schemeClr val="tx1"/>
                </a:solidFill>
                <a:latin typeface="+mn-lt"/>
                <a:ea typeface="+mn-ea"/>
                <a:cs typeface="+mn-cs"/>
              </a:rPr>
              <a:t>Ke každé zvolené cílové skupině doplňte bližší popis, který by měl obsahovat zejména informace o identifikaci cílové skupiny, její velikosti a struktuře, popis potřeb cílové skupiny, posouzení potenciálu cílové skupiny uplatnit se na trhu práce a popis zapojení cílové skupiny v průběhu projektu. </a:t>
            </a:r>
          </a:p>
          <a:p>
            <a:r>
              <a:rPr lang="cs-CZ" sz="1200" b="0" i="0" u="none" strike="noStrike" kern="1200" baseline="0" dirty="0" smtClean="0">
                <a:solidFill>
                  <a:schemeClr val="tx1"/>
                </a:solidFill>
                <a:latin typeface="+mn-lt"/>
                <a:ea typeface="+mn-ea"/>
                <a:cs typeface="+mn-cs"/>
              </a:rPr>
              <a:t>Po zadání každé cílové skupiny je nutné záložku uložit pomocí tlačítka </a:t>
            </a:r>
            <a:r>
              <a:rPr lang="cs-CZ" sz="1200" b="1" i="0" u="none" strike="noStrike" kern="1200" baseline="0" dirty="0" smtClean="0">
                <a:solidFill>
                  <a:schemeClr val="tx1"/>
                </a:solidFill>
                <a:latin typeface="+mn-lt"/>
                <a:ea typeface="+mn-ea"/>
                <a:cs typeface="+mn-cs"/>
              </a:rPr>
              <a:t>Uložit</a:t>
            </a:r>
            <a:r>
              <a:rPr lang="cs-CZ" sz="1200" b="0" i="0" u="none" strike="noStrike" kern="1200" baseline="0" dirty="0" smtClean="0">
                <a:solidFill>
                  <a:schemeClr val="tx1"/>
                </a:solidFill>
                <a:latin typeface="+mn-lt"/>
                <a:ea typeface="+mn-ea"/>
                <a:cs typeface="+mn-cs"/>
              </a:rPr>
              <a:t>. Uložené údaje se zobrazí v souhrnné tabulce.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61</a:t>
            </a:fld>
            <a:endParaRPr lang="cs-CZ"/>
          </a:p>
        </p:txBody>
      </p:sp>
    </p:spTree>
    <p:extLst>
      <p:ext uri="{BB962C8B-B14F-4D97-AF65-F5344CB8AC3E}">
        <p14:creationId xmlns:p14="http://schemas.microsoft.com/office/powerpoint/2010/main" val="24913159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Povolené místo realizace a povolené místo dopadu projektu jsou stanovena ve výzvě.</a:t>
            </a:r>
          </a:p>
          <a:p>
            <a:r>
              <a:rPr lang="cs-CZ" b="1" dirty="0" smtClean="0"/>
              <a:t>Místo realizace</a:t>
            </a:r>
            <a:r>
              <a:rPr lang="cs-CZ" dirty="0" smtClean="0"/>
              <a:t> - realizace aktivit projektu ve prospěch cílových skupin, příp. lokalita, kde vznikají výstupy či výsledky projektu. </a:t>
            </a:r>
            <a:r>
              <a:rPr lang="cs-CZ" b="1" dirty="0" smtClean="0"/>
              <a:t>Detail kraje v ČR. </a:t>
            </a:r>
          </a:p>
          <a:p>
            <a:r>
              <a:rPr lang="cs-CZ" b="1" dirty="0" smtClean="0"/>
              <a:t>Místo dopadu -</a:t>
            </a:r>
            <a:r>
              <a:rPr lang="cs-CZ" dirty="0" smtClean="0"/>
              <a:t> </a:t>
            </a:r>
            <a:r>
              <a:rPr lang="pl-PL" dirty="0" smtClean="0"/>
              <a:t>území, které má z realizace projektu prospěch. Může zahrnovat pouze území, z jehož alokace je daná výzva financována. </a:t>
            </a:r>
            <a:r>
              <a:rPr lang="cs-CZ" b="1" dirty="0" smtClean="0"/>
              <a:t>Detail kraje v ČR. Pouze ČR.</a:t>
            </a:r>
          </a:p>
          <a:p>
            <a:r>
              <a:rPr lang="cs-CZ" dirty="0" smtClean="0"/>
              <a:t>Změna místa realizace nebo území dopadu, které nemají dopad na způsobilost výdajů – nepodstatná změna.</a:t>
            </a:r>
          </a:p>
          <a:p>
            <a:r>
              <a:rPr lang="cs-CZ" sz="1200" b="0" i="0" u="none" strike="noStrike" kern="1200" baseline="0" dirty="0" smtClean="0">
                <a:solidFill>
                  <a:schemeClr val="tx1"/>
                </a:solidFill>
                <a:latin typeface="+mn-lt"/>
                <a:ea typeface="+mn-ea"/>
                <a:cs typeface="+mn-cs"/>
              </a:rPr>
              <a:t>V rámci záložky Umístění vyplní žadatel údaje o tom, kde bude projekt realizován (</a:t>
            </a:r>
            <a:r>
              <a:rPr lang="cs-CZ" sz="1200" b="1" i="0" u="none" strike="noStrike" kern="1200" baseline="0" dirty="0" smtClean="0">
                <a:solidFill>
                  <a:schemeClr val="tx1"/>
                </a:solidFill>
                <a:latin typeface="+mn-lt"/>
                <a:ea typeface="+mn-ea"/>
                <a:cs typeface="+mn-cs"/>
              </a:rPr>
              <a:t>Místo realizace</a:t>
            </a:r>
            <a:r>
              <a:rPr lang="cs-CZ" sz="1200" b="0" i="0" u="none" strike="noStrike" kern="1200" baseline="0" dirty="0" smtClean="0">
                <a:solidFill>
                  <a:schemeClr val="tx1"/>
                </a:solidFill>
                <a:latin typeface="+mn-lt"/>
                <a:ea typeface="+mn-ea"/>
                <a:cs typeface="+mn-cs"/>
              </a:rPr>
              <a:t>) a na jaké území bude mít realizace projektu dopad (</a:t>
            </a:r>
            <a:r>
              <a:rPr lang="cs-CZ" sz="1200" b="1" i="0" u="none" strike="noStrike" kern="1200" baseline="0" dirty="0" smtClean="0">
                <a:solidFill>
                  <a:schemeClr val="tx1"/>
                </a:solidFill>
                <a:latin typeface="+mn-lt"/>
                <a:ea typeface="+mn-ea"/>
                <a:cs typeface="+mn-cs"/>
              </a:rPr>
              <a:t>Dopad projektu</a:t>
            </a:r>
            <a:r>
              <a:rPr lang="cs-CZ" sz="1200" b="0" i="0" u="none" strike="noStrike" kern="1200" baseline="0" dirty="0" smtClean="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62</a:t>
            </a:fld>
            <a:endParaRPr lang="cs-CZ"/>
          </a:p>
        </p:txBody>
      </p:sp>
    </p:spTree>
    <p:extLst>
      <p:ext uri="{BB962C8B-B14F-4D97-AF65-F5344CB8AC3E}">
        <p14:creationId xmlns:p14="http://schemas.microsoft.com/office/powerpoint/2010/main" val="34448257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Údaje o subjektech, které se k projektu vztahují.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Přičemž v rámci této skupiny se rozlišují (a pokud jsou relevantní, musí být na této záložce vyplněny subjekty):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Žadatel/příjemce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Osoba s podílem v právnické osobě žadatele/příjemce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Osoby, v nichž má žadatel/příjemce podíl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Partner s finančním příspěvkem</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Partner bez finančního příspěvku</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Zřizovatel Obec</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Zřizovatel / Nadřízený kraj</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Zřizovatel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Financující kapitola SR</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Financující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Dodavatel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Viz Pokyny pro vyplnění formuláře žádosti o podporu z OPZ, kapitola 6.2.10 Záložka Subjekty projektu.</a:t>
            </a:r>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Na</a:t>
            </a:r>
            <a:r>
              <a:rPr lang="cs-CZ" b="1" baseline="0" dirty="0" smtClean="0"/>
              <a:t> záložce </a:t>
            </a:r>
            <a:r>
              <a:rPr lang="cs-CZ" b="1" dirty="0" smtClean="0"/>
              <a:t>se uvádí údaje za poslední uzavřené účetní období. Relevantní jsou údaje za poslední schválené účetní období. Pokud se údaje týkají nově založené společnosti, uveďte nuly.</a:t>
            </a:r>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Pole</a:t>
            </a:r>
            <a:r>
              <a:rPr lang="cs-CZ" sz="1200" b="1" i="0" u="none" strike="noStrike" kern="1200" baseline="0" dirty="0" smtClean="0">
                <a:solidFill>
                  <a:schemeClr val="tx1"/>
                </a:solidFill>
                <a:latin typeface="+mn-lt"/>
                <a:ea typeface="+mn-ea"/>
                <a:cs typeface="+mn-cs"/>
              </a:rPr>
              <a:t> Roční obrat (EUR):</a:t>
            </a:r>
          </a:p>
          <a:p>
            <a:r>
              <a:rPr lang="cs-CZ" sz="1200" b="0" i="0" u="none" strike="noStrike" kern="1200" baseline="0" dirty="0" smtClean="0">
                <a:solidFill>
                  <a:schemeClr val="tx1"/>
                </a:solidFill>
                <a:latin typeface="+mn-lt"/>
                <a:ea typeface="+mn-ea"/>
                <a:cs typeface="+mn-cs"/>
              </a:rPr>
              <a:t>Jaké kurzy pro převod měn se používají?</a:t>
            </a:r>
          </a:p>
          <a:p>
            <a:r>
              <a:rPr lang="cs-CZ" sz="1200" b="0" i="0" u="none" strike="noStrike" kern="1200" baseline="0" dirty="0" smtClean="0">
                <a:solidFill>
                  <a:schemeClr val="tx1"/>
                </a:solidFill>
                <a:latin typeface="+mn-lt"/>
                <a:ea typeface="+mn-ea"/>
                <a:cs typeface="+mn-cs"/>
              </a:rPr>
              <a:t>Pro převod na EUR se použije kurz Evropské centrální banky ke dni účetní závěrky. Kurz je k dispozici na webových stránkách banky https://www.ecb.europa.eu/</a:t>
            </a:r>
            <a:r>
              <a:rPr lang="cs-CZ" sz="1200" b="0" i="0" u="none" strike="noStrike" kern="1200" baseline="0" dirty="0" err="1" smtClean="0">
                <a:solidFill>
                  <a:schemeClr val="tx1"/>
                </a:solidFill>
                <a:latin typeface="+mn-lt"/>
                <a:ea typeface="+mn-ea"/>
                <a:cs typeface="+mn-cs"/>
              </a:rPr>
              <a:t>ecb</a:t>
            </a:r>
            <a:r>
              <a:rPr lang="cs-CZ" sz="1200" b="0" i="0" u="none" strike="noStrike" kern="1200" baseline="0" dirty="0" smtClean="0">
                <a:solidFill>
                  <a:schemeClr val="tx1"/>
                </a:solidFill>
                <a:latin typeface="+mn-lt"/>
                <a:ea typeface="+mn-ea"/>
                <a:cs typeface="+mn-cs"/>
              </a:rPr>
              <a:t>/</a:t>
            </a:r>
            <a:r>
              <a:rPr lang="cs-CZ" sz="1200" b="0" i="0" u="none" strike="noStrike" kern="1200" baseline="0" dirty="0" err="1" smtClean="0">
                <a:solidFill>
                  <a:schemeClr val="tx1"/>
                </a:solidFill>
                <a:latin typeface="+mn-lt"/>
                <a:ea typeface="+mn-ea"/>
                <a:cs typeface="+mn-cs"/>
              </a:rPr>
              <a:t>html</a:t>
            </a:r>
            <a:r>
              <a:rPr lang="cs-CZ" sz="1200" b="0" i="0" u="none" strike="noStrike" kern="1200" baseline="0" dirty="0" smtClean="0">
                <a:solidFill>
                  <a:schemeClr val="tx1"/>
                </a:solidFill>
                <a:latin typeface="+mn-lt"/>
                <a:ea typeface="+mn-ea"/>
                <a:cs typeface="+mn-cs"/>
              </a:rPr>
              <a:t>/index.en.html.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V poli </a:t>
            </a:r>
            <a:r>
              <a:rPr lang="cs-CZ" sz="1200" b="1" i="0" u="none" strike="noStrike" kern="1200" baseline="0" dirty="0" smtClean="0">
                <a:solidFill>
                  <a:schemeClr val="tx1"/>
                </a:solidFill>
                <a:latin typeface="+mn-lt"/>
                <a:ea typeface="+mn-ea"/>
                <a:cs typeface="+mn-cs"/>
              </a:rPr>
              <a:t>Typ plátce DPH </a:t>
            </a:r>
            <a:r>
              <a:rPr lang="cs-CZ" sz="1200" b="0" i="0" u="none" strike="noStrike" kern="1200" baseline="0" dirty="0" smtClean="0">
                <a:solidFill>
                  <a:schemeClr val="tx1"/>
                </a:solidFill>
                <a:latin typeface="+mn-lt"/>
                <a:ea typeface="+mn-ea"/>
                <a:cs typeface="+mn-cs"/>
              </a:rPr>
              <a:t>se vybírá z číselníku: </a:t>
            </a:r>
          </a:p>
          <a:p>
            <a:r>
              <a:rPr lang="cs-CZ" sz="1200" b="0" i="0" u="none" strike="noStrike" kern="1200" baseline="0" dirty="0" smtClean="0">
                <a:solidFill>
                  <a:schemeClr val="tx1"/>
                </a:solidFill>
                <a:latin typeface="+mn-lt"/>
                <a:ea typeface="+mn-ea"/>
                <a:cs typeface="+mn-cs"/>
              </a:rPr>
              <a:t> Nejsem plátce DPH </a:t>
            </a:r>
          </a:p>
          <a:p>
            <a:r>
              <a:rPr lang="cs-CZ" sz="1200" b="0" i="0" u="none" strike="noStrike" kern="1200" baseline="0" dirty="0" smtClean="0">
                <a:solidFill>
                  <a:schemeClr val="tx1"/>
                </a:solidFill>
                <a:latin typeface="+mn-lt"/>
                <a:ea typeface="+mn-ea"/>
                <a:cs typeface="+mn-cs"/>
              </a:rPr>
              <a:t> Jsem plátce DPH a nemám zákonný nárok na odpočet DPH ve vztahu k aktivitám projektu </a:t>
            </a:r>
          </a:p>
          <a:p>
            <a:r>
              <a:rPr lang="cs-CZ" sz="1200" b="0" i="0" u="none" strike="noStrike" kern="1200" baseline="0" dirty="0" smtClean="0">
                <a:solidFill>
                  <a:schemeClr val="tx1"/>
                </a:solidFill>
                <a:latin typeface="+mn-lt"/>
                <a:ea typeface="+mn-ea"/>
                <a:cs typeface="+mn-cs"/>
              </a:rPr>
              <a:t> Jsem plátce DPH a mám nárok na odpočet DPH ve vztahu k aktivitám projektu - tuto variantu zvolte i pro případy, kdy má subjekt nárok pouze na částečný odpočet DPH ve vztahu k aktivitám projektu</a:t>
            </a:r>
          </a:p>
          <a:p>
            <a:endParaRPr lang="cs-CZ" sz="1200" b="1"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POZOR: </a:t>
            </a:r>
            <a:r>
              <a:rPr lang="cs-CZ" sz="1200" b="0" i="0" u="none" strike="noStrike" kern="1200" baseline="0" dirty="0" smtClean="0">
                <a:solidFill>
                  <a:schemeClr val="tx1"/>
                </a:solidFill>
                <a:latin typeface="+mn-lt"/>
                <a:ea typeface="+mn-ea"/>
                <a:cs typeface="+mn-cs"/>
              </a:rPr>
              <a:t>Toto pole je povinné k vyplnění u všech typů subjektů. Relevantní je ovšem pouze pro ty subjekty, u kterých je předpokládáno, že podporu využijí na úhradu výdajů, které jim v souvislosti s realizací projektu vzniknou, tj. </a:t>
            </a:r>
            <a:r>
              <a:rPr lang="cs-CZ" sz="1200" b="1" i="0" u="none" strike="noStrike" kern="1200" baseline="0" dirty="0" smtClean="0">
                <a:solidFill>
                  <a:schemeClr val="tx1"/>
                </a:solidFill>
                <a:latin typeface="+mn-lt"/>
                <a:ea typeface="+mn-ea"/>
                <a:cs typeface="+mn-cs"/>
              </a:rPr>
              <a:t>relevantní je pouze pro žadatele/příjemce a partnera s finančním příspěvkem</a:t>
            </a:r>
            <a:r>
              <a:rPr lang="cs-CZ" sz="1200" b="0" i="0" u="none" strike="noStrike"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Systém IS KP14+ je napojený na Základní registry. Systém základních registrů obsahuje tyto čtyři registry: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osob – ROS (gestorem je Český statistický úřad)</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obyvatel – ROB (gestorem je Ministerstvo vnitra)</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územní identifikace, adres a nemovitostí – RÚIAN (gestorem je Český úřad zeměměřický a katastrální)</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práv a povinností – RPP (gestorem je Ministerstvo </a:t>
            </a:r>
            <a:r>
              <a:rPr lang="cs-CZ" smtClean="0"/>
              <a:t>vnitra)</a:t>
            </a:r>
            <a:endParaRPr lang="cs-CZ"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63</a:t>
            </a:fld>
            <a:endParaRPr lang="cs-CZ"/>
          </a:p>
        </p:txBody>
      </p:sp>
    </p:spTree>
    <p:extLst>
      <p:ext uri="{BB962C8B-B14F-4D97-AF65-F5344CB8AC3E}">
        <p14:creationId xmlns:p14="http://schemas.microsoft.com/office/powerpoint/2010/main" val="27688457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Osoby subjektu </a:t>
            </a:r>
            <a:r>
              <a:rPr lang="cs-CZ" dirty="0" smtClean="0"/>
              <a:t>–</a:t>
            </a:r>
            <a:r>
              <a:rPr lang="cs-CZ" baseline="0" dirty="0" smtClean="0"/>
              <a:t> </a:t>
            </a:r>
            <a:r>
              <a:rPr lang="cs-CZ" dirty="0" smtClean="0"/>
              <a:t>musí být zadán statutární zástupce a hlavní kontaktní osoba – jméno, příjmení, telefon, e-mail </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64</a:t>
            </a:fld>
            <a:endParaRPr lang="cs-CZ"/>
          </a:p>
        </p:txBody>
      </p:sp>
    </p:spTree>
    <p:extLst>
      <p:ext uri="{BB962C8B-B14F-4D97-AF65-F5344CB8AC3E}">
        <p14:creationId xmlns:p14="http://schemas.microsoft.com/office/powerpoint/2010/main" val="106504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Případné příspěvky rodičů (ponížené o úhradu výdajů mimo rozpočet projektu, např. stravné dětí) mohou být zahrnuty do spolufinancování ze strany příjemce. Pokud by částka vybraných příspěvků přesáhla výši spolufinancování, bude se jednat o příjmy projektu, což by vedlo ke snížení </a:t>
            </a:r>
            <a:r>
              <a:rPr lang="pl-PL" dirty="0" smtClean="0"/>
              <a:t>podpory projektu ze zdrojů ŘO</a:t>
            </a:r>
            <a:endParaRPr lang="cs-CZ" dirty="0" smtClean="0"/>
          </a:p>
          <a:p>
            <a:r>
              <a:rPr lang="cs-CZ" dirty="0" smtClean="0"/>
              <a:t>Výdaje, které nebudou součástí projektu (jako např. stravné dětí), ale jsou nezbytné pro realizaci projektu, je potřeba přesně definovat v projektové žádosti</a:t>
            </a:r>
            <a:endParaRPr lang="cs-CZ" dirty="0"/>
          </a:p>
        </p:txBody>
      </p:sp>
      <p:sp>
        <p:nvSpPr>
          <p:cNvPr id="4" name="Zástupný symbol pro číslo snímku 3"/>
          <p:cNvSpPr>
            <a:spLocks noGrp="1"/>
          </p:cNvSpPr>
          <p:nvPr>
            <p:ph type="sldNum" sz="quarter" idx="10"/>
          </p:nvPr>
        </p:nvSpPr>
        <p:spPr/>
        <p:txBody>
          <a:bodyPr/>
          <a:lstStyle/>
          <a:p>
            <a:fld id="{9E3F6C23-B531-4DD1-8077-2FC563241F96}" type="slidenum">
              <a:rPr lang="cs-CZ" smtClean="0"/>
              <a:t>9</a:t>
            </a:fld>
            <a:endParaRPr lang="cs-CZ"/>
          </a:p>
        </p:txBody>
      </p:sp>
    </p:spTree>
    <p:extLst>
      <p:ext uri="{BB962C8B-B14F-4D97-AF65-F5344CB8AC3E}">
        <p14:creationId xmlns:p14="http://schemas.microsoft.com/office/powerpoint/2010/main" val="17483517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Účty subjektu – až při tvorbě právního aktu.</a:t>
            </a:r>
          </a:p>
          <a:p>
            <a:r>
              <a:rPr lang="cs-CZ" dirty="0" smtClean="0"/>
              <a:t>Účetní období – až při tvorbě právního aktu, při veřejné podpoře.</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65</a:t>
            </a:fld>
            <a:endParaRPr lang="cs-CZ"/>
          </a:p>
        </p:txBody>
      </p:sp>
    </p:spTree>
    <p:extLst>
      <p:ext uri="{BB962C8B-B14F-4D97-AF65-F5344CB8AC3E}">
        <p14:creationId xmlns:p14="http://schemas.microsoft.com/office/powerpoint/2010/main" val="24144375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Základní struktura rozpočtu </a:t>
            </a:r>
            <a:r>
              <a:rPr lang="cs-CZ" dirty="0" smtClean="0"/>
              <a:t>je stanovená (viz </a:t>
            </a:r>
            <a:r>
              <a:rPr lang="cs-CZ" i="1" dirty="0" smtClean="0"/>
              <a:t>Pokyny k vyplnění</a:t>
            </a:r>
            <a:r>
              <a:rPr lang="cs-CZ" dirty="0" smtClean="0"/>
              <a:t>), žadatel rozpočet specifikuje řádky v nižší úrovni struktury.</a:t>
            </a:r>
          </a:p>
          <a:p>
            <a:r>
              <a:rPr lang="cs-CZ" dirty="0" smtClean="0"/>
              <a:t>Potřebné být konkrétní (posouzení efektivity a hospodárnosti).</a:t>
            </a:r>
          </a:p>
          <a:p>
            <a:r>
              <a:rPr lang="cs-CZ" dirty="0" smtClean="0"/>
              <a:t>Zpracovává se jeden rozpočet (nedělá se detail po subjektech, ani detail na kalendářní roky).</a:t>
            </a:r>
          </a:p>
          <a:p>
            <a:r>
              <a:rPr lang="cs-CZ" dirty="0" smtClean="0"/>
              <a:t>Řádek Celkové nezpůsobilé výdaje OPZ nepoužívá, ale systém jej zobrazuje; NN se vypočtou automaticky.</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66</a:t>
            </a:fld>
            <a:endParaRPr lang="cs-CZ"/>
          </a:p>
        </p:txBody>
      </p:sp>
    </p:spTree>
    <p:extLst>
      <p:ext uri="{BB962C8B-B14F-4D97-AF65-F5344CB8AC3E}">
        <p14:creationId xmlns:p14="http://schemas.microsoft.com/office/powerpoint/2010/main" val="22696351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Pro zadání řádku nižší úrovně je nutné kliknout na položku úrovně, do které má být řádek založen; poté Nový záznam a vyplnit Název nákladu, Měrnou jednotku, Cenu jednotky a Počet jednotek. </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67</a:t>
            </a:fld>
            <a:endParaRPr lang="cs-CZ"/>
          </a:p>
        </p:txBody>
      </p:sp>
    </p:spTree>
    <p:extLst>
      <p:ext uri="{BB962C8B-B14F-4D97-AF65-F5344CB8AC3E}">
        <p14:creationId xmlns:p14="http://schemas.microsoft.com/office/powerpoint/2010/main" val="1281022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Vyplněný rozpočet na žádosti o podporu je podkladem pro Přehled zdrojů financování. Rozpad na jednotlivé zdroje financování provádí systém na pokyn uživatele. </a:t>
            </a:r>
          </a:p>
          <a:p>
            <a:r>
              <a:rPr lang="cs-CZ" dirty="0" smtClean="0"/>
              <a:t>Žadatel uvádí </a:t>
            </a:r>
            <a:r>
              <a:rPr lang="cs-CZ" b="1" dirty="0" smtClean="0"/>
              <a:t>% spolufinancování</a:t>
            </a:r>
            <a:r>
              <a:rPr lang="cs-CZ" dirty="0" smtClean="0"/>
              <a:t> ze svých zdrojů a typ zdrojů</a:t>
            </a:r>
            <a:r>
              <a:rPr lang="cs-CZ" baseline="0" dirty="0" smtClean="0"/>
              <a:t> - </a:t>
            </a:r>
            <a:r>
              <a:rPr lang="cs-CZ" dirty="0" smtClean="0"/>
              <a:t>% pro vlastní zdroj.</a:t>
            </a:r>
          </a:p>
          <a:p>
            <a:r>
              <a:rPr lang="cs-CZ" dirty="0" smtClean="0"/>
              <a:t>U některých právních forem je automaticky doplněno, z jaké kategorie financí je vlastní zdroj (např. rozpočet obce, jiné národní zdroje), u některých právních forem to nebylo možné stanovit (žadatel to musí upřesnit sám).</a:t>
            </a:r>
          </a:p>
          <a:p>
            <a:endParaRPr lang="cs-CZ" dirty="0" smtClean="0"/>
          </a:p>
          <a:p>
            <a:r>
              <a:rPr lang="cs-CZ" sz="1200" b="0" i="0" u="none" strike="noStrike" kern="1200" baseline="0" dirty="0" smtClean="0">
                <a:solidFill>
                  <a:schemeClr val="tx1"/>
                </a:solidFill>
                <a:latin typeface="+mn-lt"/>
                <a:ea typeface="+mn-ea"/>
                <a:cs typeface="+mn-cs"/>
              </a:rPr>
              <a:t>Pokud žadatel počítá s tím, že realizace projektu vygeneruje čisté příjmy (a to žadateli/příjemci či partnerům), je nutné je vyčíslit v poli </a:t>
            </a:r>
            <a:r>
              <a:rPr lang="cs-CZ" sz="1200" b="1" i="0" u="none" strike="noStrike" kern="1200" baseline="0" dirty="0" smtClean="0">
                <a:solidFill>
                  <a:schemeClr val="tx1"/>
                </a:solidFill>
                <a:latin typeface="+mn-lt"/>
                <a:ea typeface="+mn-ea"/>
                <a:cs typeface="+mn-cs"/>
              </a:rPr>
              <a:t>Jiné peněžní příjmy</a:t>
            </a:r>
            <a:r>
              <a:rPr lang="cs-CZ" sz="1200" b="0" i="0" u="none" strike="noStrike" kern="1200" baseline="0" dirty="0" smtClean="0">
                <a:solidFill>
                  <a:schemeClr val="tx1"/>
                </a:solidFill>
                <a:latin typeface="+mn-lt"/>
                <a:ea typeface="+mn-ea"/>
                <a:cs typeface="+mn-cs"/>
              </a:rPr>
              <a:t>. </a:t>
            </a:r>
            <a:endParaRPr lang="cs-CZ" dirty="0" smtClean="0"/>
          </a:p>
          <a:p>
            <a:r>
              <a:rPr lang="cs-CZ" dirty="0" smtClean="0"/>
              <a:t>Žadatel uvádí </a:t>
            </a:r>
            <a:r>
              <a:rPr lang="cs-CZ" b="1" dirty="0" smtClean="0"/>
              <a:t>Jiné peněžní příjmy </a:t>
            </a:r>
            <a:r>
              <a:rPr lang="cs-CZ" dirty="0" smtClean="0"/>
              <a:t>(JPP).</a:t>
            </a:r>
          </a:p>
          <a:p>
            <a:r>
              <a:rPr lang="cs-CZ" dirty="0" smtClean="0"/>
              <a:t>Uvádí se ČISTÉ příjmy, tj. ty, které jsou nad rámec výdajů za zdroje příjemce.</a:t>
            </a:r>
          </a:p>
          <a:p>
            <a:r>
              <a:rPr lang="cs-CZ" dirty="0" smtClean="0"/>
              <a:t>Kategorie </a:t>
            </a:r>
            <a:r>
              <a:rPr lang="cs-CZ" b="1" dirty="0" smtClean="0"/>
              <a:t>Příjmy podle čl. 61 </a:t>
            </a:r>
            <a:r>
              <a:rPr lang="cs-CZ" dirty="0" smtClean="0"/>
              <a:t>nejsou pro ESF projekty relevantní.</a:t>
            </a:r>
          </a:p>
          <a:p>
            <a:r>
              <a:rPr lang="cs-CZ" dirty="0" smtClean="0"/>
              <a:t>Na základě % vlastního zdroje a JPP se provede rozpad celkových způsobilých výdajů (z rozpočtu) na jednotlivé zdroje financování.</a:t>
            </a:r>
          </a:p>
          <a:p>
            <a:r>
              <a:rPr lang="cs-CZ" dirty="0" smtClean="0"/>
              <a:t>Při změně celkových způsobilých výdajů v rozpočtu je nutné znovu provést rozpad (hlídá finalizační kontrola).</a:t>
            </a:r>
          </a:p>
          <a:p>
            <a:endParaRPr lang="cs-CZ" dirty="0" smtClean="0"/>
          </a:p>
          <a:p>
            <a:r>
              <a:rPr lang="cs-CZ" sz="1200" b="1" i="0" u="none" strike="noStrike" kern="1200" baseline="0" dirty="0" smtClean="0">
                <a:solidFill>
                  <a:schemeClr val="tx1"/>
                </a:solidFill>
                <a:latin typeface="+mn-lt"/>
                <a:ea typeface="+mn-ea"/>
                <a:cs typeface="+mn-cs"/>
              </a:rPr>
              <a:t>Pro projekty, které budou spolufinancovány z vlastních zdrojů žadatele (případně partnera) platí pro vyplnění pole Jiné peněžní příjmy následující: </a:t>
            </a:r>
          </a:p>
          <a:p>
            <a:r>
              <a:rPr lang="cs-CZ" sz="1200" b="0" i="0" u="none" strike="noStrike" kern="1200" baseline="0" dirty="0" smtClean="0">
                <a:solidFill>
                  <a:schemeClr val="tx1"/>
                </a:solidFill>
                <a:latin typeface="+mn-lt"/>
                <a:ea typeface="+mn-ea"/>
                <a:cs typeface="+mn-cs"/>
              </a:rPr>
              <a:t>Do tohoto pole uvádějte jen tu část očekávaných příjmů, která převyšuje objem vlastního financování projektu. Příjmy nižší nebo rovnající se částce vlastního spolufinancování do tohoto pole nepište. (Podle pravidel příjmy nepřesahující částku, kterou do financování projektu vkládá příjemce podpory, nejsou čistými příjmy a nesnižují tak podporu projektu ze zdrojů ŘO.) Více informací o tom, jaké příjmy vygenerované projektem patří do čistých příjmů, je uvedeno ve Specifické části pravidel pro žadatele a příjemce v rámci OPZ pro projekty se skutečně vzniklými výdaji a případně také s nepřímými náklady.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Číselník může kromě „Národní soukromé zdroje“ nabízet položku „Soukromé zdroje“. Tuto položku ovšem v případě OPZ nikdy nevybírejte. Protože v případě OPZ se soukromé zdroje započítávají do národního spolufinancování (tj. prostředky, které musí doplňovat zdroje Evropského sociálního fondu, mohou pocházet jak z veřejných, tak ze soukromých zdrojů), je pro OPZ pro prostředky z privátního sektoru vždy používáno značení </a:t>
            </a:r>
            <a:r>
              <a:rPr lang="cs-CZ" sz="1200" b="1" i="0" u="none" strike="noStrike" kern="1200" baseline="0" dirty="0" smtClean="0">
                <a:solidFill>
                  <a:schemeClr val="tx1"/>
                </a:solidFill>
                <a:latin typeface="+mn-lt"/>
                <a:ea typeface="+mn-ea"/>
                <a:cs typeface="+mn-cs"/>
              </a:rPr>
              <a:t>Národní soukromé zdroje. </a:t>
            </a:r>
            <a:endParaRPr lang="cs-CZ" dirty="0" smtClean="0"/>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68</a:t>
            </a:fld>
            <a:endParaRPr lang="cs-CZ"/>
          </a:p>
        </p:txBody>
      </p:sp>
    </p:spTree>
    <p:extLst>
      <p:ext uri="{BB962C8B-B14F-4D97-AF65-F5344CB8AC3E}">
        <p14:creationId xmlns:p14="http://schemas.microsoft.com/office/powerpoint/2010/main" val="125203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Vytváří žadatel ručně nebo</a:t>
            </a:r>
            <a:r>
              <a:rPr lang="cs-CZ" baseline="0" dirty="0" smtClean="0"/>
              <a:t> se</a:t>
            </a:r>
            <a:r>
              <a:rPr lang="cs-CZ" dirty="0" smtClean="0"/>
              <a:t> vygeneruje automaticky (pokud vyhlašovatel na výzvě aktivoval automatické generování).</a:t>
            </a:r>
          </a:p>
          <a:p>
            <a:r>
              <a:rPr lang="cs-CZ" dirty="0" smtClean="0"/>
              <a:t>Obsahuje tolik řádků, kolik žádostí o platbu se na projektu dá předpokládat (obecně 1x za 6 měsíců); případně se upraví před vydáním právního aktu či následně.</a:t>
            </a:r>
          </a:p>
          <a:p>
            <a:endParaRPr lang="cs-CZ" dirty="0" smtClean="0"/>
          </a:p>
          <a:p>
            <a:r>
              <a:rPr lang="cs-CZ" dirty="0" smtClean="0"/>
              <a:t>EX ANTE: pole </a:t>
            </a:r>
            <a:r>
              <a:rPr lang="cs-CZ" b="1" dirty="0" smtClean="0"/>
              <a:t>Záloha – plán pro zálohu </a:t>
            </a:r>
            <a:r>
              <a:rPr lang="cs-CZ" dirty="0" smtClean="0"/>
              <a:t>a </a:t>
            </a:r>
            <a:r>
              <a:rPr lang="cs-CZ" b="1" dirty="0" smtClean="0"/>
              <a:t>Vyúčtování – plán pro vyúčtování zálohy</a:t>
            </a:r>
          </a:p>
          <a:p>
            <a:r>
              <a:rPr lang="cs-CZ" dirty="0" smtClean="0"/>
              <a:t>EX POST:  pole </a:t>
            </a:r>
            <a:r>
              <a:rPr lang="cs-CZ" b="1" dirty="0" smtClean="0"/>
              <a:t>Vyúčtování – plán</a:t>
            </a:r>
            <a:endParaRPr lang="cs-CZ" dirty="0" smtClean="0"/>
          </a:p>
          <a:p>
            <a:r>
              <a:rPr lang="cs-CZ" dirty="0" smtClean="0"/>
              <a:t>Uvádí se částky za všechny zdroje financování projektu (včetně případných vlastních zdrojů žadatele).</a:t>
            </a:r>
          </a:p>
          <a:p>
            <a:endParaRPr lang="cs-CZ" dirty="0" smtClean="0"/>
          </a:p>
          <a:p>
            <a:r>
              <a:rPr lang="cs-CZ" b="1" dirty="0" smtClean="0"/>
              <a:t>Uvádí se datum předložení žádosti o platbu:</a:t>
            </a:r>
          </a:p>
          <a:p>
            <a:pPr lvl="1"/>
            <a:r>
              <a:rPr lang="cs-CZ" dirty="0" smtClean="0"/>
              <a:t>- předkládané v průběhu realizace projektu 1 měsíc od konce monitorovacího období</a:t>
            </a:r>
          </a:p>
          <a:p>
            <a:pPr lvl="1"/>
            <a:r>
              <a:rPr lang="cs-CZ" dirty="0" smtClean="0"/>
              <a:t>- u závěrečné žádosti o platbu pak 2 měsíce od ukončení posledního monitorovacího období, tj. od ukončení realizace projektu</a:t>
            </a:r>
          </a:p>
          <a:p>
            <a:pPr marL="0" lvl="1" indent="0">
              <a:lnSpc>
                <a:spcPts val="2880"/>
              </a:lnSpc>
              <a:spcBef>
                <a:spcPts val="600"/>
              </a:spcBef>
              <a:spcAft>
                <a:spcPts val="600"/>
              </a:spcAft>
              <a:buSzPct val="100000"/>
              <a:buFont typeface="Wingdings" panose="05000000000000000000" pitchFamily="2" charset="2"/>
              <a:buNone/>
            </a:pPr>
            <a:r>
              <a:rPr lang="cs-CZ" sz="2400" dirty="0" smtClean="0"/>
              <a:t>Finanční plán musí odpovídat celkovým způsobilým výdajům v rozpočtu (hlídá finalizační kontrola).</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69</a:t>
            </a:fld>
            <a:endParaRPr lang="cs-CZ"/>
          </a:p>
        </p:txBody>
      </p:sp>
    </p:spTree>
    <p:extLst>
      <p:ext uri="{BB962C8B-B14F-4D97-AF65-F5344CB8AC3E}">
        <p14:creationId xmlns:p14="http://schemas.microsoft.com/office/powerpoint/2010/main" val="22029328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Oblast Veřejných zakázek se zaktivuje po zaškrtnutí </a:t>
            </a:r>
            <a:r>
              <a:rPr lang="cs-CZ" sz="1200" b="0" i="0" u="none" strike="noStrike" kern="1200" baseline="0" dirty="0" err="1" smtClean="0">
                <a:solidFill>
                  <a:schemeClr val="tx1"/>
                </a:solidFill>
                <a:latin typeface="+mn-lt"/>
                <a:ea typeface="+mn-ea"/>
                <a:cs typeface="+mn-cs"/>
              </a:rPr>
              <a:t>checkboxu</a:t>
            </a:r>
            <a:r>
              <a:rPr lang="cs-CZ" sz="1200" b="0" i="0" u="none" strike="noStrike" kern="1200" baseline="0" dirty="0" smtClean="0">
                <a:solidFill>
                  <a:schemeClr val="tx1"/>
                </a:solidFill>
                <a:latin typeface="+mn-lt"/>
                <a:ea typeface="+mn-ea"/>
                <a:cs typeface="+mn-cs"/>
              </a:rPr>
              <a:t> Realizace zadávacích řízení na projektu na záložce Projekt (sekce Identifikace projektu) a uložení této změny. </a:t>
            </a:r>
          </a:p>
          <a:p>
            <a:r>
              <a:rPr lang="cs-CZ" sz="1200" b="0" i="0" u="none" strike="noStrike" kern="1200" baseline="0" dirty="0" smtClean="0">
                <a:solidFill>
                  <a:schemeClr val="tx1"/>
                </a:solidFill>
                <a:latin typeface="+mn-lt"/>
                <a:ea typeface="+mn-ea"/>
                <a:cs typeface="+mn-cs"/>
              </a:rPr>
              <a:t>IS KP14+ používá pro zadávací řízení i pro výběrová řízení pojem veřejné zakázky. </a:t>
            </a:r>
          </a:p>
          <a:p>
            <a:r>
              <a:rPr lang="cs-CZ" sz="1200" b="0" i="0" u="none" strike="noStrike" kern="1200" baseline="0" dirty="0" smtClean="0">
                <a:solidFill>
                  <a:schemeClr val="tx1"/>
                </a:solidFill>
                <a:latin typeface="+mn-lt"/>
                <a:ea typeface="+mn-ea"/>
                <a:cs typeface="+mn-cs"/>
              </a:rPr>
              <a:t>Jakmile je změna uložena, jsou zpřístupněny datové oblasti k zadání údajů o plánovaných (či už zrealizovaných) výběrových/zadávacích řízeních. Jedná se o zaktivnění následujících záložek: </a:t>
            </a:r>
          </a:p>
          <a:p>
            <a:r>
              <a:rPr lang="cs-CZ" sz="1200" b="0" i="0" u="none" strike="noStrike" kern="1200" baseline="0" dirty="0" smtClean="0">
                <a:solidFill>
                  <a:schemeClr val="tx1"/>
                </a:solidFill>
                <a:latin typeface="+mn-lt"/>
                <a:ea typeface="+mn-ea"/>
                <a:cs typeface="+mn-cs"/>
              </a:rPr>
              <a:t> Veřejné zakázky </a:t>
            </a:r>
          </a:p>
          <a:p>
            <a:r>
              <a:rPr lang="cs-CZ" sz="1200" b="0" i="0" u="none" strike="noStrike" kern="1200" baseline="0" dirty="0" smtClean="0">
                <a:solidFill>
                  <a:schemeClr val="tx1"/>
                </a:solidFill>
                <a:latin typeface="+mn-lt"/>
                <a:ea typeface="+mn-ea"/>
                <a:cs typeface="+mn-cs"/>
              </a:rPr>
              <a:t> Hodnocení a odvolání </a:t>
            </a:r>
          </a:p>
          <a:p>
            <a:r>
              <a:rPr lang="cs-CZ" sz="1200" b="0" i="0" u="none" strike="noStrike" kern="1200" baseline="0" dirty="0" smtClean="0">
                <a:solidFill>
                  <a:schemeClr val="tx1"/>
                </a:solidFill>
                <a:latin typeface="+mn-lt"/>
                <a:ea typeface="+mn-ea"/>
                <a:cs typeface="+mn-cs"/>
              </a:rPr>
              <a:t> Návrh/podnět na ÚOHS </a:t>
            </a:r>
          </a:p>
          <a:p>
            <a:r>
              <a:rPr lang="cs-CZ" sz="1200" b="0" i="0" u="none" strike="noStrike" kern="1200" baseline="0" dirty="0" smtClean="0">
                <a:solidFill>
                  <a:schemeClr val="tx1"/>
                </a:solidFill>
                <a:latin typeface="+mn-lt"/>
                <a:ea typeface="+mn-ea"/>
                <a:cs typeface="+mn-cs"/>
              </a:rPr>
              <a:t> Údaje o smlouvě/dodatku </a:t>
            </a:r>
          </a:p>
          <a:p>
            <a:r>
              <a:rPr lang="cs-CZ" sz="1200" b="0" i="0" u="none" strike="noStrike" kern="1200" baseline="0" dirty="0" smtClean="0">
                <a:solidFill>
                  <a:schemeClr val="tx1"/>
                </a:solidFill>
                <a:latin typeface="+mn-lt"/>
                <a:ea typeface="+mn-ea"/>
                <a:cs typeface="+mn-cs"/>
              </a:rPr>
              <a:t> Přílohy k VZ </a:t>
            </a:r>
            <a:endParaRPr lang="cs-CZ" sz="1200" b="1" i="0" u="none" strike="noStrike" kern="1200" baseline="0" dirty="0" smtClean="0">
              <a:solidFill>
                <a:schemeClr val="tx1"/>
              </a:solidFill>
              <a:latin typeface="+mn-lt"/>
              <a:ea typeface="+mn-ea"/>
              <a:cs typeface="+mn-cs"/>
            </a:endParaRPr>
          </a:p>
          <a:p>
            <a:endParaRPr lang="cs-CZ" sz="2200" dirty="0" smtClean="0"/>
          </a:p>
          <a:p>
            <a:r>
              <a:rPr lang="cs-CZ" sz="2200" b="1" dirty="0" smtClean="0"/>
              <a:t>V IS KP14+ se k zakázkám vyplňují záložky</a:t>
            </a:r>
          </a:p>
          <a:p>
            <a:pPr lvl="1"/>
            <a:r>
              <a:rPr lang="cs-CZ" dirty="0" smtClean="0"/>
              <a:t>1) Veřejné zakázky, 2) Údaje o smlouvě/dodatku, 3) Hodnocení a odvolání, 4) Návrh/podnět na ÚOHS, 5) Přílohy k VZ </a:t>
            </a:r>
          </a:p>
          <a:p>
            <a:r>
              <a:rPr lang="cs-CZ" sz="2200" dirty="0" smtClean="0"/>
              <a:t>Záložka</a:t>
            </a:r>
            <a:r>
              <a:rPr lang="cs-CZ" sz="2200" b="1" dirty="0" smtClean="0"/>
              <a:t> Údaje o smlouvě/dodatku </a:t>
            </a:r>
          </a:p>
          <a:p>
            <a:pPr lvl="1"/>
            <a:r>
              <a:rPr lang="cs-CZ" dirty="0" smtClean="0"/>
              <a:t>Zakládá se každá podepsaná smlouva i dodatek</a:t>
            </a:r>
          </a:p>
          <a:p>
            <a:r>
              <a:rPr lang="cs-CZ" sz="2200" dirty="0" smtClean="0"/>
              <a:t>Záložka </a:t>
            </a:r>
            <a:r>
              <a:rPr lang="cs-CZ" sz="2200" b="1" dirty="0" smtClean="0"/>
              <a:t>Hodnocení a odvolání </a:t>
            </a:r>
          </a:p>
          <a:p>
            <a:pPr lvl="1"/>
            <a:r>
              <a:rPr lang="cs-CZ" dirty="0" smtClean="0"/>
              <a:t>Údaje o procesu zadávání a také o vybraném dodavateli</a:t>
            </a:r>
          </a:p>
          <a:p>
            <a:pPr lvl="1"/>
            <a:r>
              <a:rPr lang="cs-CZ" dirty="0" smtClean="0"/>
              <a:t>Dodavatel musí být nejprve zaevidován mezi SUBJEKTY  projektu</a:t>
            </a:r>
          </a:p>
          <a:p>
            <a:pPr lvl="1"/>
            <a:r>
              <a:rPr lang="cs-CZ" dirty="0" smtClean="0"/>
              <a:t>Lze vyplnit údaje k případným námitkám vzneseným k zadavateli </a:t>
            </a:r>
          </a:p>
          <a:p>
            <a:r>
              <a:rPr lang="cs-CZ" sz="2200" dirty="0" smtClean="0"/>
              <a:t>Záložka</a:t>
            </a:r>
            <a:r>
              <a:rPr lang="cs-CZ" sz="2200" b="1" dirty="0" smtClean="0"/>
              <a:t> Návrh/podnět na ÚOHS </a:t>
            </a:r>
          </a:p>
          <a:p>
            <a:pPr lvl="1"/>
            <a:r>
              <a:rPr lang="cs-CZ" dirty="0" smtClean="0"/>
              <a:t>Eviduje se agenda týkající se řízení ze strany ÚOHS</a:t>
            </a:r>
          </a:p>
          <a:p>
            <a:r>
              <a:rPr lang="cs-CZ" sz="2200" dirty="0" smtClean="0"/>
              <a:t>Záložka </a:t>
            </a:r>
            <a:r>
              <a:rPr lang="cs-CZ" sz="2200" b="1" dirty="0" smtClean="0"/>
              <a:t>Přílohy k VZ </a:t>
            </a:r>
            <a:endParaRPr lang="cs-CZ" sz="2200" dirty="0" smtClean="0"/>
          </a:p>
          <a:p>
            <a:pPr lvl="1"/>
            <a:r>
              <a:rPr lang="cs-CZ" dirty="0" smtClean="0"/>
              <a:t>Záložka Přílohy k VZ slouží k předání dokumentace k zakázce na ŘO</a:t>
            </a:r>
          </a:p>
          <a:p>
            <a:endParaRPr lang="cs-CZ" sz="1200" b="1"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Záložka Veřejné zakázky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Uživatel eviduje všechny zakázky s vazbou na projekt (včetně těch plánovaných), které musí na základě pravidel OPZ nebo právních předpisů zadat prostřednictvím zadávacího/výběrového řízení, více viz Obecná část pravidel pro žadatele a příjemce v rámci OPZ. </a:t>
            </a: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70</a:t>
            </a:fld>
            <a:endParaRPr lang="cs-CZ"/>
          </a:p>
        </p:txBody>
      </p:sp>
    </p:spTree>
    <p:extLst>
      <p:ext uri="{BB962C8B-B14F-4D97-AF65-F5344CB8AC3E}">
        <p14:creationId xmlns:p14="http://schemas.microsoft.com/office/powerpoint/2010/main" val="45387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latin typeface="+mn-lt"/>
                <a:ea typeface="+mn-ea"/>
                <a:cs typeface="+mn-cs"/>
              </a:rPr>
              <a:t>Veřejným zadavatelem</a:t>
            </a:r>
            <a:r>
              <a:rPr lang="cs-CZ" sz="1200" kern="1200" dirty="0" smtClean="0">
                <a:solidFill>
                  <a:schemeClr val="tx1"/>
                </a:solidFill>
                <a:effectLst/>
                <a:latin typeface="+mn-lt"/>
                <a:ea typeface="+mn-ea"/>
                <a:cs typeface="+mn-cs"/>
              </a:rPr>
              <a:t> podle § 2 odst. 1 zákona je ČR, státní příspěvková organizace, územní samosprávný celek nebo příspěvková organizace, u níž funkci zřizovatele vykonává územní samosprávný celek.</a:t>
            </a:r>
          </a:p>
          <a:p>
            <a:r>
              <a:rPr lang="cs-CZ" sz="1200" b="1" kern="1200" dirty="0" smtClean="0">
                <a:solidFill>
                  <a:schemeClr val="tx1"/>
                </a:solidFill>
                <a:effectLst/>
                <a:latin typeface="+mn-lt"/>
                <a:ea typeface="+mn-ea"/>
                <a:cs typeface="+mn-cs"/>
              </a:rPr>
              <a:t>Dotovaným zadavatelem</a:t>
            </a:r>
            <a:r>
              <a:rPr lang="cs-CZ" sz="1200" kern="1200" dirty="0" smtClean="0">
                <a:solidFill>
                  <a:schemeClr val="tx1"/>
                </a:solidFill>
                <a:effectLst/>
                <a:latin typeface="+mn-lt"/>
                <a:ea typeface="+mn-ea"/>
                <a:cs typeface="+mn-cs"/>
              </a:rPr>
              <a:t> je právnická nebo fyzická osoba, která zadává veřejnou zakázku hrazenou </a:t>
            </a:r>
            <a:r>
              <a:rPr lang="cs-CZ" sz="1200" b="1" kern="1200" dirty="0" smtClean="0">
                <a:solidFill>
                  <a:schemeClr val="tx1"/>
                </a:solidFill>
                <a:effectLst/>
                <a:latin typeface="+mn-lt"/>
                <a:ea typeface="+mn-ea"/>
                <a:cs typeface="+mn-cs"/>
              </a:rPr>
              <a:t>z více než 50 % z peněžních prostředků z veřejných zdrojů,</a:t>
            </a:r>
            <a:r>
              <a:rPr lang="cs-CZ" sz="1200" kern="1200" dirty="0" smtClean="0">
                <a:solidFill>
                  <a:schemeClr val="tx1"/>
                </a:solidFill>
                <a:effectLst/>
                <a:latin typeface="+mn-lt"/>
                <a:ea typeface="+mn-ea"/>
                <a:cs typeface="+mn-cs"/>
              </a:rPr>
              <a:t> nebo pokud peněžní prostředky poskytnuté na veřejnou zakázku z těchto zdrojů přesahují 200.000.000 Kč, přičemž se může jednat i o peněžní prostředky poskytované prostřednictvím jiné osoby (např. partnerovi prostřednictvím příjemce).</a:t>
            </a:r>
          </a:p>
          <a:p>
            <a:r>
              <a:rPr lang="cs-CZ" sz="1200" b="1" kern="1200" dirty="0" smtClean="0">
                <a:solidFill>
                  <a:schemeClr val="tx1"/>
                </a:solidFill>
                <a:effectLst/>
                <a:latin typeface="+mn-lt"/>
                <a:ea typeface="+mn-ea"/>
                <a:cs typeface="+mn-cs"/>
              </a:rPr>
              <a:t>Sektorovým zadavatelem</a:t>
            </a:r>
            <a:r>
              <a:rPr lang="cs-CZ" sz="1200" kern="1200" dirty="0" smtClean="0">
                <a:solidFill>
                  <a:schemeClr val="tx1"/>
                </a:solidFill>
                <a:effectLst/>
                <a:latin typeface="+mn-lt"/>
                <a:ea typeface="+mn-ea"/>
                <a:cs typeface="+mn-cs"/>
              </a:rPr>
              <a:t> je osoba vykonávající některou z relevantních činností podle § 4 zákona (např. v odvětvích teplárenství, plynárenství, elektroenergetiky, vodárenství aj.) za zákonem blíže specifikovaných podmínek.</a:t>
            </a:r>
          </a:p>
          <a:p>
            <a:r>
              <a:rPr lang="cs-CZ" sz="1200" b="1" kern="1200" dirty="0" smtClean="0">
                <a:solidFill>
                  <a:schemeClr val="tx1"/>
                </a:solidFill>
                <a:effectLst/>
                <a:latin typeface="+mn-lt"/>
                <a:ea typeface="+mn-ea"/>
                <a:cs typeface="+mn-cs"/>
              </a:rPr>
              <a:t>Veřejnými zakázkami malého rozsahu</a:t>
            </a:r>
            <a:r>
              <a:rPr lang="cs-CZ" sz="1200" kern="1200" dirty="0" smtClean="0">
                <a:solidFill>
                  <a:schemeClr val="tx1"/>
                </a:solidFill>
                <a:effectLst/>
                <a:latin typeface="+mn-lt"/>
                <a:ea typeface="+mn-ea"/>
                <a:cs typeface="+mn-cs"/>
              </a:rPr>
              <a:t> jsou veřejné zakázky na dodávku či nákup služeb, jejichž předpokládaná hodnota nedosahuje 2.000.000 Kč bez DPH, a zakázky na stavební práce, jejichž předpokládaná hodnota nedosahuje 6.000.000 Kč bez DPH. </a:t>
            </a:r>
            <a:r>
              <a:rPr lang="cs-CZ" sz="1200" b="1" kern="1200" dirty="0" smtClean="0">
                <a:solidFill>
                  <a:schemeClr val="tx1"/>
                </a:solidFill>
                <a:effectLst/>
                <a:latin typeface="+mn-lt"/>
                <a:ea typeface="+mn-ea"/>
                <a:cs typeface="+mn-cs"/>
              </a:rPr>
              <a:t>Podlimitními a nadlimitními veřejnými zakázkami jsou veřejné zakázky s předpokládanou hodnotou vyšší, než je uvedeno v předchozí větě.</a:t>
            </a:r>
          </a:p>
          <a:p>
            <a:r>
              <a:rPr lang="cs-CZ" sz="1200" b="0" kern="1200" dirty="0" smtClean="0">
                <a:solidFill>
                  <a:schemeClr val="tx1"/>
                </a:solidFill>
                <a:effectLst/>
                <a:latin typeface="+mn-lt"/>
                <a:ea typeface="+mn-ea"/>
                <a:cs typeface="+mn-cs"/>
              </a:rPr>
              <a:t>Obchodní společnosti, družstva, neziskové organizace, fyzické osoby a další neveřejní zadavatelé zadávají zakázky na dodávky či služby s předpokládanou hodnotou nejméně 2.000.000 Kč bez DPH a vyšší (resp. zakázky na stavební práce s předpokládanou hodnotou nejméně 6.000.000 Kč bez DPH a vyšší) podle kap. 20.5 (tj. kapitoly pro zadávání zakázek, na které se nevztahují postupy upravené zákonem č. 137/2006 Sb.)</a:t>
            </a:r>
            <a:r>
              <a:rPr lang="cs-CZ" sz="1200" b="1" kern="1200" dirty="0" smtClean="0">
                <a:solidFill>
                  <a:schemeClr val="tx1"/>
                </a:solidFill>
                <a:effectLst/>
                <a:latin typeface="+mn-lt"/>
                <a:ea typeface="+mn-ea"/>
                <a:cs typeface="+mn-cs"/>
              </a:rPr>
              <a:t> </a:t>
            </a:r>
            <a:r>
              <a:rPr lang="cs-CZ" sz="1200" b="0" kern="1200" dirty="0" smtClean="0">
                <a:solidFill>
                  <a:schemeClr val="tx1"/>
                </a:solidFill>
                <a:effectLst/>
                <a:latin typeface="+mn-lt"/>
                <a:ea typeface="+mn-ea"/>
                <a:cs typeface="+mn-cs"/>
              </a:rPr>
              <a:t>pouze v případech, kdy bude jejich zakázka hrazena nejvýše z 50 % z veřejných zdrojů. Bude-li zakázka takových zadavatelů hrazena z více než 50 % z veřejných zdrojů, zadávají zakázky přesahující hodnotu 2.000.000 Kč bez DPH v režimu zákona č. 137/2006 Sb.</a:t>
            </a:r>
            <a:endParaRPr lang="cs-CZ" sz="1200" b="1"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Veřejným zadavatelem je také jiná právnická osoba, pokud byla založena či zřízena za účelem uspokojování potřeb veřejného zájmu, které nemají průmyslovou nebo obchodní povahu, a pokud je financována převážně státem či jiným veřejným zadavatelem nebo je státem či jiným veřejným zadavatelem ovládána nebo stát či jiný veřejný zadavatel jmenuje či volí více než polovinu členů v jejím statutárním, správním, dozorčím či kontrolním orgánu.</a:t>
            </a:r>
          </a:p>
          <a:p>
            <a:r>
              <a:rPr lang="cs-CZ" sz="1200" kern="1200" dirty="0" smtClean="0">
                <a:solidFill>
                  <a:schemeClr val="tx1"/>
                </a:solidFill>
                <a:effectLst/>
                <a:latin typeface="+mn-lt"/>
                <a:ea typeface="+mn-ea"/>
                <a:cs typeface="+mn-cs"/>
              </a:rPr>
              <a:t>Pokud tito zadavatelé nepatří jako tzv. jiná právnická osoba mezi veřejné zadavatele, kteří jsou povinni zadávat podlimitní a nadlimitní zakázky postupy podle zákona, resp. mezi sektorové zadavatele, kteří postupy podle zákona zadávají své nadlimitní zakázky. </a:t>
            </a:r>
          </a:p>
          <a:p>
            <a:endParaRPr lang="cs-CZ" sz="1200" kern="1200" dirty="0" smtClean="0">
              <a:solidFill>
                <a:schemeClr val="tx1"/>
              </a:solidFill>
              <a:effectLst/>
              <a:latin typeface="+mn-lt"/>
              <a:ea typeface="+mn-ea"/>
              <a:cs typeface="+mn-cs"/>
            </a:endParaRPr>
          </a:p>
          <a:p>
            <a:r>
              <a:rPr lang="cs-CZ" sz="1200" dirty="0" smtClean="0"/>
              <a:t>MAS (resp. Příjemci) se řídí podmínkami stanovenými v Obecné části pravidel pro žadatele a příjemce v rámci OPZ, kapitola 20 Pravidla pro zadávání zakázek.</a:t>
            </a:r>
          </a:p>
          <a:p>
            <a:r>
              <a:rPr lang="cs-CZ" sz="1200" dirty="0" smtClean="0"/>
              <a:t>Kontrolu administrace VZ provádí ŘO.</a:t>
            </a:r>
          </a:p>
          <a:p>
            <a:r>
              <a:rPr lang="cs-CZ" sz="1200" dirty="0" smtClean="0"/>
              <a:t>Od přepokládané hodnoty VZ </a:t>
            </a:r>
            <a:r>
              <a:rPr lang="cs-CZ" sz="1200" b="1" dirty="0" smtClean="0"/>
              <a:t>2 mil. Kč </a:t>
            </a:r>
            <a:r>
              <a:rPr lang="cs-CZ" sz="1200" dirty="0" smtClean="0"/>
              <a:t>bez DPH se musí veřejný a dotovaný zadavatel řídit zákonem č.137/2006 Sb., o veřejných zakázkách.</a:t>
            </a:r>
          </a:p>
          <a:p>
            <a:r>
              <a:rPr lang="cs-CZ" sz="1200" dirty="0" smtClean="0"/>
              <a:t>Výdaje na pořízení plnění musí i v OPZ splňovat </a:t>
            </a:r>
            <a:r>
              <a:rPr lang="cs-CZ" sz="1200" b="1" dirty="0" smtClean="0"/>
              <a:t>pravidla hospodárnosti, efektivnosti a účelnosti.</a:t>
            </a:r>
          </a:p>
          <a:p>
            <a:r>
              <a:rPr lang="cs-CZ" sz="1200" dirty="0" smtClean="0"/>
              <a:t>Dále je zadavatel povinen dodržet </a:t>
            </a:r>
            <a:r>
              <a:rPr lang="cs-CZ" sz="1200" b="1" dirty="0" smtClean="0"/>
              <a:t>zásady transparentnosti, rovného zacházení a nediskriminace.</a:t>
            </a:r>
          </a:p>
          <a:p>
            <a:endParaRPr lang="cs-CZ" sz="1200" b="1" dirty="0" smtClean="0"/>
          </a:p>
          <a:p>
            <a:endParaRPr lang="cs-CZ" sz="1200" dirty="0" smtClean="0"/>
          </a:p>
          <a:p>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71</a:t>
            </a:fld>
            <a:endParaRPr lang="cs-CZ"/>
          </a:p>
        </p:txBody>
      </p:sp>
    </p:spTree>
    <p:extLst>
      <p:ext uri="{BB962C8B-B14F-4D97-AF65-F5344CB8AC3E}">
        <p14:creationId xmlns:p14="http://schemas.microsoft.com/office/powerpoint/2010/main" val="12877568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Žadatel nemůže editovat, musí potvrdit soulad s obsahem předpřipraveného prohlášení.</a:t>
            </a:r>
          </a:p>
          <a:p>
            <a:r>
              <a:rPr lang="cs-CZ" dirty="0" smtClean="0"/>
              <a:t>Potvrzuje např. pravdivost údajů, bezdlužnost, absenci citlivých údajů v žádosti, souhlasí s uváděním v seznamu příjemců, vylučuje dvojí financování, akceptuje, že neumožnění ex ante kontroly je důvod pro vyloučení z hodnocení, bere na vědomí závazek mít aktivní datovou schránku.</a:t>
            </a:r>
          </a:p>
          <a:p>
            <a:endParaRPr lang="cs-CZ" dirty="0" smtClean="0"/>
          </a:p>
          <a:p>
            <a:r>
              <a:rPr lang="cs-CZ" dirty="0" smtClean="0"/>
              <a:t>Z technických důvodů je čestné prohlášení v IS KP14+ evidováno ve dvou částech; žadatel musí </a:t>
            </a:r>
            <a:r>
              <a:rPr lang="cs-CZ" b="1" dirty="0" smtClean="0"/>
              <a:t>na každou část kliknout </a:t>
            </a:r>
            <a:r>
              <a:rPr lang="cs-CZ" dirty="0" smtClean="0"/>
              <a:t>(tj. otevřít jej pro editaci) a </a:t>
            </a:r>
            <a:r>
              <a:rPr lang="cs-CZ" b="1" dirty="0" smtClean="0"/>
              <a:t>potvrdit, že s čestným prohlášením souhlasí </a:t>
            </a:r>
            <a:r>
              <a:rPr lang="cs-CZ" dirty="0" smtClean="0"/>
              <a:t>(zaškrtnutím </a:t>
            </a:r>
            <a:r>
              <a:rPr lang="cs-CZ" dirty="0" err="1" smtClean="0"/>
              <a:t>checkboxu</a:t>
            </a:r>
            <a:r>
              <a:rPr lang="cs-CZ" dirty="0" smtClean="0"/>
              <a:t> „Souhlasím s čestným prohlášením“).</a:t>
            </a:r>
          </a:p>
          <a:p>
            <a:r>
              <a:rPr lang="cs-CZ" sz="1200" b="0" i="0" u="none" strike="noStrike" kern="1200" baseline="0" dirty="0" smtClean="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72</a:t>
            </a:fld>
            <a:endParaRPr lang="cs-CZ"/>
          </a:p>
        </p:txBody>
      </p:sp>
    </p:spTree>
    <p:extLst>
      <p:ext uri="{BB962C8B-B14F-4D97-AF65-F5344CB8AC3E}">
        <p14:creationId xmlns:p14="http://schemas.microsoft.com/office/powerpoint/2010/main" val="7114030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Patří sem všechny přílohy žádosti o podporu (povinné i nepovinné).</a:t>
            </a:r>
          </a:p>
          <a:p>
            <a:r>
              <a:rPr lang="cs-CZ" sz="1200" b="0" i="0" u="none" strike="noStrike" kern="1200" baseline="0" dirty="0" smtClean="0">
                <a:solidFill>
                  <a:schemeClr val="tx1"/>
                </a:solidFill>
                <a:latin typeface="+mn-lt"/>
                <a:ea typeface="+mn-ea"/>
                <a:cs typeface="+mn-cs"/>
              </a:rPr>
              <a:t>Systém automaticky přílohy čísluje, uživatel každé příloze připojuje vlastní název. </a:t>
            </a:r>
          </a:p>
          <a:p>
            <a:r>
              <a:rPr lang="cs-CZ" sz="1200" b="0" i="0" u="none" strike="noStrike" kern="1200" baseline="0" dirty="0" smtClean="0">
                <a:solidFill>
                  <a:schemeClr val="tx1"/>
                </a:solidFill>
                <a:latin typeface="+mn-lt"/>
                <a:ea typeface="+mn-ea"/>
                <a:cs typeface="+mn-cs"/>
              </a:rPr>
              <a:t>Pokud výzva k předkládání žádostí o podporu stanovila povinnost předložit spolu se žádostí o podporu nějaký dokument, pak je tato </a:t>
            </a:r>
            <a:r>
              <a:rPr lang="cs-CZ" sz="1200" b="1" i="0" u="none" strike="noStrike" kern="1200" baseline="0" dirty="0" smtClean="0">
                <a:solidFill>
                  <a:schemeClr val="tx1"/>
                </a:solidFill>
                <a:latin typeface="+mn-lt"/>
                <a:ea typeface="+mn-ea"/>
                <a:cs typeface="+mn-cs"/>
              </a:rPr>
              <a:t>povinná příloha zařazena do číselníku</a:t>
            </a:r>
            <a:r>
              <a:rPr lang="cs-CZ" sz="1200" b="0" i="0" u="none" strike="noStrike" kern="1200" baseline="0" dirty="0" smtClean="0">
                <a:solidFill>
                  <a:schemeClr val="tx1"/>
                </a:solidFill>
                <a:latin typeface="+mn-lt"/>
                <a:ea typeface="+mn-ea"/>
                <a:cs typeface="+mn-cs"/>
              </a:rPr>
              <a:t> v poli „Název předdefinovaného dokumentu“. </a:t>
            </a:r>
          </a:p>
          <a:p>
            <a:r>
              <a:rPr lang="cs-CZ" sz="1200" b="0" i="0" u="none" strike="noStrike" kern="1200" baseline="0" dirty="0" smtClean="0">
                <a:solidFill>
                  <a:schemeClr val="tx1"/>
                </a:solidFill>
                <a:latin typeface="+mn-lt"/>
                <a:ea typeface="+mn-ea"/>
                <a:cs typeface="+mn-cs"/>
              </a:rPr>
              <a:t>Pokud se nejedná o povinnou přílohu, pak se toto pole ponechává prázdné.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Záložka </a:t>
            </a:r>
            <a:r>
              <a:rPr lang="cs-CZ" sz="1200" b="1" i="0" u="none" strike="noStrike" kern="1200" baseline="0" dirty="0" smtClean="0">
                <a:solidFill>
                  <a:schemeClr val="tx1"/>
                </a:solidFill>
                <a:latin typeface="+mn-lt"/>
                <a:ea typeface="+mn-ea"/>
                <a:cs typeface="+mn-cs"/>
              </a:rPr>
              <a:t>Seznam odborností projektu </a:t>
            </a:r>
            <a:r>
              <a:rPr lang="cs-CZ" sz="1200" b="0" i="0" u="none" strike="noStrike" kern="1200" baseline="0" dirty="0" smtClean="0">
                <a:solidFill>
                  <a:schemeClr val="tx1"/>
                </a:solidFill>
                <a:latin typeface="+mn-lt"/>
                <a:ea typeface="+mn-ea"/>
                <a:cs typeface="+mn-cs"/>
              </a:rPr>
              <a:t>je pro žadatele needitovatelná, žadatel na této záložce žádná data nevyplňuje.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73</a:t>
            </a:fld>
            <a:endParaRPr lang="cs-CZ"/>
          </a:p>
        </p:txBody>
      </p:sp>
    </p:spTree>
    <p:extLst>
      <p:ext uri="{BB962C8B-B14F-4D97-AF65-F5344CB8AC3E}">
        <p14:creationId xmlns:p14="http://schemas.microsoft.com/office/powerpoint/2010/main" val="6400317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Stisknutím tlačítka </a:t>
            </a:r>
            <a:r>
              <a:rPr lang="cs-CZ" sz="1200" b="1" i="0" u="none" strike="noStrike" kern="1200" baseline="0" dirty="0" smtClean="0">
                <a:solidFill>
                  <a:schemeClr val="tx1"/>
                </a:solidFill>
                <a:latin typeface="+mn-lt"/>
                <a:ea typeface="+mn-ea"/>
                <a:cs typeface="+mn-cs"/>
              </a:rPr>
              <a:t>Přístup k projektu </a:t>
            </a:r>
            <a:r>
              <a:rPr lang="cs-CZ" sz="1200" b="0" i="0" u="none" strike="noStrike" kern="1200" baseline="0" dirty="0" smtClean="0">
                <a:solidFill>
                  <a:schemeClr val="tx1"/>
                </a:solidFill>
                <a:latin typeface="+mn-lt"/>
                <a:ea typeface="+mn-ea"/>
                <a:cs typeface="+mn-cs"/>
              </a:rPr>
              <a:t>se zobrazí obrazovka, v rámci které lze přidělit/odebrat role v rámci dané žádosti o podporu konkrétním uživatelům, kteří jsou v IS KP14+ registrováni. S výjimkou níže uvedeného „Neregistrovaného signatáře“ není možné přidělit přístup k žádosti/projektu někomu, kdo pro aplikaci IS KP14+ jako uživatel neexistuje. Neregistrovaný signatář navíc skutečný přístup nemá, protože bez uživatelského konta v IS KP14+ nemůže data žádným způsobem prohlížet ani editovat. </a:t>
            </a:r>
            <a:endParaRPr lang="cs-CZ" dirty="0" smtClean="0"/>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Uživatel, který žádost o podporu založil, je aplikací IS KP14+ určen jako </a:t>
            </a:r>
            <a:r>
              <a:rPr lang="cs-CZ" sz="1200" b="1" i="0" u="none" strike="noStrike" kern="1200" baseline="0" dirty="0" smtClean="0">
                <a:solidFill>
                  <a:schemeClr val="tx1"/>
                </a:solidFill>
                <a:latin typeface="+mn-lt"/>
                <a:ea typeface="+mn-ea"/>
                <a:cs typeface="+mn-cs"/>
              </a:rPr>
              <a:t>správce přístupů </a:t>
            </a:r>
            <a:r>
              <a:rPr lang="cs-CZ" sz="1200" b="0" i="0" u="none" strike="noStrike" kern="1200" baseline="0" dirty="0" smtClean="0">
                <a:solidFill>
                  <a:schemeClr val="tx1"/>
                </a:solidFill>
                <a:latin typeface="+mn-lt"/>
                <a:ea typeface="+mn-ea"/>
                <a:cs typeface="+mn-cs"/>
              </a:rPr>
              <a:t>a má právo přidělit/odebrat k dané žádosti příslušné role dalším uživatelům.  </a:t>
            </a:r>
          </a:p>
          <a:p>
            <a:r>
              <a:rPr lang="cs-CZ" sz="1200" b="1" i="0" u="none" strike="noStrike" kern="1200" baseline="0" dirty="0" smtClean="0">
                <a:solidFill>
                  <a:schemeClr val="tx1"/>
                </a:solidFill>
                <a:latin typeface="+mn-lt"/>
                <a:ea typeface="+mn-ea"/>
                <a:cs typeface="+mn-cs"/>
              </a:rPr>
              <a:t>Rozlišují se role: </a:t>
            </a:r>
          </a:p>
          <a:p>
            <a:r>
              <a:rPr lang="cs-CZ" sz="1200" b="1" i="0" u="none" strike="noStrike" kern="1200" baseline="0" dirty="0" smtClean="0">
                <a:solidFill>
                  <a:schemeClr val="tx1"/>
                </a:solidFill>
                <a:latin typeface="+mn-lt"/>
                <a:ea typeface="+mn-ea"/>
                <a:cs typeface="+mn-cs"/>
              </a:rPr>
              <a:t>- čtenář </a:t>
            </a:r>
            <a:r>
              <a:rPr lang="cs-CZ" sz="1200" b="0" i="0" u="none" strike="noStrike" kern="1200" baseline="0" dirty="0" smtClean="0">
                <a:solidFill>
                  <a:schemeClr val="tx1"/>
                </a:solidFill>
                <a:latin typeface="+mn-lt"/>
                <a:ea typeface="+mn-ea"/>
                <a:cs typeface="+mn-cs"/>
              </a:rPr>
              <a:t>= data jsou mu zobrazena pouze k náhledu, </a:t>
            </a:r>
          </a:p>
          <a:p>
            <a:r>
              <a:rPr lang="cs-CZ" sz="1200" b="1" i="0" u="none" strike="noStrike" kern="1200" baseline="0" dirty="0" smtClean="0">
                <a:solidFill>
                  <a:schemeClr val="tx1"/>
                </a:solidFill>
                <a:latin typeface="+mn-lt"/>
                <a:ea typeface="+mn-ea"/>
                <a:cs typeface="+mn-cs"/>
              </a:rPr>
              <a:t>- editor </a:t>
            </a:r>
            <a:r>
              <a:rPr lang="cs-CZ" sz="1200" b="0" i="0" u="none" strike="noStrike" kern="1200" baseline="0" dirty="0" smtClean="0">
                <a:solidFill>
                  <a:schemeClr val="tx1"/>
                </a:solidFill>
                <a:latin typeface="+mn-lt"/>
                <a:ea typeface="+mn-ea"/>
                <a:cs typeface="+mn-cs"/>
              </a:rPr>
              <a:t>= má možnost zápisu změn, </a:t>
            </a:r>
          </a:p>
          <a:p>
            <a:pPr marL="0" indent="0">
              <a:buFontTx/>
              <a:buNone/>
            </a:pPr>
            <a:r>
              <a:rPr lang="cs-CZ" sz="1200" b="1" i="0" u="none" strike="noStrike" kern="1200" baseline="0" dirty="0" smtClean="0">
                <a:solidFill>
                  <a:schemeClr val="tx1"/>
                </a:solidFill>
                <a:latin typeface="+mn-lt"/>
                <a:ea typeface="+mn-ea"/>
                <a:cs typeface="+mn-cs"/>
              </a:rPr>
              <a:t>- signatář </a:t>
            </a:r>
            <a:r>
              <a:rPr lang="cs-CZ" sz="1200" b="0" i="0" u="none" strike="noStrike" kern="1200" baseline="0" dirty="0" smtClean="0">
                <a:solidFill>
                  <a:schemeClr val="tx1"/>
                </a:solidFill>
                <a:latin typeface="+mn-lt"/>
                <a:ea typeface="+mn-ea"/>
                <a:cs typeface="+mn-cs"/>
              </a:rPr>
              <a:t>= je odpovědný za podepisování žádosti o podporu a na ní navázaných prvků, které samostatný podpis vyžadují,</a:t>
            </a:r>
          </a:p>
          <a:p>
            <a:pPr marL="0" indent="0">
              <a:buFontTx/>
              <a:buNone/>
            </a:pPr>
            <a:r>
              <a:rPr lang="cs-CZ" sz="1200" b="0" i="0" u="none" strike="noStrike" kern="1200" baseline="0" dirty="0" smtClean="0">
                <a:solidFill>
                  <a:schemeClr val="tx1"/>
                </a:solidFill>
                <a:latin typeface="+mn-lt"/>
                <a:ea typeface="+mn-ea"/>
                <a:cs typeface="+mn-cs"/>
              </a:rPr>
              <a:t>- </a:t>
            </a:r>
            <a:r>
              <a:rPr lang="cs-CZ" sz="1200" b="1" i="0" u="none" strike="noStrike" kern="1200" baseline="0" dirty="0" smtClean="0">
                <a:solidFill>
                  <a:schemeClr val="tx1"/>
                </a:solidFill>
                <a:latin typeface="+mn-lt"/>
                <a:ea typeface="+mn-ea"/>
                <a:cs typeface="+mn-cs"/>
              </a:rPr>
              <a:t>správce přístupů</a:t>
            </a:r>
          </a:p>
          <a:p>
            <a:r>
              <a:rPr lang="cs-CZ" sz="1200" b="1" i="0" u="none" strike="noStrike" kern="1200" baseline="0" dirty="0" smtClean="0">
                <a:solidFill>
                  <a:schemeClr val="tx1"/>
                </a:solidFill>
                <a:latin typeface="+mn-lt"/>
                <a:ea typeface="+mn-ea"/>
                <a:cs typeface="+mn-cs"/>
              </a:rPr>
              <a:t>- zástupce správce přístupu </a:t>
            </a:r>
            <a:r>
              <a:rPr lang="cs-CZ" sz="1200" b="0" i="0" u="none" strike="noStrike" kern="1200" baseline="0" dirty="0" smtClean="0">
                <a:solidFill>
                  <a:schemeClr val="tx1"/>
                </a:solidFill>
                <a:latin typeface="+mn-lt"/>
                <a:ea typeface="+mn-ea"/>
                <a:cs typeface="+mn-cs"/>
              </a:rPr>
              <a:t>= role, která má stejná práva jako správce přístupu.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Upozornění! </a:t>
            </a:r>
          </a:p>
          <a:p>
            <a:r>
              <a:rPr lang="cs-CZ" sz="1200" b="0" i="0" u="none" strike="noStrike" kern="1200" baseline="0" dirty="0" smtClean="0">
                <a:solidFill>
                  <a:schemeClr val="tx1"/>
                </a:solidFill>
                <a:latin typeface="+mn-lt"/>
                <a:ea typeface="+mn-ea"/>
                <a:cs typeface="+mn-cs"/>
              </a:rPr>
              <a:t>Přístup k žádosti nelze měnit (přidávat nové přístupy/rušit přístupy stávající), pokud je žádost o podporu ve stavu „Finalizována“. Ve všech ostatních stavech (tj. ve stavu Rozpracována i Podána) lze měnit přístupy k žádosti (přidávat i rušit sdílení osob).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75</a:t>
            </a:fld>
            <a:endParaRPr lang="cs-CZ" dirty="0"/>
          </a:p>
        </p:txBody>
      </p:sp>
    </p:spTree>
    <p:extLst>
      <p:ext uri="{BB962C8B-B14F-4D97-AF65-F5344CB8AC3E}">
        <p14:creationId xmlns:p14="http://schemas.microsoft.com/office/powerpoint/2010/main" val="3254214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0DD34F6-7CBD-49DD-A28A-CBC95A221BDA}" type="slidenum">
              <a:rPr lang="cs-CZ" smtClean="0"/>
              <a:t>11</a:t>
            </a:fld>
            <a:endParaRPr lang="cs-CZ"/>
          </a:p>
        </p:txBody>
      </p:sp>
    </p:spTree>
    <p:extLst>
      <p:ext uri="{BB962C8B-B14F-4D97-AF65-F5344CB8AC3E}">
        <p14:creationId xmlns:p14="http://schemas.microsoft.com/office/powerpoint/2010/main" val="2680351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smtClean="0">
                <a:solidFill>
                  <a:schemeClr val="tx1"/>
                </a:solidFill>
                <a:latin typeface="+mn-lt"/>
                <a:ea typeface="+mn-ea"/>
                <a:cs typeface="+mn-cs"/>
              </a:rPr>
              <a:t>Přidělení role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Stiskem tlačítka </a:t>
            </a:r>
            <a:r>
              <a:rPr lang="cs-CZ" sz="1200" b="1" i="0" u="none" strike="noStrike" kern="1200" baseline="0" dirty="0" smtClean="0">
                <a:solidFill>
                  <a:schemeClr val="tx1"/>
                </a:solidFill>
                <a:latin typeface="+mn-lt"/>
                <a:ea typeface="+mn-ea"/>
                <a:cs typeface="+mn-cs"/>
              </a:rPr>
              <a:t>Nový záznam</a:t>
            </a:r>
            <a:r>
              <a:rPr lang="cs-CZ" sz="1200" b="0" i="0" u="none" strike="noStrike" kern="1200" baseline="0" dirty="0" smtClean="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err="1" smtClean="0">
                <a:solidFill>
                  <a:schemeClr val="tx1"/>
                </a:solidFill>
                <a:latin typeface="+mn-lt"/>
                <a:ea typeface="+mn-ea"/>
                <a:cs typeface="+mn-cs"/>
              </a:rPr>
              <a:t>checkboxu</a:t>
            </a:r>
            <a:r>
              <a:rPr lang="cs-CZ" sz="1200" b="1" i="0" u="none" strike="noStrike" kern="1200" baseline="0" dirty="0" smtClean="0">
                <a:solidFill>
                  <a:schemeClr val="tx1"/>
                </a:solidFill>
                <a:latin typeface="+mn-lt"/>
                <a:ea typeface="+mn-ea"/>
                <a:cs typeface="+mn-cs"/>
              </a:rPr>
              <a:t> (editor, signatář, čtenář) </a:t>
            </a:r>
            <a:r>
              <a:rPr lang="cs-CZ" sz="1200" b="0" i="0" u="none" strike="noStrike" kern="1200" baseline="0" dirty="0" smtClean="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smtClean="0">
                <a:solidFill>
                  <a:schemeClr val="tx1"/>
                </a:solidFill>
                <a:latin typeface="+mn-lt"/>
                <a:ea typeface="+mn-ea"/>
                <a:cs typeface="+mn-cs"/>
              </a:rPr>
              <a:t>.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smtClean="0">
                <a:solidFill>
                  <a:schemeClr val="tx1"/>
                </a:solidFill>
                <a:latin typeface="+mn-lt"/>
                <a:ea typeface="+mn-ea"/>
                <a:cs typeface="+mn-cs"/>
              </a:rPr>
              <a:t>Signatář musí disponovat kvalifikovaným elektronickým podpisem </a:t>
            </a:r>
            <a:r>
              <a:rPr lang="cs-CZ" sz="1200" b="0" i="0" u="none" strike="noStrike" kern="1200" baseline="0" dirty="0" smtClean="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POZOR: </a:t>
            </a:r>
            <a:r>
              <a:rPr lang="cs-CZ" sz="1200" b="0" i="0" u="none" strike="noStrike" kern="1200" baseline="0" dirty="0" smtClean="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smtClean="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a:t>
            </a:r>
            <a:r>
              <a:rPr lang="cs-CZ" sz="1200" b="0" i="0" u="none" strike="noStrike" kern="1200" baseline="0" dirty="0" err="1" smtClean="0">
                <a:solidFill>
                  <a:schemeClr val="tx1"/>
                </a:solidFill>
                <a:latin typeface="+mn-lt"/>
                <a:ea typeface="+mn-ea"/>
                <a:cs typeface="+mn-cs"/>
              </a:rPr>
              <a:t>slide</a:t>
            </a:r>
            <a:r>
              <a:rPr lang="cs-CZ" sz="1200" b="0" i="0" u="none" strike="noStrike" kern="1200" baseline="0" dirty="0" smtClean="0">
                <a:solidFill>
                  <a:schemeClr val="tx1"/>
                </a:solidFill>
                <a:latin typeface="+mn-lt"/>
                <a:ea typeface="+mn-ea"/>
                <a:cs typeface="+mn-cs"/>
              </a:rPr>
              <a:t> </a:t>
            </a:r>
            <a:r>
              <a:rPr lang="cs-CZ" sz="1200" b="1" i="0" u="none" strike="noStrike" kern="1200" baseline="0" dirty="0" smtClean="0">
                <a:solidFill>
                  <a:schemeClr val="tx1"/>
                </a:solidFill>
                <a:latin typeface="+mn-lt"/>
                <a:ea typeface="+mn-ea"/>
                <a:cs typeface="+mn-cs"/>
              </a:rPr>
              <a:t>Plné moci</a:t>
            </a:r>
            <a:r>
              <a:rPr lang="cs-CZ" sz="1200" b="0" i="0" u="none" strike="noStrike" kern="1200" baseline="0" dirty="0" smtClean="0">
                <a:solidFill>
                  <a:schemeClr val="tx1"/>
                </a:solidFill>
                <a:latin typeface="+mn-lt"/>
                <a:ea typeface="+mn-ea"/>
                <a:cs typeface="+mn-cs"/>
              </a:rPr>
              <a:t>.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76</a:t>
            </a:fld>
            <a:endParaRPr lang="cs-CZ" dirty="0"/>
          </a:p>
        </p:txBody>
      </p:sp>
    </p:spTree>
    <p:extLst>
      <p:ext uri="{BB962C8B-B14F-4D97-AF65-F5344CB8AC3E}">
        <p14:creationId xmlns:p14="http://schemas.microsoft.com/office/powerpoint/2010/main" val="4454643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V systému IS KP14+ je zapracována funkcionalita umožňující určité osobě (zmocniteli) pověřit podepsáním vybraných úloh nějakého jiného uživatele registrovaného v IS KP14+ (tj. zmocněnce).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Zmocnitelem je vždy statutární zástupce organizace (resp. v případě, že žadatelem je osoba samostatně výdělečně činná, pak tato fyzická osoba), tj. osoba, která je oprávněná zastupovat žadatele vůči ŘO.</a:t>
            </a:r>
          </a:p>
          <a:p>
            <a:r>
              <a:rPr lang="cs-CZ" sz="1200" b="0" i="0" u="none" strike="noStrike" kern="1200" baseline="0" dirty="0" smtClean="0">
                <a:solidFill>
                  <a:schemeClr val="tx1"/>
                </a:solidFill>
                <a:latin typeface="+mn-lt"/>
                <a:ea typeface="+mn-ea"/>
                <a:cs typeface="+mn-cs"/>
              </a:rPr>
              <a:t> </a:t>
            </a:r>
          </a:p>
          <a:p>
            <a:r>
              <a:rPr lang="cs-CZ" sz="1200" b="1" i="0" u="none" strike="noStrike" kern="1200" baseline="0" dirty="0" smtClean="0">
                <a:solidFill>
                  <a:schemeClr val="tx1"/>
                </a:solidFill>
                <a:latin typeface="+mn-lt"/>
                <a:ea typeface="+mn-ea"/>
                <a:cs typeface="+mn-cs"/>
              </a:rPr>
              <a:t>Jak zmocnitel, tak zmocněnec musí být (před tím, než má dojít k zapsání plné moci do systému) na žádosti evidovaní jako uživatelé s rolí signatářů. </a:t>
            </a:r>
            <a:r>
              <a:rPr lang="cs-CZ" sz="1200" b="0" i="0" u="none" strike="noStrike" kern="1200" baseline="0" dirty="0" smtClean="0">
                <a:solidFill>
                  <a:schemeClr val="tx1"/>
                </a:solidFill>
                <a:latin typeface="+mn-lt"/>
                <a:ea typeface="+mn-ea"/>
                <a:cs typeface="+mn-cs"/>
              </a:rPr>
              <a:t>Zatímco </a:t>
            </a:r>
            <a:r>
              <a:rPr lang="cs-CZ" sz="1200" b="1" i="0" u="none" strike="noStrike" kern="1200" baseline="0" dirty="0" smtClean="0">
                <a:solidFill>
                  <a:schemeClr val="tx1"/>
                </a:solidFill>
                <a:latin typeface="+mn-lt"/>
                <a:ea typeface="+mn-ea"/>
                <a:cs typeface="+mn-cs"/>
              </a:rPr>
              <a:t>zmocnitel může být </a:t>
            </a:r>
            <a:r>
              <a:rPr lang="cs-CZ" sz="1200" b="0" i="0" u="none" strike="noStrike" kern="1200" baseline="0" dirty="0" smtClean="0">
                <a:solidFill>
                  <a:schemeClr val="tx1"/>
                </a:solidFill>
                <a:latin typeface="+mn-lt"/>
                <a:ea typeface="+mn-ea"/>
                <a:cs typeface="+mn-cs"/>
              </a:rPr>
              <a:t>(pokud plná moc nemá být podepsaná elektronicky přímo v IS KP14+) evidován jako „</a:t>
            </a:r>
            <a:r>
              <a:rPr lang="cs-CZ" sz="1200" b="1" i="0" u="none" strike="noStrike" kern="1200" baseline="0" dirty="0" smtClean="0">
                <a:solidFill>
                  <a:schemeClr val="tx1"/>
                </a:solidFill>
                <a:latin typeface="+mn-lt"/>
                <a:ea typeface="+mn-ea"/>
                <a:cs typeface="+mn-cs"/>
              </a:rPr>
              <a:t>Neregistrovaný signatář</a:t>
            </a:r>
            <a:r>
              <a:rPr lang="cs-CZ" sz="1200" b="0" i="0" u="none" strike="noStrike" kern="1200" baseline="0" dirty="0" smtClean="0">
                <a:solidFill>
                  <a:schemeClr val="tx1"/>
                </a:solidFill>
                <a:latin typeface="+mn-lt"/>
                <a:ea typeface="+mn-ea"/>
                <a:cs typeface="+mn-cs"/>
              </a:rPr>
              <a:t>“ (viz kap. 5.1 Přístupy k projektu), zmocněnec musí být registrovaným uživatelem IS KP14+.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V případě, kdy bude využito tzv. </a:t>
            </a:r>
            <a:r>
              <a:rPr lang="cs-CZ" sz="1200" b="1" i="0" u="none" strike="noStrike" kern="1200" baseline="0" dirty="0" smtClean="0">
                <a:solidFill>
                  <a:schemeClr val="tx1"/>
                </a:solidFill>
                <a:latin typeface="+mn-lt"/>
                <a:ea typeface="+mn-ea"/>
                <a:cs typeface="+mn-cs"/>
              </a:rPr>
              <a:t>papírové plné moci</a:t>
            </a:r>
            <a:r>
              <a:rPr lang="cs-CZ" sz="1200" b="0" i="0" u="none" strike="noStrike" kern="1200" baseline="0" dirty="0" smtClean="0">
                <a:solidFill>
                  <a:schemeClr val="tx1"/>
                </a:solidFill>
                <a:latin typeface="+mn-lt"/>
                <a:ea typeface="+mn-ea"/>
                <a:cs typeface="+mn-cs"/>
              </a:rPr>
              <a:t> (viz níže), pak postačuje, aby byl zmocnitel na žádosti o podporu založen jako „Neregistrovaný signatář“, ale tento záznam může založit jakýkoli editor projektu.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Zmocněnec </a:t>
            </a:r>
            <a:r>
              <a:rPr lang="cs-CZ" sz="1200" b="0" i="0" u="none" strike="noStrike" kern="1200" baseline="0" dirty="0" smtClean="0">
                <a:solidFill>
                  <a:schemeClr val="tx1"/>
                </a:solidFill>
                <a:latin typeface="+mn-lt"/>
                <a:ea typeface="+mn-ea"/>
                <a:cs typeface="+mn-cs"/>
              </a:rPr>
              <a:t>musí vždy disponovat </a:t>
            </a:r>
            <a:r>
              <a:rPr lang="cs-CZ" sz="1200" b="1" i="0" u="none" strike="noStrike" kern="1200" baseline="0" dirty="0" smtClean="0">
                <a:solidFill>
                  <a:schemeClr val="tx1"/>
                </a:solidFill>
                <a:latin typeface="+mn-lt"/>
                <a:ea typeface="+mn-ea"/>
                <a:cs typeface="+mn-cs"/>
              </a:rPr>
              <a:t>osobním kvalifikovaným elektronickým podpisem </a:t>
            </a:r>
            <a:r>
              <a:rPr lang="cs-CZ" sz="1200" b="0" i="0" u="none" strike="noStrike" kern="1200" baseline="0" dirty="0" smtClean="0">
                <a:solidFill>
                  <a:schemeClr val="tx1"/>
                </a:solidFill>
                <a:latin typeface="+mn-lt"/>
                <a:ea typeface="+mn-ea"/>
                <a:cs typeface="+mn-cs"/>
              </a:rPr>
              <a:t>(bez tohoto podpisu nemůže dokumentaci v IS KP14+ podepisovat).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V rámci výběru typu plné moci uživatel vybere, zda se jedná o plnou moc „elektronickou“, nebo „papírovou“. </a:t>
            </a:r>
          </a:p>
          <a:p>
            <a:r>
              <a:rPr lang="cs-CZ" sz="1200" b="0" i="0" u="none" strike="noStrike" kern="1200" baseline="0" dirty="0" smtClean="0">
                <a:solidFill>
                  <a:schemeClr val="tx1"/>
                </a:solidFill>
                <a:latin typeface="+mn-lt"/>
                <a:ea typeface="+mn-ea"/>
                <a:cs typeface="+mn-cs"/>
              </a:rPr>
              <a:t>Elektronickou plnou mocí se rozumí, že signatář podepíše plnou moc přímo v aplikaci IS KP14+ a uživatel, který je na základě plné moci zmocněn k nějakému úkonu, přímo v IS KP14+ potvrdí svým podpisem přijetí této plné moci. Podpisy se připojují k souboru, který je třeba vložit do IS KP14+. </a:t>
            </a:r>
          </a:p>
          <a:p>
            <a:endParaRPr lang="cs-CZ" sz="1200" b="0" i="0" u="none" strike="noStrike" kern="1200" baseline="0" dirty="0" smtClean="0">
              <a:solidFill>
                <a:schemeClr val="tx1"/>
              </a:solidFill>
              <a:latin typeface="+mn-lt"/>
              <a:ea typeface="+mn-ea"/>
              <a:cs typeface="+mn-cs"/>
            </a:endParaRPr>
          </a:p>
          <a:p>
            <a:r>
              <a:rPr lang="cs-CZ" b="1" dirty="0" smtClean="0"/>
              <a:t>Plné moci</a:t>
            </a:r>
          </a:p>
          <a:p>
            <a:r>
              <a:rPr lang="cs-CZ" dirty="0" smtClean="0"/>
              <a:t>Nutné podepsat zmocnění v IS KP14+ nebo vložit </a:t>
            </a:r>
            <a:r>
              <a:rPr lang="cs-CZ" dirty="0" err="1" smtClean="0"/>
              <a:t>sken</a:t>
            </a:r>
            <a:r>
              <a:rPr lang="cs-CZ" dirty="0" smtClean="0"/>
              <a:t> listiny se zmocněním.</a:t>
            </a:r>
          </a:p>
          <a:p>
            <a:r>
              <a:rPr lang="cs-CZ" dirty="0" smtClean="0"/>
              <a:t>Listinnou plnou mocí mohou být také vnitřní předpisy organizace, ze kterých vyplývá, že organizaci je oprávněn zastupovat např. řídící pracovník na určité pozici, avšak i vnitřní předpisy musí být podepsány.</a:t>
            </a:r>
          </a:p>
          <a:p>
            <a:r>
              <a:rPr lang="cs-CZ" dirty="0" smtClean="0"/>
              <a:t>Uvádí se platnost plné moci </a:t>
            </a:r>
            <a:r>
              <a:rPr lang="cs-CZ" b="1" dirty="0" smtClean="0"/>
              <a:t>od – do.</a:t>
            </a:r>
          </a:p>
          <a:p>
            <a:r>
              <a:rPr lang="cs-CZ" dirty="0" smtClean="0"/>
              <a:t>Nutné nastavit, pro jaké činnosti je plná moc platná (zda jen pro žádost o podporu, nebo i další úkony).</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78</a:t>
            </a:fld>
            <a:endParaRPr lang="cs-CZ"/>
          </a:p>
        </p:txBody>
      </p:sp>
    </p:spTree>
    <p:extLst>
      <p:ext uri="{BB962C8B-B14F-4D97-AF65-F5344CB8AC3E}">
        <p14:creationId xmlns:p14="http://schemas.microsoft.com/office/powerpoint/2010/main" val="17377329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Tlačítko </a:t>
            </a:r>
            <a:r>
              <a:rPr lang="cs-CZ" sz="1200" b="1" i="0" u="none" strike="noStrike" kern="1200" baseline="0" dirty="0" smtClean="0">
                <a:solidFill>
                  <a:schemeClr val="tx1"/>
                </a:solidFill>
                <a:latin typeface="+mn-lt"/>
                <a:ea typeface="+mn-ea"/>
                <a:cs typeface="+mn-cs"/>
              </a:rPr>
              <a:t>Kontrola </a:t>
            </a:r>
            <a:r>
              <a:rPr lang="cs-CZ" sz="1200" b="0" i="0" u="none" strike="noStrike" kern="1200" baseline="0" dirty="0" smtClean="0">
                <a:solidFill>
                  <a:schemeClr val="tx1"/>
                </a:solidFill>
                <a:latin typeface="+mn-lt"/>
                <a:ea typeface="+mn-ea"/>
                <a:cs typeface="+mn-cs"/>
              </a:rPr>
              <a:t>slouží k ověření, zda jsou vyplněny všechny požadované údaje. Systém automaticky dle předem definovaných kontrol ověří, jednak zda jsou všechna povinná data vyplněna a dále ověří zadaná data ve vztahu k nastavení výzvy, pod kterou je žádost o podporu založena. Pokud nejsou všechna povinná data vyplněna (nebo neodpovídají podmínkám nastavení výzvy), zobrazí se odkaz na konkrétní záložku, kde je možné příslušná data doplnit/opravit. Kontrolu si může uživatel spustit kdykoli během procesu vyplňování žádosti o podporu.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79</a:t>
            </a:fld>
            <a:endParaRPr lang="cs-CZ" dirty="0"/>
          </a:p>
        </p:txBody>
      </p:sp>
    </p:spTree>
    <p:extLst>
      <p:ext uri="{BB962C8B-B14F-4D97-AF65-F5344CB8AC3E}">
        <p14:creationId xmlns:p14="http://schemas.microsoft.com/office/powerpoint/2010/main" val="2850554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Stiskem tlačítka </a:t>
            </a:r>
            <a:r>
              <a:rPr lang="cs-CZ" sz="1200" b="1" i="0" u="none" strike="noStrike" kern="1200" baseline="0" dirty="0" smtClean="0">
                <a:solidFill>
                  <a:schemeClr val="tx1"/>
                </a:solidFill>
                <a:latin typeface="+mn-lt"/>
                <a:ea typeface="+mn-ea"/>
                <a:cs typeface="+mn-cs"/>
              </a:rPr>
              <a:t>Finalizace </a:t>
            </a:r>
            <a:r>
              <a:rPr lang="cs-CZ" sz="1200" b="0" i="0" u="none" strike="noStrike" kern="1200" baseline="0" dirty="0" smtClean="0">
                <a:solidFill>
                  <a:schemeClr val="tx1"/>
                </a:solidFill>
                <a:latin typeface="+mn-lt"/>
                <a:ea typeface="+mn-ea"/>
                <a:cs typeface="+mn-cs"/>
              </a:rPr>
              <a:t>se projekt uzamkne pro další editaci a je připraven k podpisu s využitím kvalifikovaného elektronického podpisu (typ: osobní kvalifikovaný certifikát). Během procesu finalizace jsou spuštěny předem definované kontroly vyplnění všech povinných údajů žádosti o podporu (viz předchozí bod Kontrola). Není tedy možné finalizovat žádost, která nemá vyplněná všechna povinná pole.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Finalizaci lze před podpisem žádosti o podporu </a:t>
            </a:r>
            <a:r>
              <a:rPr lang="cs-CZ" sz="1200" b="1" i="0" u="none" strike="noStrike" kern="1200" baseline="0" dirty="0" smtClean="0">
                <a:solidFill>
                  <a:schemeClr val="tx1"/>
                </a:solidFill>
                <a:latin typeface="+mn-lt"/>
                <a:ea typeface="+mn-ea"/>
                <a:cs typeface="+mn-cs"/>
              </a:rPr>
              <a:t>stornovat </a:t>
            </a:r>
            <a:r>
              <a:rPr lang="cs-CZ" sz="1200" b="0" i="0" u="none" strike="noStrike" kern="1200" baseline="0" dirty="0" smtClean="0">
                <a:solidFill>
                  <a:schemeClr val="tx1"/>
                </a:solidFill>
                <a:latin typeface="+mn-lt"/>
                <a:ea typeface="+mn-ea"/>
                <a:cs typeface="+mn-cs"/>
              </a:rPr>
              <a:t>stiskem tlačítka </a:t>
            </a:r>
            <a:r>
              <a:rPr lang="cs-CZ" sz="1200" b="1" i="0" u="none" strike="noStrike" kern="1200" baseline="0" dirty="0" smtClean="0">
                <a:solidFill>
                  <a:schemeClr val="tx1"/>
                </a:solidFill>
                <a:latin typeface="+mn-lt"/>
                <a:ea typeface="+mn-ea"/>
                <a:cs typeface="+mn-cs"/>
              </a:rPr>
              <a:t>Storno finalizace</a:t>
            </a:r>
            <a:r>
              <a:rPr lang="cs-CZ" sz="1200" b="0" i="0" u="none" strike="noStrike" kern="1200" baseline="0" dirty="0" smtClean="0">
                <a:solidFill>
                  <a:schemeClr val="tx1"/>
                </a:solidFill>
                <a:latin typeface="+mn-lt"/>
                <a:ea typeface="+mn-ea"/>
                <a:cs typeface="+mn-cs"/>
              </a:rPr>
              <a:t>, které se objeví v horní liště poté, co byla provedena finalizace. </a:t>
            </a:r>
            <a:r>
              <a:rPr lang="cs-CZ" sz="1200" b="1" i="0" u="none" strike="noStrike" kern="1200" baseline="0" dirty="0" smtClean="0">
                <a:solidFill>
                  <a:schemeClr val="tx1"/>
                </a:solidFill>
                <a:latin typeface="+mn-lt"/>
                <a:ea typeface="+mn-ea"/>
                <a:cs typeface="+mn-cs"/>
              </a:rPr>
              <a:t>Storno finalizace ovšem může provést pouze signatář žádosti.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Žádost lze následně opět editovat. (Před potvrzením storna finalizace kliknutím na Storno finalizace lze vyplnit textové pole Důvod vracení žádosti o podporu a poznamenat si v něm, co bylo důvodem storna, nicméně vyplnění tohoto pole není vyžadováno, je to možnost pro žadatele.) </a:t>
            </a:r>
            <a:endParaRPr lang="cs-CZ" b="1" dirty="0" smtClean="0"/>
          </a:p>
          <a:p>
            <a:endParaRPr lang="cs-CZ" b="1" dirty="0" smtClean="0"/>
          </a:p>
          <a:p>
            <a:r>
              <a:rPr lang="cs-CZ" b="1" dirty="0" smtClean="0"/>
              <a:t>Záložka Kopírovat</a:t>
            </a:r>
          </a:p>
          <a:p>
            <a:r>
              <a:rPr lang="cs-CZ" sz="1200" b="0" i="0" u="none" strike="noStrike" kern="1200" baseline="0" dirty="0" smtClean="0">
                <a:solidFill>
                  <a:schemeClr val="tx1"/>
                </a:solidFill>
                <a:latin typeface="+mn-lt"/>
                <a:ea typeface="+mn-ea"/>
                <a:cs typeface="+mn-cs"/>
              </a:rPr>
              <a:t>Po stisknutí tlačítka </a:t>
            </a:r>
            <a:r>
              <a:rPr lang="cs-CZ" sz="1200" b="1" i="0" u="none" strike="noStrike" kern="1200" baseline="0" dirty="0" smtClean="0">
                <a:solidFill>
                  <a:schemeClr val="tx1"/>
                </a:solidFill>
                <a:latin typeface="+mn-lt"/>
                <a:ea typeface="+mn-ea"/>
                <a:cs typeface="+mn-cs"/>
              </a:rPr>
              <a:t>Kopírovat </a:t>
            </a:r>
            <a:r>
              <a:rPr lang="cs-CZ" sz="1200" b="0" i="0" u="none" strike="noStrike" kern="1200" baseline="0" dirty="0" smtClean="0">
                <a:solidFill>
                  <a:schemeClr val="tx1"/>
                </a:solidFill>
                <a:latin typeface="+mn-lt"/>
                <a:ea typeface="+mn-ea"/>
                <a:cs typeface="+mn-cs"/>
              </a:rPr>
              <a:t>je žadatel systémem dotázán, zda skutečně chce vytvořit kopii. </a:t>
            </a:r>
          </a:p>
          <a:p>
            <a:r>
              <a:rPr lang="cs-CZ" sz="1200" b="0" i="0" u="none" strike="noStrike" kern="1200" baseline="0" dirty="0" smtClean="0">
                <a:solidFill>
                  <a:schemeClr val="tx1"/>
                </a:solidFill>
                <a:latin typeface="+mn-lt"/>
                <a:ea typeface="+mn-ea"/>
                <a:cs typeface="+mn-cs"/>
              </a:rPr>
              <a:t>Po potvrzení (tlačítkem OK) systém žadatele informuje tom, že žádost bude zkopírována. </a:t>
            </a:r>
          </a:p>
          <a:p>
            <a:r>
              <a:rPr lang="cs-CZ" sz="1200" b="0" i="0" u="none" strike="noStrike" kern="1200" baseline="0" dirty="0" smtClean="0">
                <a:solidFill>
                  <a:schemeClr val="tx1"/>
                </a:solidFill>
                <a:latin typeface="+mn-lt"/>
                <a:ea typeface="+mn-ea"/>
                <a:cs typeface="+mn-cs"/>
              </a:rPr>
              <a:t>Uživateli, který provedl zkopírování, dorazí depeše označená „Kopie žádosti dokončena“. </a:t>
            </a:r>
          </a:p>
          <a:p>
            <a:r>
              <a:rPr lang="cs-CZ" sz="1200" b="0" i="0" u="none" strike="noStrike" kern="1200" baseline="0" dirty="0" smtClean="0">
                <a:solidFill>
                  <a:schemeClr val="tx1"/>
                </a:solidFill>
                <a:latin typeface="+mn-lt"/>
                <a:ea typeface="+mn-ea"/>
                <a:cs typeface="+mn-cs"/>
              </a:rPr>
              <a:t>Vytvořená kopie žádosti o podporu se zobrazí v seznamu „Moje projekty“ toho uživatele, který proces kopírování zvolil. V rámci kopírování žádosti se přenesou některá data ze záložek originálu do kopie, nikoli však všechny údaje. Kopírovat lze založenou, </a:t>
            </a:r>
            <a:r>
              <a:rPr lang="cs-CZ" sz="1200" b="0" i="0" u="none" strike="noStrike" kern="1200" baseline="0" dirty="0" err="1" smtClean="0">
                <a:solidFill>
                  <a:schemeClr val="tx1"/>
                </a:solidFill>
                <a:latin typeface="+mn-lt"/>
                <a:ea typeface="+mn-ea"/>
                <a:cs typeface="+mn-cs"/>
              </a:rPr>
              <a:t>finalizovanou</a:t>
            </a:r>
            <a:r>
              <a:rPr lang="cs-CZ" sz="1200" b="0" i="0" u="none" strike="noStrike" kern="1200" baseline="0" dirty="0" smtClean="0">
                <a:solidFill>
                  <a:schemeClr val="tx1"/>
                </a:solidFill>
                <a:latin typeface="+mn-lt"/>
                <a:ea typeface="+mn-ea"/>
                <a:cs typeface="+mn-cs"/>
              </a:rPr>
              <a:t> i podanou žádost o podporu. Žádost není možné kopírovat v rámci různých výzev OPZ. </a:t>
            </a:r>
          </a:p>
          <a:p>
            <a:r>
              <a:rPr lang="cs-CZ" sz="1200" b="0" i="0" u="none" strike="noStrike" kern="1200" baseline="0" dirty="0" smtClean="0">
                <a:solidFill>
                  <a:schemeClr val="tx1"/>
                </a:solidFill>
                <a:latin typeface="+mn-lt"/>
                <a:ea typeface="+mn-ea"/>
                <a:cs typeface="+mn-cs"/>
              </a:rPr>
              <a:t>Po otevření zkopírované žádosti může žadatel na záložce „Identifikace operace“ vidět ve zkráceném názvu „Kopie:“ včetně původního názvu žádosti a v poli Identifikace zdrojového projektu je k dispozici HASH (Identifikace žádosti) původní žádosti nebo registrační číslo, pokud se jedná o žádost, která už byla předložena. </a:t>
            </a:r>
            <a:endParaRPr lang="cs-CZ" dirty="0" smtClean="0"/>
          </a:p>
          <a:p>
            <a:endParaRPr lang="cs-CZ" dirty="0" smtClean="0"/>
          </a:p>
          <a:p>
            <a:r>
              <a:rPr lang="cs-CZ" b="1" dirty="0" smtClean="0"/>
              <a:t>Záložka Vymazat žádost</a:t>
            </a:r>
          </a:p>
          <a:p>
            <a:r>
              <a:rPr lang="cs-CZ" sz="1200" b="0" i="0" u="none" strike="noStrike" kern="1200" baseline="0" dirty="0" smtClean="0">
                <a:solidFill>
                  <a:schemeClr val="tx1"/>
                </a:solidFill>
                <a:latin typeface="+mn-lt"/>
                <a:ea typeface="+mn-ea"/>
                <a:cs typeface="+mn-cs"/>
              </a:rPr>
              <a:t>Tlačítko </a:t>
            </a:r>
            <a:r>
              <a:rPr lang="cs-CZ" sz="1200" b="1" i="0" u="none" strike="noStrike" kern="1200" baseline="0" dirty="0" smtClean="0">
                <a:solidFill>
                  <a:schemeClr val="tx1"/>
                </a:solidFill>
                <a:latin typeface="+mn-lt"/>
                <a:ea typeface="+mn-ea"/>
                <a:cs typeface="+mn-cs"/>
              </a:rPr>
              <a:t>Vymazat žádost </a:t>
            </a:r>
            <a:r>
              <a:rPr lang="cs-CZ" sz="1200" b="0" i="0" u="none" strike="noStrike" kern="1200" baseline="0" dirty="0" smtClean="0">
                <a:solidFill>
                  <a:schemeClr val="tx1"/>
                </a:solidFill>
                <a:latin typeface="+mn-lt"/>
                <a:ea typeface="+mn-ea"/>
                <a:cs typeface="+mn-cs"/>
              </a:rPr>
              <a:t>slouží k odstranění žádosti o podporu. Žádost o podporu musí být ve stavu Rozpracována, aby mohlo dojít k jejímu vymazání. Žádost nelze smazat, pokud se nachází ve stavu Finalizována (v tomto případě je nutné nejprve provést Storno finalizace žádosti o podporu a až následně lze žádost smazat). Dokud žádost nepodepíší všichni signatáři, je možnost provést storno finalizace, tzn. je i možnost vymazat žádost o podporu. Jakmile je žádost o podporu podepsána všemi signatáři, nelze už storno finalizace provést, tudíž ji nelze ani smazat.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Záložka Tisk</a:t>
            </a:r>
          </a:p>
          <a:p>
            <a:r>
              <a:rPr lang="cs-CZ" sz="1200" b="0" i="0" u="none" strike="noStrike" kern="1200" baseline="0" dirty="0" smtClean="0">
                <a:solidFill>
                  <a:schemeClr val="tx1"/>
                </a:solidFill>
                <a:latin typeface="+mn-lt"/>
                <a:ea typeface="+mn-ea"/>
                <a:cs typeface="+mn-cs"/>
              </a:rPr>
              <a:t>Stisknutím tlačítka </a:t>
            </a:r>
            <a:r>
              <a:rPr lang="cs-CZ" sz="1200" b="1" i="0" u="none" strike="noStrike" kern="1200" baseline="0" dirty="0" smtClean="0">
                <a:solidFill>
                  <a:schemeClr val="tx1"/>
                </a:solidFill>
                <a:latin typeface="+mn-lt"/>
                <a:ea typeface="+mn-ea"/>
                <a:cs typeface="+mn-cs"/>
              </a:rPr>
              <a:t>Tisk </a:t>
            </a:r>
            <a:r>
              <a:rPr lang="cs-CZ" sz="1200" b="0" i="0" u="none" strike="noStrike" kern="1200" baseline="0" dirty="0" smtClean="0">
                <a:solidFill>
                  <a:schemeClr val="tx1"/>
                </a:solidFill>
                <a:latin typeface="+mn-lt"/>
                <a:ea typeface="+mn-ea"/>
                <a:cs typeface="+mn-cs"/>
              </a:rPr>
              <a:t>je vygenerován tiskový opis žádosti o podporu ve formátu </a:t>
            </a:r>
            <a:r>
              <a:rPr lang="cs-CZ" sz="1200" b="0" i="0" u="none" strike="noStrike" kern="1200" baseline="0" dirty="0" err="1" smtClean="0">
                <a:solidFill>
                  <a:schemeClr val="tx1"/>
                </a:solidFill>
                <a:latin typeface="+mn-lt"/>
                <a:ea typeface="+mn-ea"/>
                <a:cs typeface="+mn-cs"/>
              </a:rPr>
              <a:t>pdf</a:t>
            </a:r>
            <a:r>
              <a:rPr lang="cs-CZ" sz="1200" b="0" i="0" u="none" strike="noStrike" kern="1200" baseline="0" dirty="0" smtClean="0">
                <a:solidFill>
                  <a:schemeClr val="tx1"/>
                </a:solidFill>
                <a:latin typeface="+mn-lt"/>
                <a:ea typeface="+mn-ea"/>
                <a:cs typeface="+mn-cs"/>
              </a:rPr>
              <a:t>. </a:t>
            </a:r>
          </a:p>
          <a:p>
            <a:r>
              <a:rPr lang="cs-CZ" sz="1200" b="0" i="0" u="none" strike="noStrike" kern="1200" baseline="0" dirty="0" smtClean="0">
                <a:solidFill>
                  <a:schemeClr val="tx1"/>
                </a:solidFill>
                <a:latin typeface="+mn-lt"/>
                <a:ea typeface="+mn-ea"/>
                <a:cs typeface="+mn-cs"/>
              </a:rPr>
              <a:t>Žádost o podporu z OPZ se předkládá pouze elektronicky v IS KP14+, na ŘO se žádná listinná forma žádosti nezasílá. </a:t>
            </a:r>
            <a:endParaRPr lang="cs-CZ" b="1"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80</a:t>
            </a:fld>
            <a:endParaRPr lang="cs-CZ" dirty="0"/>
          </a:p>
        </p:txBody>
      </p:sp>
    </p:spTree>
    <p:extLst>
      <p:ext uri="{BB962C8B-B14F-4D97-AF65-F5344CB8AC3E}">
        <p14:creationId xmlns:p14="http://schemas.microsoft.com/office/powerpoint/2010/main" val="41791844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Po finalizaci žádosti o podporu dochází v levém menu formuláře žádosti o podporu k aktivaci záložky </a:t>
            </a:r>
            <a:r>
              <a:rPr lang="cs-CZ" sz="1200" b="1" i="0" u="none" strike="noStrike" kern="1200" baseline="0" dirty="0" smtClean="0">
                <a:solidFill>
                  <a:schemeClr val="tx1"/>
                </a:solidFill>
                <a:latin typeface="+mn-lt"/>
                <a:ea typeface="+mn-ea"/>
                <a:cs typeface="+mn-cs"/>
              </a:rPr>
              <a:t>Podpis žádosti. </a:t>
            </a:r>
          </a:p>
          <a:p>
            <a:endParaRPr lang="cs-CZ" sz="1200" b="1"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Technicky mohou žádost podepisovat pouze ti uživatelé IS KP14+, kteří mají pro danou žádost o podporu přidělenu </a:t>
            </a:r>
            <a:r>
              <a:rPr lang="cs-CZ" sz="1200" b="1" i="0" u="none" strike="noStrike" kern="1200" baseline="0" dirty="0" smtClean="0">
                <a:solidFill>
                  <a:schemeClr val="tx1"/>
                </a:solidFill>
                <a:latin typeface="+mn-lt"/>
                <a:ea typeface="+mn-ea"/>
                <a:cs typeface="+mn-cs"/>
              </a:rPr>
              <a:t>roli signatáře </a:t>
            </a:r>
            <a:r>
              <a:rPr lang="cs-CZ" sz="1200" b="0" i="0" u="none" strike="noStrike" kern="1200" baseline="0" dirty="0" smtClean="0">
                <a:solidFill>
                  <a:schemeClr val="tx1"/>
                </a:solidFill>
                <a:latin typeface="+mn-lt"/>
                <a:ea typeface="+mn-ea"/>
                <a:cs typeface="+mn-cs"/>
              </a:rPr>
              <a:t>(blíže viz </a:t>
            </a:r>
            <a:r>
              <a:rPr lang="cs-CZ" sz="1200" b="0" i="0" u="none" strike="noStrike" kern="1200" baseline="0" dirty="0" err="1" smtClean="0">
                <a:solidFill>
                  <a:schemeClr val="tx1"/>
                </a:solidFill>
                <a:latin typeface="+mn-lt"/>
                <a:ea typeface="+mn-ea"/>
                <a:cs typeface="+mn-cs"/>
              </a:rPr>
              <a:t>slide</a:t>
            </a:r>
            <a:r>
              <a:rPr lang="cs-CZ" sz="1200" b="0" i="0" u="none" strike="noStrike" kern="1200" baseline="0" dirty="0" smtClean="0">
                <a:solidFill>
                  <a:schemeClr val="tx1"/>
                </a:solidFill>
                <a:latin typeface="+mn-lt"/>
                <a:ea typeface="+mn-ea"/>
                <a:cs typeface="+mn-cs"/>
              </a:rPr>
              <a:t>, kde je řešen přístup k žádosti/projektu). Pokud bylo v rámci datové oblasti „</a:t>
            </a:r>
            <a:r>
              <a:rPr lang="cs-CZ" sz="1200" b="1" i="0" u="none" strike="noStrike" kern="1200" baseline="0" dirty="0" smtClean="0">
                <a:solidFill>
                  <a:schemeClr val="tx1"/>
                </a:solidFill>
                <a:latin typeface="+mn-lt"/>
                <a:ea typeface="+mn-ea"/>
                <a:cs typeface="+mn-cs"/>
              </a:rPr>
              <a:t>Přístup k projektu</a:t>
            </a:r>
            <a:r>
              <a:rPr lang="cs-CZ" sz="1200" b="0" i="0" u="none" strike="noStrike" kern="1200" baseline="0" dirty="0" smtClean="0">
                <a:solidFill>
                  <a:schemeClr val="tx1"/>
                </a:solidFill>
                <a:latin typeface="+mn-lt"/>
                <a:ea typeface="+mn-ea"/>
                <a:cs typeface="+mn-cs"/>
              </a:rPr>
              <a:t>“ více signatářů a je určeno pořadí, v jakém mají žádost o podporu podepisovat, musí podepisování proběhnout v souladu s těmito zadanými údaji. Role signatáře ovšem nemusí být vždy přidělena statutárnímu zástupci, pokud je k žádosti připojena plná moc (či vnitřní předpis subjektu žadatele, který opravňuje určitou osobu k vystupování za subjekt žadatele vůči ŘO).</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81</a:t>
            </a:fld>
            <a:endParaRPr lang="cs-CZ"/>
          </a:p>
        </p:txBody>
      </p:sp>
    </p:spTree>
    <p:extLst>
      <p:ext uri="{BB962C8B-B14F-4D97-AF65-F5344CB8AC3E}">
        <p14:creationId xmlns:p14="http://schemas.microsoft.com/office/powerpoint/2010/main" val="8577994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Po stisku ikony pečetě se zobrazí okno, v němž uživatel vybere certifikát pro podepisování, kterým disponuje, a také určí cestu k tomuto svému certifikátu (uloženému v nějakém souboru pro aplikaci IS KP14+ dostupném). Stiskem tlačítka Disk a následným výběrem příslušného souboru, připojí uživatel certifikát pro podpis žádosti o podporu. </a:t>
            </a:r>
            <a:r>
              <a:rPr lang="cs-CZ" sz="1200" b="1" i="0" u="none" strike="noStrike" kern="1200" baseline="0" dirty="0" smtClean="0">
                <a:solidFill>
                  <a:schemeClr val="tx1"/>
                </a:solidFill>
                <a:latin typeface="+mn-lt"/>
                <a:ea typeface="+mn-ea"/>
                <a:cs typeface="+mn-cs"/>
              </a:rPr>
              <a:t>Viz následující </a:t>
            </a:r>
            <a:r>
              <a:rPr lang="cs-CZ" sz="1200" b="1" i="0" u="none" strike="noStrike" kern="1200" baseline="0" dirty="0" err="1" smtClean="0">
                <a:solidFill>
                  <a:schemeClr val="tx1"/>
                </a:solidFill>
                <a:latin typeface="+mn-lt"/>
                <a:ea typeface="+mn-ea"/>
                <a:cs typeface="+mn-cs"/>
              </a:rPr>
              <a:t>slide</a:t>
            </a:r>
            <a:r>
              <a:rPr lang="cs-CZ" sz="1200" b="1" i="0" u="none" strike="noStrike" kern="1200" baseline="0" dirty="0" smtClean="0">
                <a:solidFill>
                  <a:schemeClr val="tx1"/>
                </a:solidFill>
                <a:latin typeface="+mn-lt"/>
                <a:ea typeface="+mn-ea"/>
                <a:cs typeface="+mn-cs"/>
              </a:rPr>
              <a:t>.</a:t>
            </a:r>
            <a:endParaRPr lang="cs-CZ" b="1"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82</a:t>
            </a:fld>
            <a:endParaRPr lang="cs-CZ" dirty="0"/>
          </a:p>
        </p:txBody>
      </p:sp>
    </p:spTree>
    <p:extLst>
      <p:ext uri="{BB962C8B-B14F-4D97-AF65-F5344CB8AC3E}">
        <p14:creationId xmlns:p14="http://schemas.microsoft.com/office/powerpoint/2010/main" val="10037708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83</a:t>
            </a:fld>
            <a:endParaRPr lang="cs-CZ"/>
          </a:p>
        </p:txBody>
      </p:sp>
    </p:spTree>
    <p:extLst>
      <p:ext uri="{BB962C8B-B14F-4D97-AF65-F5344CB8AC3E}">
        <p14:creationId xmlns:p14="http://schemas.microsoft.com/office/powerpoint/2010/main" val="30270946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0DD34F6-7CBD-49DD-A28A-CBC95A221BDA}" type="slidenum">
              <a:rPr lang="cs-CZ" smtClean="0"/>
              <a:t>89</a:t>
            </a:fld>
            <a:endParaRPr lang="cs-CZ"/>
          </a:p>
        </p:txBody>
      </p:sp>
    </p:spTree>
    <p:extLst>
      <p:ext uri="{BB962C8B-B14F-4D97-AF65-F5344CB8AC3E}">
        <p14:creationId xmlns:p14="http://schemas.microsoft.com/office/powerpoint/2010/main" val="225887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 časných ranních hodinách i pozdní odpoledne</a:t>
            </a:r>
          </a:p>
          <a:p>
            <a:r>
              <a:rPr lang="cs-CZ" dirty="0" smtClean="0"/>
              <a:t>Nejde o podporu mimoškolních vzdělávacích aktivit, ale o posílení služeb zajišťujících péči o děti</a:t>
            </a:r>
            <a:endParaRPr lang="cs-CZ" dirty="0"/>
          </a:p>
        </p:txBody>
      </p:sp>
      <p:sp>
        <p:nvSpPr>
          <p:cNvPr id="4" name="Zástupný symbol pro číslo snímku 3"/>
          <p:cNvSpPr>
            <a:spLocks noGrp="1"/>
          </p:cNvSpPr>
          <p:nvPr>
            <p:ph type="sldNum" sz="quarter" idx="10"/>
          </p:nvPr>
        </p:nvSpPr>
        <p:spPr/>
        <p:txBody>
          <a:bodyPr/>
          <a:lstStyle/>
          <a:p>
            <a:fld id="{50DD34F6-7CBD-49DD-A28A-CBC95A221BDA}" type="slidenum">
              <a:rPr lang="cs-CZ" smtClean="0"/>
              <a:t>12</a:t>
            </a:fld>
            <a:endParaRPr lang="cs-CZ"/>
          </a:p>
        </p:txBody>
      </p:sp>
    </p:spTree>
    <p:extLst>
      <p:ext uri="{BB962C8B-B14F-4D97-AF65-F5344CB8AC3E}">
        <p14:creationId xmlns:p14="http://schemas.microsoft.com/office/powerpoint/2010/main" val="2812235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0DD34F6-7CBD-49DD-A28A-CBC95A221BDA}" type="slidenum">
              <a:rPr lang="cs-CZ" smtClean="0"/>
              <a:t>13</a:t>
            </a:fld>
            <a:endParaRPr lang="cs-CZ"/>
          </a:p>
        </p:txBody>
      </p:sp>
    </p:spTree>
    <p:extLst>
      <p:ext uri="{BB962C8B-B14F-4D97-AF65-F5344CB8AC3E}">
        <p14:creationId xmlns:p14="http://schemas.microsoft.com/office/powerpoint/2010/main" val="368433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-nepobytové tábory!</a:t>
            </a:r>
          </a:p>
          <a:p>
            <a:r>
              <a:rPr lang="cs-CZ" dirty="0" smtClean="0"/>
              <a:t>Pozor na bagatelní podporu</a:t>
            </a:r>
            <a:endParaRPr lang="cs-CZ" dirty="0"/>
          </a:p>
        </p:txBody>
      </p:sp>
      <p:sp>
        <p:nvSpPr>
          <p:cNvPr id="4" name="Zástupný symbol pro číslo snímku 3"/>
          <p:cNvSpPr>
            <a:spLocks noGrp="1"/>
          </p:cNvSpPr>
          <p:nvPr>
            <p:ph type="sldNum" sz="quarter" idx="10"/>
          </p:nvPr>
        </p:nvSpPr>
        <p:spPr/>
        <p:txBody>
          <a:bodyPr/>
          <a:lstStyle/>
          <a:p>
            <a:fld id="{9E3F6C23-B531-4DD1-8077-2FC563241F96}" type="slidenum">
              <a:rPr lang="cs-CZ" smtClean="0"/>
              <a:t>14</a:t>
            </a:fld>
            <a:endParaRPr lang="cs-CZ"/>
          </a:p>
        </p:txBody>
      </p:sp>
    </p:spTree>
    <p:extLst>
      <p:ext uri="{BB962C8B-B14F-4D97-AF65-F5344CB8AC3E}">
        <p14:creationId xmlns:p14="http://schemas.microsoft.com/office/powerpoint/2010/main" val="1833830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 Nelze podpořit lesní školy a mateřská centra, lze je ale „přetransformovat“ na DS</a:t>
            </a:r>
            <a:endParaRPr lang="cs-CZ" dirty="0"/>
          </a:p>
        </p:txBody>
      </p:sp>
      <p:sp>
        <p:nvSpPr>
          <p:cNvPr id="4" name="Zástupný symbol pro číslo snímku 3"/>
          <p:cNvSpPr>
            <a:spLocks noGrp="1"/>
          </p:cNvSpPr>
          <p:nvPr>
            <p:ph type="sldNum" sz="quarter" idx="10"/>
          </p:nvPr>
        </p:nvSpPr>
        <p:spPr/>
        <p:txBody>
          <a:bodyPr/>
          <a:lstStyle/>
          <a:p>
            <a:fld id="{9E3F6C23-B531-4DD1-8077-2FC563241F96}" type="slidenum">
              <a:rPr lang="cs-CZ" smtClean="0"/>
              <a:t>16</a:t>
            </a:fld>
            <a:endParaRPr lang="cs-CZ"/>
          </a:p>
        </p:txBody>
      </p:sp>
    </p:spTree>
    <p:extLst>
      <p:ext uri="{BB962C8B-B14F-4D97-AF65-F5344CB8AC3E}">
        <p14:creationId xmlns:p14="http://schemas.microsoft.com/office/powerpoint/2010/main" val="3046980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cs-CZ" smtClean="0"/>
              <a:t>Kliknutím lze upravit styl.</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06CDAD19-BA48-4CF8-9C02-BCAFC5725FAB}" type="datetimeFigureOut">
              <a:rPr lang="cs-CZ" smtClean="0"/>
              <a:t>17.10.2017</a:t>
            </a:fld>
            <a:endParaRPr lang="cs-CZ"/>
          </a:p>
        </p:txBody>
      </p:sp>
      <p:sp>
        <p:nvSpPr>
          <p:cNvPr id="5" name="Footer Placeholder 4"/>
          <p:cNvSpPr>
            <a:spLocks noGrp="1"/>
          </p:cNvSpPr>
          <p:nvPr>
            <p:ph type="ftr" sz="quarter" idx="11"/>
          </p:nvPr>
        </p:nvSpPr>
        <p:spPr>
          <a:xfrm>
            <a:off x="5332412" y="5883275"/>
            <a:ext cx="4324044" cy="365125"/>
          </a:xfrm>
        </p:spPr>
        <p:txBody>
          <a:bodyPr/>
          <a:lstStyle/>
          <a:p>
            <a:endParaRPr lang="cs-CZ"/>
          </a:p>
        </p:txBody>
      </p:sp>
      <p:sp>
        <p:nvSpPr>
          <p:cNvPr id="6" name="Slide Number Placeholder 5"/>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1896391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06CDAD19-BA48-4CF8-9C02-BCAFC5725FAB}" type="datetimeFigureOut">
              <a:rPr lang="cs-CZ" smtClean="0"/>
              <a:t>17.10.2017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2247353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06CDAD19-BA48-4CF8-9C02-BCAFC5725FAB}" type="datetimeFigureOut">
              <a:rPr lang="cs-CZ" smtClean="0"/>
              <a:t>17.10.2017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593787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06CDAD19-BA48-4CF8-9C02-BCAFC5725FAB}" type="datetimeFigureOut">
              <a:rPr lang="cs-CZ" smtClean="0"/>
              <a:t>17.10.2017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729324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06CDAD19-BA48-4CF8-9C02-BCAFC5725FAB}" type="datetimeFigureOut">
              <a:rPr lang="cs-CZ" smtClean="0"/>
              <a:t>17.10.2017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27170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cs-CZ" smtClean="0"/>
              <a:t>Upravte styly předlohy textu.</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06CDAD19-BA48-4CF8-9C02-BCAFC5725FAB}" type="datetimeFigureOut">
              <a:rPr lang="cs-CZ" smtClean="0"/>
              <a:t>17.10.2017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1232744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cs-CZ" smtClean="0"/>
              <a:t>Kliknutím lze upravit styl.</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cs-CZ" smtClean="0"/>
              <a:t>Upravte styly předlohy textu.</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06CDAD19-BA48-4CF8-9C02-BCAFC5725FAB}" type="datetimeFigureOut">
              <a:rPr lang="cs-CZ" smtClean="0"/>
              <a:t>17.10.2017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3423467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6CDAD19-BA48-4CF8-9C02-BCAFC5725FAB}" type="datetimeFigureOut">
              <a:rPr lang="cs-CZ" smtClean="0"/>
              <a:t>17.10.2017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1796433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6CDAD19-BA48-4CF8-9C02-BCAFC5725FAB}" type="datetimeFigureOut">
              <a:rPr lang="cs-CZ" smtClean="0"/>
              <a:t>17.10.2017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203122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720000" y="1800000"/>
            <a:ext cx="10752000" cy="2088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2"/>
          <p:cNvSpPr>
            <a:spLocks noGrp="1"/>
          </p:cNvSpPr>
          <p:nvPr>
            <p:ph idx="10"/>
          </p:nvPr>
        </p:nvSpPr>
        <p:spPr>
          <a:xfrm>
            <a:off x="720000" y="4032000"/>
            <a:ext cx="10752000" cy="2088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4250748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720000" y="1800000"/>
            <a:ext cx="528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6192000" y="1800000"/>
            <a:ext cx="528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92836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nchor="ct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6CDAD19-BA48-4CF8-9C02-BCAFC5725FAB}" type="datetimeFigureOut">
              <a:rPr lang="cs-CZ" smtClean="0"/>
              <a:t>17.10.2017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a:xfrm>
            <a:off x="10951856" y="5867131"/>
            <a:ext cx="551167" cy="365125"/>
          </a:xfrm>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4007632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720000" y="1800000"/>
            <a:ext cx="10752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720000" y="4032000"/>
            <a:ext cx="10752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1428281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06CDAD19-BA48-4CF8-9C02-BCAFC5725FAB}" type="datetimeFigureOut">
              <a:rPr lang="cs-CZ" smtClean="0"/>
              <a:t>17.10.2017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3152234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06CDAD19-BA48-4CF8-9C02-BCAFC5725FAB}" type="datetimeFigureOut">
              <a:rPr lang="cs-CZ" smtClean="0"/>
              <a:t>17.10.2017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3521315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06CDAD19-BA48-4CF8-9C02-BCAFC5725FAB}" type="datetimeFigureOut">
              <a:rPr lang="cs-CZ" smtClean="0"/>
              <a:t>17.10.2017</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288705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06CDAD19-BA48-4CF8-9C02-BCAFC5725FAB}" type="datetimeFigureOut">
              <a:rPr lang="cs-CZ" smtClean="0"/>
              <a:t>17.10.2017</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536400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DAD19-BA48-4CF8-9C02-BCAFC5725FAB}" type="datetimeFigureOut">
              <a:rPr lang="cs-CZ" smtClean="0"/>
              <a:t>17.10.2017</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359579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cs-CZ" smtClean="0"/>
              <a:t>Kliknutím lze upravit styl.</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06CDAD19-BA48-4CF8-9C02-BCAFC5725FAB}" type="datetimeFigureOut">
              <a:rPr lang="cs-CZ" smtClean="0"/>
              <a:t>17.10.2017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622968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cs-CZ" smtClean="0"/>
              <a:t>Kliknutím lze upravit styl.</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06CDAD19-BA48-4CF8-9C02-BCAFC5725FAB}" type="datetimeFigureOut">
              <a:rPr lang="cs-CZ" smtClean="0"/>
              <a:t>17.10.2017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177691D-8F28-42F1-B882-F22E0455A2E9}" type="slidenum">
              <a:rPr lang="cs-CZ" smtClean="0"/>
              <a:t>‹#›</a:t>
            </a:fld>
            <a:endParaRPr lang="cs-CZ"/>
          </a:p>
        </p:txBody>
      </p:sp>
    </p:spTree>
    <p:extLst>
      <p:ext uri="{BB962C8B-B14F-4D97-AF65-F5344CB8AC3E}">
        <p14:creationId xmlns:p14="http://schemas.microsoft.com/office/powerpoint/2010/main" val="2461855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6CDAD19-BA48-4CF8-9C02-BCAFC5725FAB}" type="datetimeFigureOut">
              <a:rPr lang="cs-CZ" smtClean="0"/>
              <a:t>17.10.2017</a:t>
            </a:fld>
            <a:endParaRPr lang="cs-CZ"/>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77691D-8F28-42F1-B882-F22E0455A2E9}" type="slidenum">
              <a:rPr lang="cs-CZ" smtClean="0"/>
              <a:t>‹#›</a:t>
            </a:fld>
            <a:endParaRPr lang="cs-CZ"/>
          </a:p>
        </p:txBody>
      </p:sp>
    </p:spTree>
    <p:extLst>
      <p:ext uri="{BB962C8B-B14F-4D97-AF65-F5344CB8AC3E}">
        <p14:creationId xmlns:p14="http://schemas.microsoft.com/office/powerpoint/2010/main" val="375009268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_ftnref1"/><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esfcr.cz/formulare-a-pokyny-potrebne-v-ramci-pripravy-zadosti-o-podporu-opz/-/dokument/797956" TargetMode="External"/><Relationship Id="rId2" Type="http://schemas.openxmlformats.org/officeDocument/2006/relationships/hyperlink" Target="http://strukturalni-fondy.cz/cs/jak-na-projekt/Elektronicka-zadost/Edukacni-videa"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38.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hyperlink" Target="https://www.esfcr.cz/formulare-pro-uzavreni-pravniho-aktu-a-vzory-pravnich-aktu-o-poskytnuti-podpory-na-projekt-opz?p_p_id=DocumentDetailStandalonePortlet_WAR_esfportalportletapplication&amp;p_p_lifecycle=2&amp;p_p_state=normal&amp;p_p_mode=view&amp;p_p_resource_id=downloadRevision&amp;p_p_cacheability=cacheLevelPage&amp;p_p_col_id=column-3&amp;p_p_col_pos=3&amp;p_p_col_count=4&amp;_DocumentDetailStandalonePortlet_WAR_esfportalportletapplication_revisionId=798825" TargetMode="External"/><Relationship Id="rId2" Type="http://schemas.openxmlformats.org/officeDocument/2006/relationships/notesSlide" Target="../notesSlides/notesSlide40.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0.xml"/><Relationship Id="rId4" Type="http://schemas.openxmlformats.org/officeDocument/2006/relationships/image" Target="../media/image31.png"/></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0.xml"/><Relationship Id="rId5" Type="http://schemas.openxmlformats.org/officeDocument/2006/relationships/image" Target="../media/image35.png"/><Relationship Id="rId4" Type="http://schemas.openxmlformats.org/officeDocument/2006/relationships/image" Target="../media/image34.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18.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mseu.mssf.cz/"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ww.esfcr.cz/file/9003/" TargetMode="External"/><Relationship Id="rId2" Type="http://schemas.openxmlformats.org/officeDocument/2006/relationships/hyperlink" Target="https://www.esfcr.cz/file/9002/" TargetMode="External"/><Relationship Id="rId1" Type="http://schemas.openxmlformats.org/officeDocument/2006/relationships/slideLayout" Target="../slideLayouts/slideLayout2.xml"/><Relationship Id="rId4" Type="http://schemas.openxmlformats.org/officeDocument/2006/relationships/hyperlink" Target="http://www.kralovska-stezka.cz/cs/dotace-2/vyzvy-mas/opz-2-vyzva/"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600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2319364" y="1380068"/>
            <a:ext cx="9183659" cy="2616199"/>
          </a:xfrm>
        </p:spPr>
        <p:txBody>
          <a:bodyPr>
            <a:normAutofit/>
          </a:bodyPr>
          <a:lstStyle/>
          <a:p>
            <a:r>
              <a:rPr lang="cs-CZ" sz="6600" b="1" dirty="0" smtClean="0"/>
              <a:t>Výzva MAS č. 2 </a:t>
            </a:r>
            <a:r>
              <a:rPr lang="cs-CZ" sz="6600" b="1" dirty="0"/>
              <a:t>z</a:t>
            </a:r>
            <a:r>
              <a:rPr lang="cs-CZ" sz="6600" b="1" dirty="0" smtClean="0"/>
              <a:t> OPZ:</a:t>
            </a:r>
            <a:endParaRPr lang="cs-CZ" sz="6600" b="1" dirty="0"/>
          </a:p>
        </p:txBody>
      </p:sp>
      <p:sp>
        <p:nvSpPr>
          <p:cNvPr id="3" name="Podnadpis 2"/>
          <p:cNvSpPr>
            <a:spLocks noGrp="1"/>
          </p:cNvSpPr>
          <p:nvPr>
            <p:ph type="subTitle" idx="1"/>
          </p:nvPr>
        </p:nvSpPr>
        <p:spPr/>
        <p:txBody>
          <a:bodyPr>
            <a:normAutofit fontScale="92500"/>
          </a:bodyPr>
          <a:lstStyle/>
          <a:p>
            <a:endParaRPr lang="cs-CZ" dirty="0" smtClean="0"/>
          </a:p>
          <a:p>
            <a:r>
              <a:rPr lang="cs-CZ" sz="2400" b="1" dirty="0"/>
              <a:t>2</a:t>
            </a:r>
            <a:r>
              <a:rPr lang="cs-CZ" sz="2400" b="1" dirty="0" smtClean="0"/>
              <a:t>. Výzva MAS Královská stezka- OPZ- Rodina a mladí I. </a:t>
            </a:r>
          </a:p>
          <a:p>
            <a:r>
              <a:rPr lang="cs-CZ" dirty="0" smtClean="0"/>
              <a:t>Seminář pro žadatele, 16. 10. 2017</a:t>
            </a:r>
          </a:p>
          <a:p>
            <a:endParaRPr lang="cs-CZ" dirty="0"/>
          </a:p>
        </p:txBody>
      </p:sp>
      <p:sp>
        <p:nvSpPr>
          <p:cNvPr id="4" name="AutoShape 2" descr="https://mail.centrum.cz/download.php?msg_id=0000000087e9000365180246a7f4&amp;idx=1.3&amp;filename=ESIF_2_OP_barevne.jpg&amp;r=73.1421690539210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4" descr="https://mail.centrum.cz/download.php?msg_id=0000000087e9000365180246a7f4&amp;idx=1.3&amp;filename=ESIF_2_OP_barevne.jpg&amp;r=73.14216905392104"/>
          <p:cNvSpPr>
            <a:spLocks noChangeAspect="1" noChangeArrowheads="1"/>
          </p:cNvSpPr>
          <p:nvPr/>
        </p:nvSpPr>
        <p:spPr bwMode="auto">
          <a:xfrm>
            <a:off x="1171575" y="36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575" y="433252"/>
            <a:ext cx="6074664" cy="1112520"/>
          </a:xfrm>
          <a:prstGeom prst="rect">
            <a:avLst/>
          </a:prstGeom>
        </p:spPr>
      </p:pic>
    </p:spTree>
    <p:extLst>
      <p:ext uri="{BB962C8B-B14F-4D97-AF65-F5344CB8AC3E}">
        <p14:creationId xmlns:p14="http://schemas.microsoft.com/office/powerpoint/2010/main" val="273034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Podporované aktivity</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568952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03558" y="129576"/>
            <a:ext cx="10018713" cy="1323304"/>
          </a:xfrm>
        </p:spPr>
        <p:txBody>
          <a:bodyPr/>
          <a:lstStyle/>
          <a:p>
            <a:r>
              <a:rPr lang="cs-CZ" b="1" dirty="0" smtClean="0"/>
              <a:t>Podporované aktivity</a:t>
            </a:r>
            <a:endParaRPr lang="cs-CZ" b="1" dirty="0"/>
          </a:p>
        </p:txBody>
      </p:sp>
      <p:sp>
        <p:nvSpPr>
          <p:cNvPr id="3" name="Zástupný symbol pro obsah 2"/>
          <p:cNvSpPr>
            <a:spLocks noGrp="1"/>
          </p:cNvSpPr>
          <p:nvPr>
            <p:ph idx="1"/>
          </p:nvPr>
        </p:nvSpPr>
        <p:spPr>
          <a:xfrm>
            <a:off x="1484310" y="1452880"/>
            <a:ext cx="10018713" cy="4886960"/>
          </a:xfrm>
        </p:spPr>
        <p:txBody>
          <a:bodyPr>
            <a:normAutofit/>
          </a:bodyPr>
          <a:lstStyle/>
          <a:p>
            <a:r>
              <a:rPr lang="cs-CZ" dirty="0"/>
              <a:t>A. Zařízení péče o děti zajišťující péči o děti v době mimo školní vyučování (ranní či odpolední </a:t>
            </a:r>
            <a:r>
              <a:rPr lang="cs-CZ" dirty="0" smtClean="0"/>
              <a:t>pobyt</a:t>
            </a:r>
            <a:r>
              <a:rPr lang="cs-CZ" dirty="0"/>
              <a:t>) </a:t>
            </a:r>
          </a:p>
          <a:p>
            <a:r>
              <a:rPr lang="cs-CZ" dirty="0"/>
              <a:t>B. Příměstské tábory  </a:t>
            </a:r>
          </a:p>
          <a:p>
            <a:r>
              <a:rPr lang="cs-CZ" dirty="0"/>
              <a:t>C. Dětské skupiny (pro veřejnost, podniková) </a:t>
            </a:r>
          </a:p>
          <a:p>
            <a:r>
              <a:rPr lang="cs-CZ" dirty="0"/>
              <a:t>D. Vzdělávání pečujících osob </a:t>
            </a:r>
          </a:p>
        </p:txBody>
      </p:sp>
    </p:spTree>
    <p:extLst>
      <p:ext uri="{BB962C8B-B14F-4D97-AF65-F5344CB8AC3E}">
        <p14:creationId xmlns:p14="http://schemas.microsoft.com/office/powerpoint/2010/main" val="1072595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fontScale="90000"/>
          </a:bodyPr>
          <a:lstStyle/>
          <a:p>
            <a:r>
              <a:rPr lang="cs-CZ" b="1" dirty="0" smtClean="0"/>
              <a:t/>
            </a:r>
            <a:br>
              <a:rPr lang="cs-CZ" b="1" dirty="0" smtClean="0"/>
            </a:br>
            <a:r>
              <a:rPr lang="cs-CZ" b="1" dirty="0"/>
              <a:t> A. Zařízení péče o děti zajišťující péči o děti v době mimo školní vyučování (ranní či odpolední pobyt) </a:t>
            </a:r>
            <a:endParaRPr lang="cs-CZ" dirty="0"/>
          </a:p>
        </p:txBody>
      </p:sp>
      <p:sp>
        <p:nvSpPr>
          <p:cNvPr id="3" name="Zástupný symbol pro obsah 2"/>
          <p:cNvSpPr>
            <a:spLocks noGrp="1"/>
          </p:cNvSpPr>
          <p:nvPr>
            <p:ph idx="1"/>
          </p:nvPr>
        </p:nvSpPr>
        <p:spPr>
          <a:xfrm>
            <a:off x="1314189" y="2721036"/>
            <a:ext cx="10018713" cy="3601792"/>
          </a:xfrm>
        </p:spPr>
        <p:txBody>
          <a:bodyPr>
            <a:normAutofit/>
          </a:bodyPr>
          <a:lstStyle/>
          <a:p>
            <a:r>
              <a:rPr lang="cs-CZ" dirty="0" smtClean="0"/>
              <a:t>Cíl: zajistit péči o děti v době mimo školní vyučování, kdy jsou rodiče v zaměstnání</a:t>
            </a:r>
          </a:p>
          <a:p>
            <a:r>
              <a:rPr lang="cs-CZ" dirty="0" smtClean="0"/>
              <a:t>Vybudování zařízení a zajištění služeb péče o děti mimo režim vyhlášky č. 74/2005 Sb. o zájmovém vzdělávání</a:t>
            </a:r>
          </a:p>
          <a:p>
            <a:r>
              <a:rPr lang="cs-CZ" dirty="0" smtClean="0"/>
              <a:t>Zařízení </a:t>
            </a:r>
            <a:r>
              <a:rPr lang="cs-CZ" b="1" dirty="0" smtClean="0"/>
              <a:t>doplňující chybějící kapacitu </a:t>
            </a:r>
            <a:r>
              <a:rPr lang="cs-CZ" dirty="0" smtClean="0"/>
              <a:t>stávajících institucionálních forem tohoto typu (školní družiny, kluby) s </a:t>
            </a:r>
            <a:r>
              <a:rPr lang="cs-CZ" b="1" dirty="0" smtClean="0"/>
              <a:t>dobou provozu </a:t>
            </a:r>
            <a:r>
              <a:rPr lang="cs-CZ" dirty="0" smtClean="0"/>
              <a:t>odpovídající </a:t>
            </a:r>
            <a:r>
              <a:rPr lang="cs-CZ" b="1" dirty="0" smtClean="0"/>
              <a:t>potřebám rodičů</a:t>
            </a:r>
          </a:p>
          <a:p>
            <a:pPr lvl="1"/>
            <a:r>
              <a:rPr lang="cs-CZ" dirty="0" smtClean="0"/>
              <a:t>Žádoucí spolupráce s místní školou</a:t>
            </a:r>
            <a:endParaRPr lang="cs-CZ" dirty="0"/>
          </a:p>
          <a:p>
            <a:endParaRPr lang="cs-CZ" b="1" dirty="0" smtClean="0"/>
          </a:p>
        </p:txBody>
      </p:sp>
    </p:spTree>
    <p:extLst>
      <p:ext uri="{BB962C8B-B14F-4D97-AF65-F5344CB8AC3E}">
        <p14:creationId xmlns:p14="http://schemas.microsoft.com/office/powerpoint/2010/main" val="2377354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fontScale="90000"/>
          </a:bodyPr>
          <a:lstStyle/>
          <a:p>
            <a:r>
              <a:rPr lang="cs-CZ" b="1" dirty="0" smtClean="0"/>
              <a:t/>
            </a:r>
            <a:br>
              <a:rPr lang="cs-CZ" b="1" dirty="0" smtClean="0"/>
            </a:br>
            <a:r>
              <a:rPr lang="cs-CZ" b="1" dirty="0"/>
              <a:t> A. Zařízení péče o děti zajišťující péči o děti v době mimo školní vyučování (ranní či odpolední pobyt) </a:t>
            </a:r>
            <a:endParaRPr lang="cs-CZ" dirty="0"/>
          </a:p>
        </p:txBody>
      </p:sp>
      <p:sp>
        <p:nvSpPr>
          <p:cNvPr id="3" name="Zástupný symbol pro obsah 2"/>
          <p:cNvSpPr>
            <a:spLocks noGrp="1"/>
          </p:cNvSpPr>
          <p:nvPr>
            <p:ph idx="1"/>
          </p:nvPr>
        </p:nvSpPr>
        <p:spPr>
          <a:xfrm>
            <a:off x="1314189" y="2721036"/>
            <a:ext cx="10018713" cy="3828620"/>
          </a:xfrm>
        </p:spPr>
        <p:txBody>
          <a:bodyPr>
            <a:normAutofit fontScale="92500"/>
          </a:bodyPr>
          <a:lstStyle/>
          <a:p>
            <a:r>
              <a:rPr lang="cs-CZ" dirty="0" smtClean="0"/>
              <a:t>Zařízení pro žáky </a:t>
            </a:r>
            <a:r>
              <a:rPr lang="cs-CZ" b="1" dirty="0" smtClean="0"/>
              <a:t>1. stupně ZŠ </a:t>
            </a:r>
            <a:r>
              <a:rPr lang="cs-CZ" dirty="0" smtClean="0"/>
              <a:t>(popř. přípravné třídy ZŠ)</a:t>
            </a:r>
          </a:p>
          <a:p>
            <a:r>
              <a:rPr lang="cs-CZ" dirty="0" smtClean="0"/>
              <a:t>Min. </a:t>
            </a:r>
            <a:r>
              <a:rPr lang="cs-CZ" b="1" dirty="0" smtClean="0"/>
              <a:t>5 dětí</a:t>
            </a:r>
            <a:r>
              <a:rPr lang="cs-CZ" dirty="0" smtClean="0"/>
              <a:t>, </a:t>
            </a:r>
            <a:r>
              <a:rPr lang="cs-CZ" b="1" dirty="0" smtClean="0"/>
              <a:t>optimální</a:t>
            </a:r>
            <a:r>
              <a:rPr lang="cs-CZ" dirty="0" smtClean="0"/>
              <a:t> počet na 1 pečující osobu je </a:t>
            </a:r>
            <a:r>
              <a:rPr lang="cs-CZ" b="1" dirty="0" smtClean="0"/>
              <a:t>15 dětí</a:t>
            </a:r>
          </a:p>
          <a:p>
            <a:r>
              <a:rPr lang="cs-CZ" dirty="0" smtClean="0"/>
              <a:t>Možno zahrnout náklady na  </a:t>
            </a:r>
            <a:r>
              <a:rPr lang="cs-CZ" b="1" dirty="0" smtClean="0"/>
              <a:t>doprovody dětí </a:t>
            </a:r>
            <a:r>
              <a:rPr lang="cs-CZ" dirty="0" smtClean="0"/>
              <a:t>před/po vyučování do/z provozovaného zařízení a náklady na pečující osobu v době pobytu skupiny dětí ve venkovních prostorách tak, aby se skupinou dětí byly vždy 2 pečující osoby</a:t>
            </a:r>
          </a:p>
          <a:p>
            <a:r>
              <a:rPr lang="cs-CZ" dirty="0" smtClean="0"/>
              <a:t>Poskytování i v prostorách, kde je provozována družina- provozní doba se nesmí překrývat</a:t>
            </a:r>
          </a:p>
          <a:p>
            <a:r>
              <a:rPr lang="cs-CZ" dirty="0" smtClean="0"/>
              <a:t>Uzavření </a:t>
            </a:r>
            <a:r>
              <a:rPr lang="cs-CZ" b="1" dirty="0" smtClean="0"/>
              <a:t>písemné smlouvy</a:t>
            </a:r>
            <a:r>
              <a:rPr lang="cs-CZ" dirty="0" smtClean="0"/>
              <a:t> o poskytování služby </a:t>
            </a:r>
            <a:r>
              <a:rPr lang="cs-CZ" b="1" dirty="0" smtClean="0"/>
              <a:t>s rodiči </a:t>
            </a:r>
            <a:r>
              <a:rPr lang="cs-CZ" dirty="0" smtClean="0"/>
              <a:t>na každé pololetí školní roku</a:t>
            </a:r>
          </a:p>
        </p:txBody>
      </p:sp>
    </p:spTree>
    <p:extLst>
      <p:ext uri="{BB962C8B-B14F-4D97-AF65-F5344CB8AC3E}">
        <p14:creationId xmlns:p14="http://schemas.microsoft.com/office/powerpoint/2010/main" val="3098155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 Příměstské tábory</a:t>
            </a:r>
            <a:br>
              <a:rPr lang="cs-CZ" b="1" dirty="0" smtClean="0"/>
            </a:br>
            <a:endParaRPr lang="cs-CZ" dirty="0"/>
          </a:p>
        </p:txBody>
      </p:sp>
      <p:sp>
        <p:nvSpPr>
          <p:cNvPr id="3" name="Zástupný symbol pro obsah 2"/>
          <p:cNvSpPr>
            <a:spLocks noGrp="1"/>
          </p:cNvSpPr>
          <p:nvPr>
            <p:ph idx="1"/>
          </p:nvPr>
        </p:nvSpPr>
        <p:spPr/>
        <p:txBody>
          <a:bodyPr/>
          <a:lstStyle/>
          <a:p>
            <a:r>
              <a:rPr lang="cs-CZ" dirty="0" smtClean="0"/>
              <a:t>Zajištění služeb péče o děti </a:t>
            </a:r>
            <a:r>
              <a:rPr lang="cs-CZ" b="1" dirty="0" smtClean="0"/>
              <a:t>v době školních prázdnin</a:t>
            </a:r>
          </a:p>
          <a:p>
            <a:r>
              <a:rPr lang="cs-CZ" dirty="0" smtClean="0"/>
              <a:t>Doba konání pouze </a:t>
            </a:r>
            <a:r>
              <a:rPr lang="cs-CZ" b="1" dirty="0" smtClean="0"/>
              <a:t>pracovní dny</a:t>
            </a:r>
          </a:p>
          <a:p>
            <a:r>
              <a:rPr lang="cs-CZ" dirty="0" smtClean="0"/>
              <a:t>Minimální kapacita: </a:t>
            </a:r>
            <a:r>
              <a:rPr lang="cs-CZ" b="1" dirty="0" smtClean="0"/>
              <a:t>10 dětí</a:t>
            </a:r>
          </a:p>
          <a:p>
            <a:r>
              <a:rPr lang="cs-CZ" dirty="0" smtClean="0"/>
              <a:t>Písemná smlouva s rodiči o poskytování služby</a:t>
            </a:r>
          </a:p>
          <a:p>
            <a:r>
              <a:rPr lang="cs-CZ" dirty="0" smtClean="0"/>
              <a:t>Vést denní evidenci přítomných dětí</a:t>
            </a:r>
            <a:endParaRPr lang="cs-CZ" dirty="0"/>
          </a:p>
        </p:txBody>
      </p:sp>
    </p:spTree>
    <p:extLst>
      <p:ext uri="{BB962C8B-B14F-4D97-AF65-F5344CB8AC3E}">
        <p14:creationId xmlns:p14="http://schemas.microsoft.com/office/powerpoint/2010/main" val="3805855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09" y="111642"/>
            <a:ext cx="10018713" cy="1752599"/>
          </a:xfrm>
        </p:spPr>
        <p:txBody>
          <a:bodyPr/>
          <a:lstStyle/>
          <a:p>
            <a:r>
              <a:rPr lang="cs-CZ" b="1" dirty="0" smtClean="0"/>
              <a:t>C. Dětské skupiny</a:t>
            </a:r>
            <a:endParaRPr lang="cs-CZ" b="1" dirty="0"/>
          </a:p>
        </p:txBody>
      </p:sp>
      <p:sp>
        <p:nvSpPr>
          <p:cNvPr id="3" name="Zástupný symbol pro obsah 2"/>
          <p:cNvSpPr>
            <a:spLocks noGrp="1"/>
          </p:cNvSpPr>
          <p:nvPr>
            <p:ph idx="1"/>
          </p:nvPr>
        </p:nvSpPr>
        <p:spPr>
          <a:xfrm>
            <a:off x="1484310" y="1286540"/>
            <a:ext cx="10018713" cy="5326911"/>
          </a:xfrm>
        </p:spPr>
        <p:txBody>
          <a:bodyPr/>
          <a:lstStyle/>
          <a:p>
            <a:r>
              <a:rPr lang="cs-CZ" dirty="0" smtClean="0"/>
              <a:t>Podpora na vytvoření nových/přeměna stávajících zařízení poskytujících </a:t>
            </a:r>
            <a:r>
              <a:rPr lang="cs-CZ" b="1" dirty="0" smtClean="0"/>
              <a:t>pravidelnou péči o dítě od 1 roku věku do zahájení povinné školní docházky</a:t>
            </a:r>
            <a:r>
              <a:rPr lang="cs-CZ" dirty="0" smtClean="0"/>
              <a:t> a na jejich </a:t>
            </a:r>
            <a:r>
              <a:rPr lang="cs-CZ" b="1" dirty="0" smtClean="0"/>
              <a:t>provoz</a:t>
            </a:r>
            <a:r>
              <a:rPr lang="cs-CZ" dirty="0" smtClean="0"/>
              <a:t> </a:t>
            </a:r>
          </a:p>
          <a:p>
            <a:r>
              <a:rPr lang="cs-CZ" dirty="0" smtClean="0"/>
              <a:t>Účel: </a:t>
            </a:r>
            <a:r>
              <a:rPr lang="cs-CZ" b="1" dirty="0" smtClean="0"/>
              <a:t>zapojení rodičů do pracovního procesu</a:t>
            </a:r>
          </a:p>
          <a:p>
            <a:r>
              <a:rPr lang="cs-CZ" dirty="0"/>
              <a:t>Obsahem služby hlídání a péče o dítě je zajištění </a:t>
            </a:r>
            <a:r>
              <a:rPr lang="cs-CZ" b="1" dirty="0"/>
              <a:t>potřeb dítěte, výchova, rozvoj schopností a kulturních i hygienických návyků dítěte</a:t>
            </a:r>
            <a:r>
              <a:rPr lang="cs-CZ" dirty="0" smtClean="0"/>
              <a:t>.</a:t>
            </a:r>
          </a:p>
          <a:p>
            <a:r>
              <a:rPr lang="cs-CZ" dirty="0" smtClean="0"/>
              <a:t>Podmínky:</a:t>
            </a:r>
          </a:p>
          <a:p>
            <a:pPr lvl="1"/>
            <a:r>
              <a:rPr lang="cs-CZ" dirty="0" smtClean="0"/>
              <a:t>Mimo domácnost dítěte</a:t>
            </a:r>
          </a:p>
          <a:p>
            <a:pPr lvl="1"/>
            <a:r>
              <a:rPr lang="cs-CZ" dirty="0" smtClean="0"/>
              <a:t>Min. 5, max. 24 dětí</a:t>
            </a:r>
          </a:p>
          <a:p>
            <a:pPr lvl="1"/>
            <a:endParaRPr lang="cs-CZ" dirty="0" smtClean="0"/>
          </a:p>
          <a:p>
            <a:pPr lvl="1"/>
            <a:endParaRPr lang="cs-CZ" dirty="0" smtClean="0"/>
          </a:p>
          <a:p>
            <a:endParaRPr lang="cs-CZ" dirty="0"/>
          </a:p>
        </p:txBody>
      </p:sp>
    </p:spTree>
    <p:extLst>
      <p:ext uri="{BB962C8B-B14F-4D97-AF65-F5344CB8AC3E}">
        <p14:creationId xmlns:p14="http://schemas.microsoft.com/office/powerpoint/2010/main" val="349232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171450"/>
            <a:ext cx="10018713" cy="674370"/>
          </a:xfrm>
        </p:spPr>
        <p:txBody>
          <a:bodyPr>
            <a:normAutofit fontScale="90000"/>
          </a:bodyPr>
          <a:lstStyle/>
          <a:p>
            <a:r>
              <a:rPr lang="cs-CZ" b="1" dirty="0" smtClean="0"/>
              <a:t>C. Dětské skupiny </a:t>
            </a:r>
            <a:endParaRPr lang="cs-CZ" b="1" dirty="0"/>
          </a:p>
        </p:txBody>
      </p:sp>
      <p:sp>
        <p:nvSpPr>
          <p:cNvPr id="3" name="Zástupný symbol pro obsah 2"/>
          <p:cNvSpPr>
            <a:spLocks noGrp="1"/>
          </p:cNvSpPr>
          <p:nvPr>
            <p:ph idx="1"/>
          </p:nvPr>
        </p:nvSpPr>
        <p:spPr>
          <a:xfrm>
            <a:off x="1200150" y="937260"/>
            <a:ext cx="10801350" cy="5772150"/>
          </a:xfrm>
        </p:spPr>
        <p:txBody>
          <a:bodyPr>
            <a:normAutofit fontScale="92500" lnSpcReduction="20000"/>
          </a:bodyPr>
          <a:lstStyle/>
          <a:p>
            <a:r>
              <a:rPr lang="cs-CZ" b="1" dirty="0" smtClean="0"/>
              <a:t>Dětská skupina pro veřejnost</a:t>
            </a:r>
          </a:p>
          <a:p>
            <a:pPr lvl="1"/>
            <a:r>
              <a:rPr lang="cs-CZ" dirty="0"/>
              <a:t>dle § 3 odst. 2 zákona č. 247/2014 Sb., o poskytování služby péče o dítě v dětské skupině </a:t>
            </a:r>
            <a:endParaRPr lang="cs-CZ" b="1" dirty="0" smtClean="0"/>
          </a:p>
          <a:p>
            <a:pPr lvl="1"/>
            <a:r>
              <a:rPr lang="cs-CZ" dirty="0"/>
              <a:t>Provozovatel nemusí být zaměstnavatelem rodiče, pokud je</a:t>
            </a:r>
          </a:p>
          <a:p>
            <a:pPr lvl="2"/>
            <a:r>
              <a:rPr lang="cs-CZ" dirty="0"/>
              <a:t>ústavem</a:t>
            </a:r>
          </a:p>
          <a:p>
            <a:pPr lvl="2"/>
            <a:r>
              <a:rPr lang="cs-CZ" dirty="0"/>
              <a:t>právnickou osobou registrovanou nebo evidovanou dle zákona č. 3/2002 Sb. (zákon o církvích a náboženských společnostech)</a:t>
            </a:r>
          </a:p>
          <a:p>
            <a:pPr lvl="2"/>
            <a:r>
              <a:rPr lang="cs-CZ" dirty="0"/>
              <a:t>územním samosprávným celkem nebo jím zřizovanou právnickou osobou</a:t>
            </a:r>
          </a:p>
          <a:p>
            <a:pPr lvl="2"/>
            <a:r>
              <a:rPr lang="cs-CZ" dirty="0"/>
              <a:t>obecně prospěšnou společností</a:t>
            </a:r>
          </a:p>
          <a:p>
            <a:pPr lvl="2"/>
            <a:r>
              <a:rPr lang="cs-CZ" dirty="0"/>
              <a:t>nadací nebo nadačním fondem </a:t>
            </a:r>
          </a:p>
          <a:p>
            <a:pPr lvl="2"/>
            <a:r>
              <a:rPr lang="cs-CZ" dirty="0"/>
              <a:t>spolkem</a:t>
            </a:r>
            <a:endParaRPr lang="cs-CZ" sz="2400" dirty="0"/>
          </a:p>
          <a:p>
            <a:pPr marL="457200" lvl="1" indent="0">
              <a:buNone/>
            </a:pPr>
            <a:endParaRPr lang="cs-CZ" dirty="0" smtClean="0"/>
          </a:p>
          <a:p>
            <a:r>
              <a:rPr lang="cs-CZ" b="1" dirty="0" smtClean="0"/>
              <a:t>Podniková dětská skupina</a:t>
            </a:r>
          </a:p>
          <a:p>
            <a:pPr lvl="1"/>
            <a:r>
              <a:rPr lang="cs-CZ" dirty="0"/>
              <a:t>dle § 3 odst. 1 zákona č. 247/2014 Sb., o poskytování služby péče o dítě v dětské skupině </a:t>
            </a:r>
            <a:endParaRPr lang="cs-CZ" b="1" dirty="0" smtClean="0"/>
          </a:p>
          <a:p>
            <a:pPr lvl="1"/>
            <a:r>
              <a:rPr lang="cs-CZ" dirty="0"/>
              <a:t>provozovatel dětské skupiny </a:t>
            </a:r>
            <a:r>
              <a:rPr lang="cs-CZ" u="sng" dirty="0"/>
              <a:t>je zaměstnavatelem </a:t>
            </a:r>
            <a:r>
              <a:rPr lang="cs-CZ" dirty="0"/>
              <a:t>rodiče </a:t>
            </a:r>
            <a:r>
              <a:rPr lang="cs-CZ" b="1" dirty="0"/>
              <a:t>nebo</a:t>
            </a:r>
            <a:r>
              <a:rPr lang="cs-CZ" dirty="0"/>
              <a:t> může poskytovat službu péče o dítě v dětské skupině </a:t>
            </a:r>
            <a:r>
              <a:rPr lang="cs-CZ" u="sng" dirty="0"/>
              <a:t>na základě dohody se zaměstnavatelem tohoto rodiče</a:t>
            </a:r>
            <a:r>
              <a:rPr lang="cs-CZ" dirty="0"/>
              <a:t>, a to za podmínek, za kterých poskytuje službu jinému rodiči</a:t>
            </a:r>
          </a:p>
          <a:p>
            <a:pPr lvl="1"/>
            <a:endParaRPr lang="cs-CZ" dirty="0" smtClean="0"/>
          </a:p>
        </p:txBody>
      </p:sp>
    </p:spTree>
    <p:extLst>
      <p:ext uri="{BB962C8B-B14F-4D97-AF65-F5344CB8AC3E}">
        <p14:creationId xmlns:p14="http://schemas.microsoft.com/office/powerpoint/2010/main" val="1588936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47151" y="228601"/>
            <a:ext cx="10018713" cy="937260"/>
          </a:xfrm>
        </p:spPr>
        <p:txBody>
          <a:bodyPr/>
          <a:lstStyle/>
          <a:p>
            <a:r>
              <a:rPr lang="cs-CZ" b="1" dirty="0" smtClean="0"/>
              <a:t>D. Vzdělávání pečujících osob</a:t>
            </a:r>
            <a:endParaRPr lang="cs-CZ" b="1" dirty="0"/>
          </a:p>
        </p:txBody>
      </p:sp>
      <p:sp>
        <p:nvSpPr>
          <p:cNvPr id="3" name="Zástupný symbol pro obsah 2"/>
          <p:cNvSpPr>
            <a:spLocks noGrp="1"/>
          </p:cNvSpPr>
          <p:nvPr>
            <p:ph idx="1"/>
          </p:nvPr>
        </p:nvSpPr>
        <p:spPr>
          <a:xfrm>
            <a:off x="1484310" y="1165861"/>
            <a:ext cx="10425750" cy="5266837"/>
          </a:xfrm>
        </p:spPr>
        <p:txBody>
          <a:bodyPr/>
          <a:lstStyle/>
          <a:p>
            <a:r>
              <a:rPr lang="cs-CZ" sz="3200" dirty="0" smtClean="0"/>
              <a:t>Další profesní vzdělávání pro pečující osoby</a:t>
            </a:r>
          </a:p>
          <a:p>
            <a:pPr lvl="1"/>
            <a:r>
              <a:rPr lang="cs-CZ" dirty="0"/>
              <a:t>vztahuje se na další profesní vzdělávání pro pečující osoby zaměřené na zlepšení jejich přístupu na trh práce, včetně výkonu samostatné výdělečné činnosti </a:t>
            </a:r>
          </a:p>
          <a:p>
            <a:pPr lvl="1"/>
            <a:r>
              <a:rPr lang="cs-CZ" dirty="0"/>
              <a:t>volba profesního vzdělávání musí odpovídat potřebám podporované cílové skupiny a musí mít vazbu na projektem deklarované pracovní uplatnění</a:t>
            </a:r>
          </a:p>
          <a:p>
            <a:pPr lvl="1"/>
            <a:r>
              <a:rPr lang="cs-CZ" dirty="0"/>
              <a:t>dosažené vzdělání by podpořeným osobám mělo usnadnit jejich uplatnění například v dětských skupinách, v dětských klubech, na příměstských táborech nebo jako OSVČ</a:t>
            </a:r>
          </a:p>
          <a:p>
            <a:pPr lvl="1"/>
            <a:r>
              <a:rPr lang="cs-CZ" dirty="0"/>
              <a:t>podmínky dalšího profesního vzdělávání jsou uvedeny u aktivity </a:t>
            </a:r>
            <a:r>
              <a:rPr lang="cs-CZ" dirty="0" smtClean="0"/>
              <a:t>3.1 výzvy ŘO č. 47 </a:t>
            </a:r>
            <a:r>
              <a:rPr lang="cs-CZ" dirty="0"/>
              <a:t>Příprava osob z cílových skupin ke vstupu či návratu na trh práce</a:t>
            </a:r>
            <a:r>
              <a:rPr lang="cs-CZ" dirty="0" smtClean="0"/>
              <a:t>. </a:t>
            </a:r>
          </a:p>
          <a:p>
            <a:pPr marL="457200" lvl="1" indent="0">
              <a:buNone/>
            </a:pPr>
            <a:endParaRPr lang="cs-CZ" sz="1600" dirty="0"/>
          </a:p>
        </p:txBody>
      </p:sp>
    </p:spTree>
    <p:extLst>
      <p:ext uri="{BB962C8B-B14F-4D97-AF65-F5344CB8AC3E}">
        <p14:creationId xmlns:p14="http://schemas.microsoft.com/office/powerpoint/2010/main" val="219662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Indikátory</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507989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Indikátory</a:t>
            </a:r>
            <a:endParaRPr lang="cs-CZ" b="1" dirty="0"/>
          </a:p>
        </p:txBody>
      </p:sp>
      <p:sp>
        <p:nvSpPr>
          <p:cNvPr id="3" name="Zástupný symbol pro obsah 2"/>
          <p:cNvSpPr>
            <a:spLocks noGrp="1"/>
          </p:cNvSpPr>
          <p:nvPr>
            <p:ph idx="1"/>
          </p:nvPr>
        </p:nvSpPr>
        <p:spPr>
          <a:xfrm>
            <a:off x="1484310" y="2189407"/>
            <a:ext cx="10018713" cy="4314423"/>
          </a:xfrm>
        </p:spPr>
        <p:txBody>
          <a:bodyPr>
            <a:normAutofit/>
          </a:bodyPr>
          <a:lstStyle/>
          <a:p>
            <a:r>
              <a:rPr lang="cs-CZ" dirty="0" smtClean="0"/>
              <a:t>Nástroje pro měření dosažených efektů projektových aktivit</a:t>
            </a:r>
          </a:p>
          <a:p>
            <a:r>
              <a:rPr lang="cs-CZ" dirty="0" smtClean="0"/>
              <a:t>Indikátory výstupů</a:t>
            </a:r>
          </a:p>
          <a:p>
            <a:r>
              <a:rPr lang="cs-CZ" dirty="0" smtClean="0"/>
              <a:t>Indikátory výsledků</a:t>
            </a:r>
          </a:p>
          <a:p>
            <a:endParaRPr lang="cs-CZ" dirty="0"/>
          </a:p>
          <a:p>
            <a:r>
              <a:rPr lang="cs-CZ" dirty="0" smtClean="0"/>
              <a:t>Žadatel volí pouze ty indikátory z výzvy, které jsou relevantní pro jeho projekt</a:t>
            </a:r>
          </a:p>
          <a:p>
            <a:r>
              <a:rPr lang="cs-CZ" dirty="0" smtClean="0"/>
              <a:t>Ve zprávách o realizaci projektu se uvádějí kumulativně – souhrnně za období od počátku projektu do konce příslušného monitorovacího období</a:t>
            </a:r>
          </a:p>
        </p:txBody>
      </p:sp>
    </p:spTree>
    <p:extLst>
      <p:ext uri="{BB962C8B-B14F-4D97-AF65-F5344CB8AC3E}">
        <p14:creationId xmlns:p14="http://schemas.microsoft.com/office/powerpoint/2010/main" val="3171693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Program semináře</a:t>
            </a:r>
            <a:endParaRPr lang="cs-CZ" dirty="0"/>
          </a:p>
        </p:txBody>
      </p:sp>
      <p:sp>
        <p:nvSpPr>
          <p:cNvPr id="3" name="Zástupný symbol pro obsah 2"/>
          <p:cNvSpPr>
            <a:spLocks noGrp="1"/>
          </p:cNvSpPr>
          <p:nvPr>
            <p:ph idx="1"/>
          </p:nvPr>
        </p:nvSpPr>
        <p:spPr>
          <a:xfrm>
            <a:off x="1484310" y="1880315"/>
            <a:ext cx="10018713" cy="3910885"/>
          </a:xfrm>
        </p:spPr>
        <p:txBody>
          <a:bodyPr>
            <a:normAutofit fontScale="92500" lnSpcReduction="20000"/>
          </a:bodyPr>
          <a:lstStyle/>
          <a:p>
            <a:r>
              <a:rPr lang="cs-CZ" dirty="0" smtClean="0"/>
              <a:t>Představení výzvy</a:t>
            </a:r>
          </a:p>
          <a:p>
            <a:r>
              <a:rPr lang="cs-CZ" dirty="0" smtClean="0"/>
              <a:t>Podporované aktivity</a:t>
            </a:r>
          </a:p>
          <a:p>
            <a:r>
              <a:rPr lang="cs-CZ" dirty="0" smtClean="0"/>
              <a:t>Indikátory</a:t>
            </a:r>
          </a:p>
          <a:p>
            <a:r>
              <a:rPr lang="cs-CZ" dirty="0" smtClean="0"/>
              <a:t>Způsobilost výdajů</a:t>
            </a:r>
          </a:p>
          <a:p>
            <a:r>
              <a:rPr lang="cs-CZ" dirty="0" smtClean="0"/>
              <a:t>Proces hodnocení a výběru projektů</a:t>
            </a:r>
          </a:p>
          <a:p>
            <a:r>
              <a:rPr lang="cs-CZ" dirty="0" smtClean="0"/>
              <a:t>Publicita</a:t>
            </a:r>
          </a:p>
          <a:p>
            <a:r>
              <a:rPr lang="cs-CZ" dirty="0" smtClean="0"/>
              <a:t>IS KP14+</a:t>
            </a:r>
          </a:p>
          <a:p>
            <a:r>
              <a:rPr lang="cs-CZ" dirty="0" smtClean="0"/>
              <a:t>Zpráva o realizaci</a:t>
            </a:r>
          </a:p>
          <a:p>
            <a:r>
              <a:rPr lang="cs-CZ" dirty="0" smtClean="0"/>
              <a:t>Důležité odkazy</a:t>
            </a:r>
            <a:endParaRPr lang="cs-CZ" dirty="0"/>
          </a:p>
        </p:txBody>
      </p:sp>
    </p:spTree>
    <p:extLst>
      <p:ext uri="{BB962C8B-B14F-4D97-AF65-F5344CB8AC3E}">
        <p14:creationId xmlns:p14="http://schemas.microsoft.com/office/powerpoint/2010/main" val="1269272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Povinnosti související s indikátory</a:t>
            </a:r>
            <a:endParaRPr lang="cs-CZ" b="1" dirty="0"/>
          </a:p>
        </p:txBody>
      </p:sp>
      <p:sp>
        <p:nvSpPr>
          <p:cNvPr id="3" name="Zástupný symbol pro obsah 2"/>
          <p:cNvSpPr>
            <a:spLocks noGrp="1"/>
          </p:cNvSpPr>
          <p:nvPr>
            <p:ph idx="1"/>
          </p:nvPr>
        </p:nvSpPr>
        <p:spPr>
          <a:xfrm>
            <a:off x="1484310" y="2009105"/>
            <a:ext cx="10018713" cy="4494725"/>
          </a:xfrm>
        </p:spPr>
        <p:txBody>
          <a:bodyPr>
            <a:normAutofit fontScale="92500" lnSpcReduction="10000"/>
          </a:bodyPr>
          <a:lstStyle/>
          <a:p>
            <a:r>
              <a:rPr lang="cs-CZ" dirty="0" smtClean="0"/>
              <a:t>Povinnost stanovit v žádosti cílové hodnoty indikátorů</a:t>
            </a:r>
          </a:p>
          <a:p>
            <a:pPr marL="0" indent="0">
              <a:buNone/>
            </a:pPr>
            <a:r>
              <a:rPr lang="cs-CZ" dirty="0" smtClean="0"/>
              <a:t>	- včetně popisu způsobu stanovení této hodnoty</a:t>
            </a:r>
          </a:p>
          <a:p>
            <a:r>
              <a:rPr lang="cs-CZ" dirty="0" smtClean="0"/>
              <a:t>Nastavení je závazné</a:t>
            </a:r>
          </a:p>
          <a:p>
            <a:pPr marL="0" indent="0">
              <a:buNone/>
            </a:pPr>
            <a:r>
              <a:rPr lang="cs-CZ" dirty="0" smtClean="0"/>
              <a:t>	- úprava – podstatnou změnou</a:t>
            </a:r>
          </a:p>
          <a:p>
            <a:pPr marL="0" indent="0">
              <a:buNone/>
            </a:pPr>
            <a:r>
              <a:rPr lang="cs-CZ" dirty="0" smtClean="0"/>
              <a:t>	- při nesplnění – sankce</a:t>
            </a:r>
          </a:p>
          <a:p>
            <a:r>
              <a:rPr lang="cs-CZ" dirty="0" smtClean="0"/>
              <a:t>Průběžné sledování jejich naplnění</a:t>
            </a:r>
          </a:p>
          <a:p>
            <a:pPr marL="0" indent="0">
              <a:buNone/>
            </a:pPr>
            <a:r>
              <a:rPr lang="cs-CZ" dirty="0" smtClean="0"/>
              <a:t>	- ve zprávách o realizaci projektu</a:t>
            </a:r>
          </a:p>
          <a:p>
            <a:r>
              <a:rPr lang="cs-CZ" dirty="0" smtClean="0"/>
              <a:t>Prokazatelnost vykazovaných hodnot</a:t>
            </a:r>
          </a:p>
          <a:p>
            <a:pPr marL="0" indent="0">
              <a:buNone/>
            </a:pPr>
            <a:r>
              <a:rPr lang="cs-CZ" dirty="0" smtClean="0"/>
              <a:t>	- záznamy o každém klientovi, prezenční listiny atd. ověřitelné případnou 	kontrolou, monitorovacími listy</a:t>
            </a:r>
          </a:p>
        </p:txBody>
      </p:sp>
    </p:spTree>
    <p:extLst>
      <p:ext uri="{BB962C8B-B14F-4D97-AF65-F5344CB8AC3E}">
        <p14:creationId xmlns:p14="http://schemas.microsoft.com/office/powerpoint/2010/main" val="947002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  výstupu</a:t>
            </a:r>
            <a:endParaRPr lang="cs-CZ" dirty="0"/>
          </a:p>
        </p:txBody>
      </p:sp>
      <p:sp>
        <p:nvSpPr>
          <p:cNvPr id="5" name="Rectangle 1"/>
          <p:cNvSpPr>
            <a:spLocks noChangeArrowheads="1"/>
          </p:cNvSpPr>
          <p:nvPr/>
        </p:nvSpPr>
        <p:spPr bwMode="auto">
          <a:xfrm>
            <a:off x="1484313" y="3940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anose="020B0604020202020204" pitchFamily="34" charset="0"/>
              </a:rPr>
              <a:t/>
            </a:r>
            <a:br>
              <a:rPr kumimoji="0" lang="cs-CZ" altLang="cs-CZ" sz="1800" b="0" i="0" u="none" strike="noStrike" cap="none" normalizeH="0" baseline="0" smtClean="0">
                <a:ln>
                  <a:noFill/>
                </a:ln>
                <a:solidFill>
                  <a:schemeClr val="tx1"/>
                </a:solidFill>
                <a:effectLst/>
                <a:latin typeface="Arial" panose="020B0604020202020204" pitchFamily="34" charset="0"/>
              </a:rPr>
            </a:b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1484313" y="3940175"/>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7" name="Rectangle 3"/>
          <p:cNvSpPr>
            <a:spLocks noChangeArrowheads="1"/>
          </p:cNvSpPr>
          <p:nvPr/>
        </p:nvSpPr>
        <p:spPr bwMode="auto">
          <a:xfrm>
            <a:off x="1484313" y="3946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900" b="0" i="0" u="none" strike="noStrike" cap="none" normalizeH="0" baseline="3000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a:t>
            </a:r>
            <a:r>
              <a:rPr kumimoji="0" lang="cs-CZ" altLang="cs-CZ" sz="900" b="0" i="0" u="none" strike="noStrike" cap="none" normalizeH="0" baseline="30000" smtClean="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1]</a:t>
            </a:r>
            <a:r>
              <a:rPr kumimoji="0" lang="cs-CZ" altLang="cs-CZ" sz="9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Jedná se o kód Národního číselníku indikátorů 2014+. Některé indikátory jsou zároveň kódovány podle Evropské komise.</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10" name="Zástupný symbol pro obsah 9"/>
          <p:cNvGraphicFramePr>
            <a:graphicFrameLocks noGrp="1"/>
          </p:cNvGraphicFramePr>
          <p:nvPr>
            <p:ph idx="1"/>
            <p:extLst>
              <p:ext uri="{D42A27DB-BD31-4B8C-83A1-F6EECF244321}">
                <p14:modId xmlns:p14="http://schemas.microsoft.com/office/powerpoint/2010/main" val="3030376684"/>
              </p:ext>
            </p:extLst>
          </p:nvPr>
        </p:nvGraphicFramePr>
        <p:xfrm>
          <a:off x="1573620" y="1903228"/>
          <a:ext cx="10290912" cy="4270106"/>
        </p:xfrm>
        <a:graphic>
          <a:graphicData uri="http://schemas.openxmlformats.org/drawingml/2006/table">
            <a:tbl>
              <a:tblPr firstRow="1" bandRow="1">
                <a:tableStyleId>{5C22544A-7EE6-4342-B048-85BDC9FD1C3A}</a:tableStyleId>
              </a:tblPr>
              <a:tblGrid>
                <a:gridCol w="2572728">
                  <a:extLst>
                    <a:ext uri="{9D8B030D-6E8A-4147-A177-3AD203B41FA5}">
                      <a16:colId xmlns:a16="http://schemas.microsoft.com/office/drawing/2014/main" val="166915161"/>
                    </a:ext>
                  </a:extLst>
                </a:gridCol>
                <a:gridCol w="2572728">
                  <a:extLst>
                    <a:ext uri="{9D8B030D-6E8A-4147-A177-3AD203B41FA5}">
                      <a16:colId xmlns:a16="http://schemas.microsoft.com/office/drawing/2014/main" val="3328709744"/>
                    </a:ext>
                  </a:extLst>
                </a:gridCol>
                <a:gridCol w="2572728">
                  <a:extLst>
                    <a:ext uri="{9D8B030D-6E8A-4147-A177-3AD203B41FA5}">
                      <a16:colId xmlns:a16="http://schemas.microsoft.com/office/drawing/2014/main" val="2308540807"/>
                    </a:ext>
                  </a:extLst>
                </a:gridCol>
                <a:gridCol w="2572728">
                  <a:extLst>
                    <a:ext uri="{9D8B030D-6E8A-4147-A177-3AD203B41FA5}">
                      <a16:colId xmlns:a16="http://schemas.microsoft.com/office/drawing/2014/main" val="1336305625"/>
                    </a:ext>
                  </a:extLst>
                </a:gridCol>
              </a:tblGrid>
              <a:tr h="680484">
                <a:tc>
                  <a:txBody>
                    <a:bodyPr/>
                    <a:lstStyle/>
                    <a:p>
                      <a:pPr algn="just">
                        <a:lnSpc>
                          <a:spcPct val="115000"/>
                        </a:lnSpc>
                        <a:spcAft>
                          <a:spcPts val="600"/>
                        </a:spcAft>
                      </a:pPr>
                      <a:r>
                        <a:rPr lang="cs-CZ" sz="1600" b="1" dirty="0">
                          <a:effectLst/>
                          <a:latin typeface="Calibri" panose="020F0502020204030204" pitchFamily="34" charset="0"/>
                          <a:ea typeface="Calibri" panose="020F0502020204030204" pitchFamily="34" charset="0"/>
                          <a:cs typeface="Arial" panose="020B0604020202020204" pitchFamily="34" charset="0"/>
                        </a:rPr>
                        <a:t>Kód</a:t>
                      </a:r>
                      <a:endParaRPr lang="cs-CZ"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1600" b="1">
                          <a:effectLst/>
                          <a:latin typeface="Calibri" panose="020F0502020204030204" pitchFamily="34" charset="0"/>
                          <a:ea typeface="Calibri" panose="020F0502020204030204" pitchFamily="34" charset="0"/>
                          <a:cs typeface="Arial" panose="020B0604020202020204" pitchFamily="34" charset="0"/>
                        </a:rPr>
                        <a:t>Název indikátoru </a:t>
                      </a:r>
                      <a:endParaRPr lang="cs-CZ"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1600" b="1">
                          <a:effectLst/>
                          <a:latin typeface="Calibri" panose="020F0502020204030204" pitchFamily="34" charset="0"/>
                          <a:ea typeface="Calibri" panose="020F0502020204030204" pitchFamily="34" charset="0"/>
                          <a:cs typeface="Arial" panose="020B0604020202020204" pitchFamily="34" charset="0"/>
                        </a:rPr>
                        <a:t>Měrná jednotka </a:t>
                      </a:r>
                      <a:endParaRPr lang="cs-CZ"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1600" b="1">
                          <a:effectLst/>
                          <a:latin typeface="Calibri" panose="020F0502020204030204" pitchFamily="34" charset="0"/>
                          <a:ea typeface="Calibri" panose="020F0502020204030204" pitchFamily="34" charset="0"/>
                          <a:cs typeface="Arial" panose="020B0604020202020204" pitchFamily="34" charset="0"/>
                        </a:rPr>
                        <a:t>Typ indikátoru </a:t>
                      </a:r>
                      <a:endParaRPr lang="cs-CZ"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7395578"/>
                  </a:ext>
                </a:extLst>
              </a:tr>
              <a:tr h="425912">
                <a:tc>
                  <a:txBody>
                    <a:bodyPr/>
                    <a:lstStyle/>
                    <a:p>
                      <a:pPr algn="l">
                        <a:lnSpc>
                          <a:spcPct val="115000"/>
                        </a:lnSpc>
                        <a:spcAft>
                          <a:spcPts val="600"/>
                        </a:spcAft>
                      </a:pPr>
                      <a:r>
                        <a:rPr lang="cs-CZ" sz="1600" b="1">
                          <a:effectLst/>
                          <a:latin typeface="Calibri" panose="020F0502020204030204" pitchFamily="34" charset="0"/>
                          <a:ea typeface="Calibri" panose="020F0502020204030204" pitchFamily="34" charset="0"/>
                          <a:cs typeface="Arial" panose="020B0604020202020204" pitchFamily="34" charset="0"/>
                        </a:rPr>
                        <a:t>60000 </a:t>
                      </a:r>
                      <a:endParaRPr lang="cs-CZ"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600" b="1">
                          <a:effectLst/>
                          <a:latin typeface="Calibri" panose="020F0502020204030204" pitchFamily="34" charset="0"/>
                          <a:ea typeface="Calibri" panose="020F0502020204030204" pitchFamily="34" charset="0"/>
                          <a:cs typeface="Arial" panose="020B0604020202020204" pitchFamily="34" charset="0"/>
                        </a:rPr>
                        <a:t>Celkový počet účastníků </a:t>
                      </a:r>
                      <a:endParaRPr lang="cs-CZ"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600" b="1">
                          <a:effectLst/>
                          <a:latin typeface="Calibri" panose="020F0502020204030204" pitchFamily="34" charset="0"/>
                          <a:ea typeface="Calibri" panose="020F0502020204030204" pitchFamily="34" charset="0"/>
                          <a:cs typeface="Arial" panose="020B0604020202020204" pitchFamily="34" charset="0"/>
                        </a:rPr>
                        <a:t>Osoby</a:t>
                      </a:r>
                      <a:endParaRPr lang="cs-CZ"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600" b="1">
                          <a:effectLst/>
                          <a:latin typeface="Calibri" panose="020F0502020204030204" pitchFamily="34" charset="0"/>
                          <a:ea typeface="Calibri" panose="020F0502020204030204" pitchFamily="34" charset="0"/>
                          <a:cs typeface="Arial" panose="020B0604020202020204" pitchFamily="34" charset="0"/>
                        </a:rPr>
                        <a:t>Výstup </a:t>
                      </a:r>
                      <a:endParaRPr lang="cs-CZ"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6347468"/>
                  </a:ext>
                </a:extLst>
              </a:tr>
              <a:tr h="947217">
                <a:tc>
                  <a:txBody>
                    <a:bodyPr/>
                    <a:lstStyle/>
                    <a:p>
                      <a:pPr algn="l">
                        <a:lnSpc>
                          <a:spcPct val="115000"/>
                        </a:lnSpc>
                        <a:spcAft>
                          <a:spcPts val="600"/>
                        </a:spcAft>
                      </a:pPr>
                      <a:r>
                        <a:rPr lang="cs-CZ" sz="1600" b="1">
                          <a:effectLst/>
                          <a:latin typeface="Calibri" panose="020F0502020204030204" pitchFamily="34" charset="0"/>
                          <a:ea typeface="Calibri" panose="020F0502020204030204" pitchFamily="34" charset="0"/>
                          <a:cs typeface="Arial" panose="020B0604020202020204" pitchFamily="34" charset="0"/>
                        </a:rPr>
                        <a:t>50001 </a:t>
                      </a:r>
                      <a:endParaRPr lang="cs-CZ"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1600" b="1">
                          <a:effectLst/>
                          <a:latin typeface="Calibri" panose="020F0502020204030204" pitchFamily="34" charset="0"/>
                          <a:ea typeface="Calibri" panose="020F0502020204030204" pitchFamily="34" charset="0"/>
                          <a:cs typeface="Arial" panose="020B0604020202020204" pitchFamily="34" charset="0"/>
                        </a:rPr>
                        <a:t>Kapacita podporovaných zařízení péče o děti nebo vzdělávacích zařízení </a:t>
                      </a:r>
                      <a:endParaRPr lang="cs-CZ"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cs-CZ"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Osoby </a:t>
                      </a:r>
                      <a:endParaRPr lang="cs-CZ"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100"/>
                        </a:spcAft>
                      </a:pPr>
                      <a:r>
                        <a:rPr lang="cs-CZ" sz="1600" b="1" dirty="0">
                          <a:effectLst/>
                          <a:latin typeface="Calibri" panose="020F0502020204030204" pitchFamily="34" charset="0"/>
                          <a:ea typeface="Calibri" panose="020F0502020204030204" pitchFamily="34" charset="0"/>
                          <a:cs typeface="Arial" panose="020B0604020202020204" pitchFamily="34" charset="0"/>
                        </a:rPr>
                        <a:t>Výstup </a:t>
                      </a:r>
                      <a:endParaRPr lang="cs-CZ"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5910154"/>
                  </a:ext>
                </a:extLst>
              </a:tr>
              <a:tr h="1269276">
                <a:tc>
                  <a:txBody>
                    <a:bodyPr/>
                    <a:lstStyle/>
                    <a:p>
                      <a:pPr marL="36195" marR="36195">
                        <a:lnSpc>
                          <a:spcPct val="115000"/>
                        </a:lnSpc>
                        <a:spcBef>
                          <a:spcPts val="300"/>
                        </a:spcBef>
                        <a:spcAft>
                          <a:spcPts val="300"/>
                        </a:spcAft>
                      </a:pPr>
                      <a:r>
                        <a:rPr lang="cs-CZ" sz="1600" b="1" dirty="0">
                          <a:effectLst/>
                          <a:latin typeface="Calibri" panose="020F0502020204030204" pitchFamily="34" charset="0"/>
                          <a:ea typeface="Calibri" panose="020F0502020204030204" pitchFamily="34" charset="0"/>
                          <a:cs typeface="Arial" panose="020B0604020202020204" pitchFamily="34" charset="0"/>
                        </a:rPr>
                        <a:t>80500</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600" b="1">
                          <a:effectLst/>
                          <a:latin typeface="Calibri" panose="020F0502020204030204" pitchFamily="34" charset="0"/>
                          <a:ea typeface="Calibri" panose="020F0502020204030204" pitchFamily="34" charset="0"/>
                          <a:cs typeface="Arial" panose="020B0604020202020204" pitchFamily="34" charset="0"/>
                        </a:rPr>
                        <a:t>Počet napsaných a zveřejněných analytických a strategických dokumentů (vč. evaluačních) </a:t>
                      </a:r>
                      <a:endParaRPr lang="cs-CZ"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600" b="1">
                          <a:effectLst/>
                          <a:latin typeface="Calibri" panose="020F0502020204030204" pitchFamily="34" charset="0"/>
                          <a:ea typeface="Calibri" panose="020F0502020204030204" pitchFamily="34" charset="0"/>
                          <a:cs typeface="Arial" panose="020B0604020202020204" pitchFamily="34" charset="0"/>
                        </a:rPr>
                        <a:t>Dokumenty</a:t>
                      </a:r>
                      <a:endParaRPr lang="cs-CZ"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600" b="1" dirty="0">
                          <a:effectLst/>
                          <a:latin typeface="Calibri" panose="020F0502020204030204" pitchFamily="34" charset="0"/>
                          <a:ea typeface="Calibri" panose="020F0502020204030204" pitchFamily="34" charset="0"/>
                          <a:cs typeface="Arial" panose="020B0604020202020204" pitchFamily="34" charset="0"/>
                        </a:rPr>
                        <a:t>Výstup</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02119350"/>
                  </a:ext>
                </a:extLst>
              </a:tr>
              <a:tr h="947217">
                <a:tc>
                  <a:txBody>
                    <a:bodyPr/>
                    <a:lstStyle/>
                    <a:p>
                      <a:pPr marL="36195" marR="36195">
                        <a:lnSpc>
                          <a:spcPct val="115000"/>
                        </a:lnSpc>
                        <a:spcBef>
                          <a:spcPts val="300"/>
                        </a:spcBef>
                        <a:spcAft>
                          <a:spcPts val="300"/>
                        </a:spcAft>
                      </a:pPr>
                      <a:r>
                        <a:rPr lang="cs-CZ" sz="1600" b="1" dirty="0">
                          <a:effectLst/>
                          <a:latin typeface="Calibri" panose="020F0502020204030204" pitchFamily="34" charset="0"/>
                          <a:ea typeface="Calibri" panose="020F0502020204030204" pitchFamily="34" charset="0"/>
                          <a:cs typeface="Arial" panose="020B0604020202020204" pitchFamily="34" charset="0"/>
                        </a:rPr>
                        <a:t>50105</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600" b="1">
                          <a:effectLst/>
                          <a:latin typeface="Calibri" panose="020F0502020204030204" pitchFamily="34" charset="0"/>
                          <a:ea typeface="Calibri" panose="020F0502020204030204" pitchFamily="34" charset="0"/>
                          <a:cs typeface="Arial" panose="020B0604020202020204" pitchFamily="34" charset="0"/>
                        </a:rPr>
                        <a:t>Počet zaměstnavatelů, kteří podporují flexibilní formy práce</a:t>
                      </a:r>
                      <a:endParaRPr lang="cs-CZ"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600" b="1">
                          <a:effectLst/>
                          <a:latin typeface="Calibri" panose="020F0502020204030204" pitchFamily="34" charset="0"/>
                          <a:ea typeface="Calibri" panose="020F0502020204030204" pitchFamily="34" charset="0"/>
                          <a:cs typeface="Arial" panose="020B0604020202020204" pitchFamily="34" charset="0"/>
                        </a:rPr>
                        <a:t>Podniky</a:t>
                      </a:r>
                      <a:endParaRPr lang="cs-CZ"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600" b="1" dirty="0">
                          <a:effectLst/>
                          <a:latin typeface="Calibri" panose="020F0502020204030204" pitchFamily="34" charset="0"/>
                          <a:ea typeface="Calibri" panose="020F0502020204030204" pitchFamily="34" charset="0"/>
                          <a:cs typeface="Arial" panose="020B0604020202020204" pitchFamily="34" charset="0"/>
                        </a:rPr>
                        <a:t>Výstup</a:t>
                      </a:r>
                      <a:endParaRPr lang="cs-CZ"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01708845"/>
                  </a:ext>
                </a:extLst>
              </a:tr>
            </a:tbl>
          </a:graphicData>
        </a:graphic>
      </p:graphicFrame>
    </p:spTree>
    <p:extLst>
      <p:ext uri="{BB962C8B-B14F-4D97-AF65-F5344CB8AC3E}">
        <p14:creationId xmlns:p14="http://schemas.microsoft.com/office/powerpoint/2010/main" val="3444447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09410" y="480061"/>
            <a:ext cx="10018713" cy="811530"/>
          </a:xfrm>
        </p:spPr>
        <p:txBody>
          <a:bodyPr/>
          <a:lstStyle/>
          <a:p>
            <a:r>
              <a:rPr lang="cs-CZ" dirty="0" smtClean="0"/>
              <a:t>Indikátory výsledků</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643023437"/>
              </p:ext>
            </p:extLst>
          </p:nvPr>
        </p:nvGraphicFramePr>
        <p:xfrm>
          <a:off x="1204137" y="1570160"/>
          <a:ext cx="10600660" cy="4789434"/>
        </p:xfrm>
        <a:graphic>
          <a:graphicData uri="http://schemas.openxmlformats.org/drawingml/2006/table">
            <a:tbl>
              <a:tblPr firstRow="1" bandRow="1">
                <a:tableStyleId>{5C22544A-7EE6-4342-B048-85BDC9FD1C3A}</a:tableStyleId>
              </a:tblPr>
              <a:tblGrid>
                <a:gridCol w="2650165">
                  <a:extLst>
                    <a:ext uri="{9D8B030D-6E8A-4147-A177-3AD203B41FA5}">
                      <a16:colId xmlns:a16="http://schemas.microsoft.com/office/drawing/2014/main" val="2162398397"/>
                    </a:ext>
                  </a:extLst>
                </a:gridCol>
                <a:gridCol w="2650165">
                  <a:extLst>
                    <a:ext uri="{9D8B030D-6E8A-4147-A177-3AD203B41FA5}">
                      <a16:colId xmlns:a16="http://schemas.microsoft.com/office/drawing/2014/main" val="3419726088"/>
                    </a:ext>
                  </a:extLst>
                </a:gridCol>
                <a:gridCol w="2650165">
                  <a:extLst>
                    <a:ext uri="{9D8B030D-6E8A-4147-A177-3AD203B41FA5}">
                      <a16:colId xmlns:a16="http://schemas.microsoft.com/office/drawing/2014/main" val="1099681008"/>
                    </a:ext>
                  </a:extLst>
                </a:gridCol>
                <a:gridCol w="2650165">
                  <a:extLst>
                    <a:ext uri="{9D8B030D-6E8A-4147-A177-3AD203B41FA5}">
                      <a16:colId xmlns:a16="http://schemas.microsoft.com/office/drawing/2014/main" val="518888393"/>
                    </a:ext>
                  </a:extLst>
                </a:gridCol>
              </a:tblGrid>
              <a:tr h="500330">
                <a:tc>
                  <a:txBody>
                    <a:bodyPr/>
                    <a:lstStyle/>
                    <a:p>
                      <a:pPr algn="just">
                        <a:lnSpc>
                          <a:spcPct val="115000"/>
                        </a:lnSpc>
                        <a:spcAft>
                          <a:spcPts val="600"/>
                        </a:spcAft>
                      </a:pPr>
                      <a:r>
                        <a:rPr lang="cs-CZ" sz="1400" b="1" dirty="0">
                          <a:effectLst/>
                          <a:latin typeface="Calibri" panose="020F0502020204030204" pitchFamily="34" charset="0"/>
                          <a:ea typeface="Calibri" panose="020F0502020204030204" pitchFamily="34" charset="0"/>
                          <a:cs typeface="Arial" panose="020B0604020202020204" pitchFamily="34" charset="0"/>
                        </a:rPr>
                        <a:t>Kód</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15000"/>
                        </a:lnSpc>
                        <a:spcAft>
                          <a:spcPts val="600"/>
                        </a:spcAft>
                      </a:pPr>
                      <a:r>
                        <a:rPr lang="cs-CZ" sz="1400" b="1">
                          <a:effectLst/>
                          <a:latin typeface="Calibri" panose="020F0502020204030204" pitchFamily="34" charset="0"/>
                          <a:ea typeface="Calibri" panose="020F0502020204030204" pitchFamily="34" charset="0"/>
                          <a:cs typeface="Arial" panose="020B0604020202020204" pitchFamily="34" charset="0"/>
                        </a:rPr>
                        <a:t>Název indikátoru </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15000"/>
                        </a:lnSpc>
                        <a:spcAft>
                          <a:spcPts val="600"/>
                        </a:spcAft>
                      </a:pPr>
                      <a:r>
                        <a:rPr lang="cs-CZ" sz="1400" b="1">
                          <a:effectLst/>
                          <a:latin typeface="Calibri" panose="020F0502020204030204" pitchFamily="34" charset="0"/>
                          <a:ea typeface="Calibri" panose="020F0502020204030204" pitchFamily="34" charset="0"/>
                          <a:cs typeface="Arial" panose="020B0604020202020204" pitchFamily="34" charset="0"/>
                        </a:rPr>
                        <a:t>Měrná jednotka </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15000"/>
                        </a:lnSpc>
                        <a:spcAft>
                          <a:spcPts val="600"/>
                        </a:spcAft>
                      </a:pPr>
                      <a:r>
                        <a:rPr lang="cs-CZ" sz="1400" b="1" dirty="0">
                          <a:effectLst/>
                          <a:latin typeface="Calibri" panose="020F0502020204030204" pitchFamily="34" charset="0"/>
                          <a:ea typeface="Calibri" panose="020F0502020204030204" pitchFamily="34" charset="0"/>
                          <a:cs typeface="Arial" panose="020B0604020202020204" pitchFamily="34" charset="0"/>
                        </a:rPr>
                        <a:t>Typ indikátoru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31841826"/>
                  </a:ext>
                </a:extLst>
              </a:tr>
              <a:tr h="520207">
                <a:tc>
                  <a:txBody>
                    <a:bodyPr/>
                    <a:lstStyle/>
                    <a:p>
                      <a:pPr marL="36195" marR="36195">
                        <a:lnSpc>
                          <a:spcPct val="115000"/>
                        </a:lnSpc>
                        <a:spcBef>
                          <a:spcPts val="300"/>
                        </a:spcBef>
                        <a:spcAft>
                          <a:spcPts val="300"/>
                        </a:spcAft>
                      </a:pPr>
                      <a:r>
                        <a:rPr lang="cs-CZ" sz="1400" dirty="0">
                          <a:effectLst/>
                          <a:latin typeface="Calibri" panose="020F0502020204030204" pitchFamily="34" charset="0"/>
                          <a:ea typeface="Calibri" panose="020F0502020204030204" pitchFamily="34" charset="0"/>
                          <a:cs typeface="Arial" panose="020B0604020202020204" pitchFamily="34" charset="0"/>
                        </a:rPr>
                        <a:t>50130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Arial" panose="020B0604020202020204" pitchFamily="34" charset="0"/>
                        </a:rPr>
                        <a:t>Počet osob pracujících v rámci flexibilních forem práce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Arial" panose="020B0604020202020204" pitchFamily="34" charset="0"/>
                        </a:rPr>
                        <a:t>Osoby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Arial" panose="020B0604020202020204" pitchFamily="34" charset="0"/>
                        </a:rPr>
                        <a:t>Výsledek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43621352"/>
                  </a:ext>
                </a:extLst>
              </a:tr>
              <a:tr h="520207">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Arial" panose="020B0604020202020204" pitchFamily="34" charset="0"/>
                        </a:rPr>
                        <a:t>50110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Arial" panose="020B0604020202020204" pitchFamily="34" charset="0"/>
                        </a:rPr>
                        <a:t>Počet osob využívajících zařízení péče o děti předškolního věku</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Arial" panose="020B0604020202020204" pitchFamily="34" charset="0"/>
                        </a:rPr>
                        <a:t>Osoby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Arial" panose="020B0604020202020204" pitchFamily="34" charset="0"/>
                        </a:rPr>
                        <a:t>Výsledek</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37257025"/>
                  </a:ext>
                </a:extLst>
              </a:tr>
              <a:tr h="520207">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Arial" panose="020B0604020202020204" pitchFamily="34" charset="0"/>
                        </a:rPr>
                        <a:t>50120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Arial" panose="020B0604020202020204" pitchFamily="34" charset="0"/>
                        </a:rPr>
                        <a:t>Počet osob využívajících zařízení péče o děti ve věku do 3 let</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Arial" panose="020B0604020202020204" pitchFamily="34" charset="0"/>
                        </a:rPr>
                        <a:t>Osoby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dirty="0">
                          <a:effectLst/>
                          <a:latin typeface="Calibri" panose="020F0502020204030204" pitchFamily="34" charset="0"/>
                          <a:ea typeface="Calibri" panose="020F0502020204030204" pitchFamily="34" charset="0"/>
                          <a:cs typeface="Arial" panose="020B0604020202020204" pitchFamily="34" charset="0"/>
                        </a:rPr>
                        <a:t>Výsledek</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70995652"/>
                  </a:ext>
                </a:extLst>
              </a:tr>
              <a:tr h="520207">
                <a:tc>
                  <a:txBody>
                    <a:bodyPr/>
                    <a:lstStyle/>
                    <a:p>
                      <a:pPr marL="36195" marR="36195">
                        <a:lnSpc>
                          <a:spcPct val="115000"/>
                        </a:lnSpc>
                        <a:spcBef>
                          <a:spcPts val="300"/>
                        </a:spcBef>
                        <a:spcAft>
                          <a:spcPts val="300"/>
                        </a:spcAft>
                      </a:pPr>
                      <a:r>
                        <a:rPr lang="cs-CZ" sz="1400" dirty="0">
                          <a:effectLst/>
                          <a:latin typeface="Calibri" panose="020F0502020204030204" pitchFamily="34" charset="0"/>
                          <a:ea typeface="Calibri" panose="020F0502020204030204" pitchFamily="34" charset="0"/>
                          <a:cs typeface="Arial" panose="020B0604020202020204" pitchFamily="34" charset="0"/>
                        </a:rPr>
                        <a:t>  62500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Arial" panose="020B0604020202020204" pitchFamily="34" charset="0"/>
                        </a:rPr>
                        <a:t>Účastníci v procesu vzdělávání/odborné přípravy po ukončení své účasti</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Arial" panose="020B0604020202020204" pitchFamily="34" charset="0"/>
                        </a:rPr>
                        <a:t>Osoby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Arial" panose="020B0604020202020204" pitchFamily="34" charset="0"/>
                        </a:rPr>
                        <a:t>Výsledek</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40237399"/>
                  </a:ext>
                </a:extLst>
              </a:tr>
              <a:tr h="520207">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Arial" panose="020B0604020202020204" pitchFamily="34" charset="0"/>
                        </a:rPr>
                        <a:t>62600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Arial" panose="020B0604020202020204" pitchFamily="34" charset="0"/>
                        </a:rPr>
                        <a:t>Účastníci, kteří získali kvalifikaci po ukončení své účasti</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Arial" panose="020B0604020202020204" pitchFamily="34" charset="0"/>
                        </a:rPr>
                        <a:t>Osoby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Arial" panose="020B0604020202020204" pitchFamily="34" charset="0"/>
                        </a:rPr>
                        <a:t>Výsledek</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21401425"/>
                  </a:ext>
                </a:extLst>
              </a:tr>
              <a:tr h="1300516">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Arial" panose="020B0604020202020204" pitchFamily="34" charset="0"/>
                        </a:rPr>
                        <a:t>62800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a:effectLst/>
                          <a:latin typeface="Calibri" panose="020F0502020204030204" pitchFamily="34" charset="0"/>
                          <a:ea typeface="Calibri" panose="020F0502020204030204" pitchFamily="34" charset="0"/>
                          <a:cs typeface="Arial" panose="020B0604020202020204" pitchFamily="34" charset="0"/>
                        </a:rPr>
                        <a:t>Znevýhodnění účastníci, kteří po ukončení své účasti hledají zaměstnání, jsou v procesu vzdělávání/odborné přípravy, rozšiřují si kvalifikaci nebo jsou zaměstnaní, a to i OSVČ</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dirty="0">
                          <a:effectLst/>
                          <a:latin typeface="Calibri" panose="020F0502020204030204" pitchFamily="34" charset="0"/>
                          <a:ea typeface="Calibri" panose="020F0502020204030204" pitchFamily="34" charset="0"/>
                          <a:cs typeface="Arial" panose="020B0604020202020204" pitchFamily="34" charset="0"/>
                        </a:rPr>
                        <a:t> Osoby</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400" dirty="0">
                          <a:effectLst/>
                          <a:latin typeface="Calibri" panose="020F0502020204030204" pitchFamily="34" charset="0"/>
                          <a:ea typeface="Calibri" panose="020F0502020204030204" pitchFamily="34" charset="0"/>
                          <a:cs typeface="Arial" panose="020B0604020202020204" pitchFamily="34" charset="0"/>
                        </a:rPr>
                        <a:t>Výsledek</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47507754"/>
                  </a:ext>
                </a:extLst>
              </a:tr>
            </a:tbl>
          </a:graphicData>
        </a:graphic>
      </p:graphicFrame>
    </p:spTree>
    <p:extLst>
      <p:ext uri="{BB962C8B-B14F-4D97-AF65-F5344CB8AC3E}">
        <p14:creationId xmlns:p14="http://schemas.microsoft.com/office/powerpoint/2010/main" val="1912387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sz="3600" b="1" dirty="0" smtClean="0"/>
              <a:t>Sankce při nesplnění závazků týkajících se indikátorů</a:t>
            </a:r>
            <a:endParaRPr lang="cs-CZ" sz="3600" b="1" dirty="0"/>
          </a:p>
        </p:txBody>
      </p:sp>
      <p:sp>
        <p:nvSpPr>
          <p:cNvPr id="3" name="Zástupný symbol pro obsah 2"/>
          <p:cNvSpPr>
            <a:spLocks noGrp="1"/>
          </p:cNvSpPr>
          <p:nvPr>
            <p:ph idx="1"/>
          </p:nvPr>
        </p:nvSpPr>
        <p:spPr>
          <a:xfrm>
            <a:off x="1484310" y="2009105"/>
            <a:ext cx="10018713" cy="4494725"/>
          </a:xfrm>
        </p:spPr>
        <p:txBody>
          <a:bodyPr>
            <a:normAutofit/>
          </a:bodyPr>
          <a:lstStyle/>
          <a:p>
            <a:pPr marL="0" indent="0">
              <a:buNone/>
            </a:pPr>
            <a:r>
              <a:rPr lang="cs-CZ" dirty="0" smtClean="0"/>
              <a:t>Celková míra naplnění indikátorů výstupů vzhledem </a:t>
            </a:r>
          </a:p>
          <a:p>
            <a:pPr marL="0" indent="0">
              <a:buNone/>
            </a:pPr>
            <a:r>
              <a:rPr lang="cs-CZ" dirty="0" smtClean="0"/>
              <a:t>k závazkům dle právního aktu:							Sankce:</a:t>
            </a:r>
          </a:p>
          <a:p>
            <a:pPr marL="0" indent="0">
              <a:buNone/>
            </a:pPr>
            <a:endParaRPr lang="cs-CZ" dirty="0" smtClean="0"/>
          </a:p>
          <a:p>
            <a:r>
              <a:rPr lang="cs-CZ" dirty="0" smtClean="0"/>
              <a:t>Méně než 85% a zároveň alespoň 70%					15%</a:t>
            </a:r>
          </a:p>
          <a:p>
            <a:r>
              <a:rPr lang="cs-CZ" dirty="0" smtClean="0"/>
              <a:t>Méně než 70% a zároveň alespoň 55%					20%</a:t>
            </a:r>
          </a:p>
          <a:p>
            <a:r>
              <a:rPr lang="cs-CZ" dirty="0" smtClean="0"/>
              <a:t>Méně než 55% a zároveň alespoň 40%				30%</a:t>
            </a:r>
          </a:p>
          <a:p>
            <a:r>
              <a:rPr lang="cs-CZ" dirty="0" smtClean="0"/>
              <a:t>Méně než 40%										        50%</a:t>
            </a:r>
          </a:p>
        </p:txBody>
      </p:sp>
    </p:spTree>
    <p:extLst>
      <p:ext uri="{BB962C8B-B14F-4D97-AF65-F5344CB8AC3E}">
        <p14:creationId xmlns:p14="http://schemas.microsoft.com/office/powerpoint/2010/main" val="1113065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22093" y="4575321"/>
            <a:ext cx="8911687" cy="1280890"/>
          </a:xfrm>
        </p:spPr>
        <p:txBody>
          <a:bodyPr>
            <a:normAutofit/>
          </a:bodyPr>
          <a:lstStyle/>
          <a:p>
            <a:r>
              <a:rPr lang="cs-CZ" sz="4400" b="1" dirty="0" smtClean="0"/>
              <a:t>Projektová žádost</a:t>
            </a:r>
            <a:endParaRPr lang="cs-CZ" sz="4400" b="1" dirty="0"/>
          </a:p>
        </p:txBody>
      </p:sp>
      <p:sp>
        <p:nvSpPr>
          <p:cNvPr id="3" name="Zástupný symbol pro obsah 2"/>
          <p:cNvSpPr>
            <a:spLocks noGrp="1"/>
          </p:cNvSpPr>
          <p:nvPr>
            <p:ph idx="1"/>
          </p:nvPr>
        </p:nvSpPr>
        <p:spPr>
          <a:xfrm>
            <a:off x="2485039" y="281652"/>
            <a:ext cx="8915400" cy="3777622"/>
          </a:xfrm>
        </p:spPr>
        <p:txBody>
          <a:bodyPr/>
          <a:lstStyle/>
          <a:p>
            <a:endParaRPr lang="cs-CZ" dirty="0"/>
          </a:p>
        </p:txBody>
      </p:sp>
    </p:spTree>
    <p:extLst>
      <p:ext uri="{BB962C8B-B14F-4D97-AF65-F5344CB8AC3E}">
        <p14:creationId xmlns:p14="http://schemas.microsoft.com/office/powerpoint/2010/main" val="763945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0"/>
            <a:ext cx="10018713" cy="1752599"/>
          </a:xfrm>
        </p:spPr>
        <p:txBody>
          <a:bodyPr/>
          <a:lstStyle/>
          <a:p>
            <a:r>
              <a:rPr lang="cs-CZ" dirty="0" smtClean="0"/>
              <a:t>Příprava žádosti o podporu</a:t>
            </a:r>
            <a:endParaRPr lang="cs-CZ" dirty="0"/>
          </a:p>
        </p:txBody>
      </p:sp>
      <p:sp>
        <p:nvSpPr>
          <p:cNvPr id="3" name="Zástupný symbol pro obsah 2"/>
          <p:cNvSpPr>
            <a:spLocks noGrp="1"/>
          </p:cNvSpPr>
          <p:nvPr>
            <p:ph idx="1"/>
          </p:nvPr>
        </p:nvSpPr>
        <p:spPr>
          <a:xfrm>
            <a:off x="1869145" y="1850065"/>
            <a:ext cx="9249042" cy="4919828"/>
          </a:xfrm>
        </p:spPr>
        <p:txBody>
          <a:bodyPr>
            <a:normAutofit fontScale="92500" lnSpcReduction="10000"/>
          </a:bodyPr>
          <a:lstStyle/>
          <a:p>
            <a:pPr marL="0" indent="0">
              <a:buNone/>
            </a:pPr>
            <a:r>
              <a:rPr lang="cs-CZ" b="1" u="sng" cap="all" dirty="0"/>
              <a:t>PROJEKTOVÝ ZÁMĚR</a:t>
            </a:r>
          </a:p>
          <a:p>
            <a:pPr marL="900000" hangingPunct="0">
              <a:buFont typeface="+mj-lt"/>
              <a:buAutoNum type="arabicPeriod"/>
            </a:pPr>
            <a:r>
              <a:rPr lang="cs-CZ" sz="1600" b="1" cap="all" dirty="0"/>
              <a:t>Co chceme a můžeme změnit? </a:t>
            </a:r>
          </a:p>
          <a:p>
            <a:pPr marL="900000" hangingPunct="0">
              <a:buFont typeface="+mj-lt"/>
              <a:buAutoNum type="arabicPeriod"/>
            </a:pPr>
            <a:r>
              <a:rPr lang="cs-CZ" sz="1600" b="1" cap="all" dirty="0"/>
              <a:t>Jak toho chceme dosáhnout?</a:t>
            </a:r>
          </a:p>
          <a:p>
            <a:pPr marL="900000" hangingPunct="0">
              <a:spcAft>
                <a:spcPts val="1200"/>
              </a:spcAft>
              <a:buFont typeface="+mj-lt"/>
              <a:buAutoNum type="arabicPeriod"/>
            </a:pPr>
            <a:r>
              <a:rPr lang="cs-CZ" sz="1600" b="1" cap="all" dirty="0"/>
              <a:t>Jak ověříme, že jsme byli úspěšní?</a:t>
            </a:r>
          </a:p>
          <a:p>
            <a:pPr marL="0" indent="0">
              <a:buNone/>
            </a:pPr>
            <a:r>
              <a:rPr lang="cs-CZ" b="1" u="sng" cap="all" dirty="0"/>
              <a:t>1. Co chceme a můžeme změnit? </a:t>
            </a:r>
          </a:p>
          <a:p>
            <a:pPr lvl="1">
              <a:spcBef>
                <a:spcPts val="0"/>
              </a:spcBef>
            </a:pPr>
            <a:r>
              <a:rPr lang="cs-CZ" dirty="0"/>
              <a:t>Definování konkrétních problémů (</a:t>
            </a:r>
            <a:r>
              <a:rPr lang="cs-CZ" b="1" dirty="0"/>
              <a:t>identifikování potřeb</a:t>
            </a:r>
            <a:r>
              <a:rPr lang="cs-CZ" dirty="0"/>
              <a:t> </a:t>
            </a:r>
            <a:r>
              <a:rPr lang="cs-CZ" b="1" dirty="0"/>
              <a:t>cílové skupiny</a:t>
            </a:r>
            <a:r>
              <a:rPr lang="cs-CZ" dirty="0"/>
              <a:t>), </a:t>
            </a:r>
            <a:br>
              <a:rPr lang="cs-CZ" dirty="0"/>
            </a:br>
            <a:r>
              <a:rPr lang="cs-CZ" dirty="0"/>
              <a:t>které chceme a jsme schopni projektem změnit.</a:t>
            </a:r>
          </a:p>
          <a:p>
            <a:pPr marL="0" indent="0" hangingPunct="0">
              <a:buNone/>
            </a:pPr>
            <a:r>
              <a:rPr lang="cs-CZ" sz="1600" b="1" dirty="0"/>
              <a:t>Doporučení:</a:t>
            </a:r>
          </a:p>
          <a:p>
            <a:pPr algn="just" hangingPunct="0">
              <a:spcBef>
                <a:spcPts val="0"/>
              </a:spcBef>
            </a:pPr>
            <a:r>
              <a:rPr lang="cs-CZ" sz="1600" dirty="0"/>
              <a:t>jedna z nejdůležitějších částí žádosti, neodbývejte ji,</a:t>
            </a:r>
          </a:p>
          <a:p>
            <a:pPr algn="just" hangingPunct="0">
              <a:spcBef>
                <a:spcPts val="0"/>
              </a:spcBef>
            </a:pPr>
            <a:r>
              <a:rPr lang="cs-CZ" sz="1600" dirty="0"/>
              <a:t>nemudrujte, nefilosofujte, nebásněte, buďte konkrétní a exaktní: čísla, data,</a:t>
            </a:r>
          </a:p>
          <a:p>
            <a:pPr algn="just" hangingPunct="0">
              <a:spcBef>
                <a:spcPts val="0"/>
              </a:spcBef>
            </a:pPr>
            <a:r>
              <a:rPr lang="cs-CZ" sz="1600" dirty="0"/>
              <a:t>soustřeďte se na ty potřeby, které korespondují s cíli a aktivitami projektu, </a:t>
            </a:r>
            <a:br>
              <a:rPr lang="cs-CZ" sz="1600" dirty="0"/>
            </a:br>
            <a:r>
              <a:rPr lang="cs-CZ" sz="1600" dirty="0"/>
              <a:t>a tuto vazbu prokažte,</a:t>
            </a:r>
          </a:p>
          <a:p>
            <a:pPr algn="just" hangingPunct="0">
              <a:spcBef>
                <a:spcPts val="0"/>
              </a:spcBef>
            </a:pPr>
            <a:r>
              <a:rPr lang="cs-CZ" sz="1600" dirty="0"/>
              <a:t>držte se cílové skupiny/cílových skupin,</a:t>
            </a:r>
          </a:p>
          <a:p>
            <a:pPr algn="just" hangingPunct="0">
              <a:spcBef>
                <a:spcPts val="0"/>
              </a:spcBef>
            </a:pPr>
            <a:r>
              <a:rPr lang="cs-CZ" sz="1600" dirty="0"/>
              <a:t>odvolejte se na analytické materiály, dejte je do přílohy,</a:t>
            </a:r>
          </a:p>
          <a:p>
            <a:pPr algn="just" hangingPunct="0">
              <a:spcBef>
                <a:spcPts val="0"/>
              </a:spcBef>
            </a:pPr>
            <a:r>
              <a:rPr lang="cs-CZ" sz="1600" dirty="0"/>
              <a:t>odvolejte se na strategické dokumenty, dejte je do přílohy.</a:t>
            </a:r>
          </a:p>
          <a:p>
            <a:pPr lvl="1">
              <a:spcBef>
                <a:spcPts val="0"/>
              </a:spcBef>
            </a:pPr>
            <a:endParaRPr lang="cs-CZ" dirty="0"/>
          </a:p>
          <a:p>
            <a:pPr>
              <a:spcAft>
                <a:spcPts val="1200"/>
              </a:spcAft>
              <a:buAutoNum type="arabicParenR"/>
            </a:pPr>
            <a:endParaRPr lang="cs-CZ" b="1" u="sng" cap="all" dirty="0"/>
          </a:p>
          <a:p>
            <a:endParaRPr lang="cs-CZ" b="1" u="sng" cap="all"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25</a:t>
            </a:fld>
            <a:endParaRPr lang="cs-CZ" dirty="0"/>
          </a:p>
        </p:txBody>
      </p:sp>
    </p:spTree>
    <p:extLst>
      <p:ext uri="{BB962C8B-B14F-4D97-AF65-F5344CB8AC3E}">
        <p14:creationId xmlns:p14="http://schemas.microsoft.com/office/powerpoint/2010/main" val="853830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226122"/>
            <a:ext cx="10018713" cy="1752599"/>
          </a:xfrm>
        </p:spPr>
        <p:txBody>
          <a:bodyPr/>
          <a:lstStyle/>
          <a:p>
            <a:r>
              <a:rPr lang="cs-CZ" dirty="0"/>
              <a:t>Příprava žádosti o podporu</a:t>
            </a:r>
          </a:p>
        </p:txBody>
      </p:sp>
      <p:sp>
        <p:nvSpPr>
          <p:cNvPr id="3" name="Zástupný symbol pro obsah 2"/>
          <p:cNvSpPr>
            <a:spLocks noGrp="1"/>
          </p:cNvSpPr>
          <p:nvPr>
            <p:ph idx="1"/>
          </p:nvPr>
        </p:nvSpPr>
        <p:spPr>
          <a:xfrm>
            <a:off x="2074184" y="1648047"/>
            <a:ext cx="9738588" cy="5515250"/>
          </a:xfrm>
        </p:spPr>
        <p:txBody>
          <a:bodyPr>
            <a:normAutofit/>
          </a:bodyPr>
          <a:lstStyle/>
          <a:p>
            <a:pPr marL="0" indent="0">
              <a:buNone/>
            </a:pPr>
            <a:r>
              <a:rPr lang="cs-CZ" b="1" u="sng" cap="all" dirty="0"/>
              <a:t>1. Co chceme a můžeme změnit? </a:t>
            </a:r>
          </a:p>
          <a:p>
            <a:pPr lvl="1">
              <a:spcBef>
                <a:spcPts val="0"/>
              </a:spcBef>
            </a:pPr>
            <a:r>
              <a:rPr lang="cs-CZ" dirty="0"/>
              <a:t>Součástí definice problému je vždy také </a:t>
            </a:r>
            <a:r>
              <a:rPr lang="cs-CZ" b="1" dirty="0"/>
              <a:t>specifikace cílové skupiny projektu</a:t>
            </a:r>
            <a:r>
              <a:rPr lang="cs-CZ" dirty="0"/>
              <a:t>, </a:t>
            </a:r>
            <a:br>
              <a:rPr lang="cs-CZ" dirty="0"/>
            </a:br>
            <a:r>
              <a:rPr lang="cs-CZ" dirty="0"/>
              <a:t>tj. osob, kterých se problém týká.</a:t>
            </a:r>
          </a:p>
          <a:p>
            <a:pPr marL="0" lvl="1" indent="0">
              <a:lnSpc>
                <a:spcPts val="2880"/>
              </a:lnSpc>
              <a:spcBef>
                <a:spcPts val="600"/>
              </a:spcBef>
              <a:spcAft>
                <a:spcPts val="600"/>
              </a:spcAft>
              <a:buSzPct val="100000"/>
              <a:buNone/>
            </a:pPr>
            <a:r>
              <a:rPr lang="cs-CZ" b="1" dirty="0"/>
              <a:t>Doporučení:</a:t>
            </a:r>
            <a:endParaRPr lang="cs-CZ" dirty="0"/>
          </a:p>
          <a:p>
            <a:pPr algn="just" hangingPunct="0">
              <a:spcBef>
                <a:spcPts val="0"/>
              </a:spcBef>
            </a:pPr>
            <a:r>
              <a:rPr lang="cs-CZ" sz="1600" dirty="0"/>
              <a:t>vymezení a charakteristika CS: vymezená věkem, pohlavím, etnicitou, územím, kulturou, socioekonomickým postavením, jinak definovanou skupinovou příslušností, jako je např. dlouhodobá nezaměstnanost,</a:t>
            </a:r>
          </a:p>
          <a:p>
            <a:pPr algn="just" hangingPunct="0">
              <a:spcBef>
                <a:spcPts val="0"/>
              </a:spcBef>
            </a:pPr>
            <a:r>
              <a:rPr lang="cs-CZ" sz="1600" dirty="0"/>
              <a:t>čím ostřeji vymezená, tím lépe (bezbřehost napovídá, že nevíte pořádně, co chcete, a tak chcete dělat všechno pro všechny),</a:t>
            </a:r>
          </a:p>
          <a:p>
            <a:pPr algn="just" hangingPunct="0">
              <a:spcBef>
                <a:spcPts val="0"/>
              </a:spcBef>
            </a:pPr>
            <a:r>
              <a:rPr lang="cs-CZ" sz="1600" dirty="0"/>
              <a:t>projekt může mít více CS, pak ale u každé je třeba zvlášť popsat potřeby,</a:t>
            </a:r>
          </a:p>
          <a:p>
            <a:pPr algn="just" hangingPunct="0">
              <a:spcBef>
                <a:spcPts val="0"/>
              </a:spcBef>
            </a:pPr>
            <a:r>
              <a:rPr lang="cs-CZ" sz="1600" dirty="0"/>
              <a:t>charakteristika selektivní: znaky, trendy, problémy, jež chcete řešit v projektu vazba na potřeby CS,</a:t>
            </a:r>
          </a:p>
          <a:p>
            <a:pPr algn="just" hangingPunct="0">
              <a:spcBef>
                <a:spcPts val="0"/>
              </a:spcBef>
            </a:pPr>
            <a:r>
              <a:rPr lang="cs-CZ" sz="1600" dirty="0"/>
              <a:t>projekt musí prokazatelně korespondovat s potřebami CS, na kterou je zaměřen = ideálně vyjmenujte potřeby CS a ke každé přiřaďte aktivitu projektu, kterou chcete danou potřebu naplnit,</a:t>
            </a:r>
          </a:p>
          <a:p>
            <a:pPr algn="just" hangingPunct="0">
              <a:spcBef>
                <a:spcPts val="0"/>
              </a:spcBef>
            </a:pPr>
            <a:r>
              <a:rPr lang="cs-CZ" sz="1600" dirty="0"/>
              <a:t>jmenujte jen ty potřeby CS, které projektem hodláte naplňovat (ostatní potřeby můžete také zmínit, ale s vysvětlením, proč je projekt neřeší, případně že je řešíte </a:t>
            </a:r>
            <a:br>
              <a:rPr lang="cs-CZ" sz="1600" dirty="0"/>
            </a:br>
            <a:r>
              <a:rPr lang="cs-CZ" sz="1600" dirty="0"/>
              <a:t>v projektu jiném).</a:t>
            </a:r>
          </a:p>
          <a:p>
            <a:pPr marL="0" lvl="1" indent="0">
              <a:lnSpc>
                <a:spcPts val="2880"/>
              </a:lnSpc>
              <a:spcBef>
                <a:spcPts val="600"/>
              </a:spcBef>
              <a:spcAft>
                <a:spcPts val="600"/>
              </a:spcAft>
              <a:buSzPct val="100000"/>
              <a:buNone/>
            </a:pPr>
            <a:r>
              <a:rPr lang="cs-CZ" dirty="0"/>
              <a:t>.</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26</a:t>
            </a:fld>
            <a:endParaRPr lang="cs-CZ" dirty="0"/>
          </a:p>
        </p:txBody>
      </p:sp>
    </p:spTree>
    <p:extLst>
      <p:ext uri="{BB962C8B-B14F-4D97-AF65-F5344CB8AC3E}">
        <p14:creationId xmlns:p14="http://schemas.microsoft.com/office/powerpoint/2010/main" val="757757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03558" y="132907"/>
            <a:ext cx="10018713" cy="1079205"/>
          </a:xfrm>
        </p:spPr>
        <p:txBody>
          <a:bodyPr/>
          <a:lstStyle/>
          <a:p>
            <a:r>
              <a:rPr lang="cs-CZ" dirty="0"/>
              <a:t>Příprava žádosti o podporu</a:t>
            </a:r>
          </a:p>
        </p:txBody>
      </p:sp>
      <p:sp>
        <p:nvSpPr>
          <p:cNvPr id="3" name="Zástupný symbol pro obsah 2"/>
          <p:cNvSpPr>
            <a:spLocks noGrp="1"/>
          </p:cNvSpPr>
          <p:nvPr>
            <p:ph idx="1"/>
          </p:nvPr>
        </p:nvSpPr>
        <p:spPr>
          <a:xfrm>
            <a:off x="2063552" y="1340768"/>
            <a:ext cx="8208912" cy="5184576"/>
          </a:xfrm>
        </p:spPr>
        <p:txBody>
          <a:bodyPr>
            <a:normAutofit lnSpcReduction="10000"/>
          </a:bodyPr>
          <a:lstStyle/>
          <a:p>
            <a:pPr marL="0" indent="0">
              <a:spcAft>
                <a:spcPts val="1200"/>
              </a:spcAft>
              <a:buNone/>
            </a:pPr>
            <a:r>
              <a:rPr lang="cs-CZ" b="1" u="sng" cap="all" dirty="0"/>
              <a:t>1. Co chceme a můžeme změnit? </a:t>
            </a:r>
          </a:p>
          <a:p>
            <a:pPr lvl="1">
              <a:spcBef>
                <a:spcPts val="0"/>
              </a:spcBef>
            </a:pPr>
            <a:r>
              <a:rPr lang="cs-CZ" b="1" dirty="0"/>
              <a:t>Cíl projektu musí být:</a:t>
            </a:r>
          </a:p>
          <a:p>
            <a:pPr marL="414000" lvl="1" indent="0">
              <a:spcBef>
                <a:spcPts val="0"/>
              </a:spcBef>
              <a:buNone/>
            </a:pPr>
            <a:r>
              <a:rPr lang="cs-CZ" dirty="0"/>
              <a:t>	</a:t>
            </a:r>
            <a:r>
              <a:rPr lang="cs-CZ" b="1" dirty="0"/>
              <a:t>1)</a:t>
            </a:r>
            <a:r>
              <a:rPr lang="cs-CZ" dirty="0"/>
              <a:t> </a:t>
            </a:r>
            <a:r>
              <a:rPr lang="cs-CZ" b="1" dirty="0"/>
              <a:t>reálně dosažitelný </a:t>
            </a:r>
            <a:r>
              <a:rPr lang="cs-CZ" dirty="0"/>
              <a:t>v daném čase a za daných podmínek,</a:t>
            </a:r>
          </a:p>
          <a:p>
            <a:pPr marL="414000" lvl="1" indent="0">
              <a:spcBef>
                <a:spcPts val="0"/>
              </a:spcBef>
              <a:buNone/>
            </a:pPr>
            <a:r>
              <a:rPr lang="cs-CZ" dirty="0"/>
              <a:t>	</a:t>
            </a:r>
            <a:r>
              <a:rPr lang="cs-CZ" b="1" dirty="0"/>
              <a:t>2) měřitelný</a:t>
            </a:r>
            <a:r>
              <a:rPr lang="cs-CZ" dirty="0"/>
              <a:t>, aby bylo možné po ukončení projektu prokázat jeho naplnění 	    pomocí kvantifikovaných údajů.</a:t>
            </a:r>
          </a:p>
          <a:p>
            <a:pPr lvl="1">
              <a:spcBef>
                <a:spcPts val="0"/>
              </a:spcBef>
            </a:pPr>
            <a:r>
              <a:rPr lang="cs-CZ" b="1" dirty="0"/>
              <a:t>Cíle projektu dělíme na:</a:t>
            </a:r>
          </a:p>
          <a:p>
            <a:pPr marL="0" indent="0" hangingPunct="0">
              <a:spcBef>
                <a:spcPts val="0"/>
              </a:spcBef>
              <a:buNone/>
            </a:pPr>
            <a:r>
              <a:rPr lang="cs-CZ" sz="1600" b="1" dirty="0"/>
              <a:t>	1) Hlavní </a:t>
            </a:r>
            <a:r>
              <a:rPr lang="cs-CZ" sz="1600" dirty="0"/>
              <a:t>= “globální změna“, ke které projekt přispívá - formulován obecněji, </a:t>
            </a:r>
          </a:p>
          <a:p>
            <a:pPr marL="0" indent="0" hangingPunct="0">
              <a:spcBef>
                <a:spcPts val="0"/>
              </a:spcBef>
              <a:buNone/>
            </a:pPr>
            <a:r>
              <a:rPr lang="cs-CZ" sz="1600" dirty="0"/>
              <a:t>	</a:t>
            </a:r>
            <a:r>
              <a:rPr lang="cs-CZ" sz="1600" b="1" dirty="0"/>
              <a:t>2) Specifické </a:t>
            </a:r>
            <a:r>
              <a:rPr lang="cs-CZ" sz="1600" dirty="0"/>
              <a:t>= konkrétní změny, které projekt přinese (SMART).</a:t>
            </a:r>
          </a:p>
          <a:p>
            <a:pPr marL="0" indent="0" hangingPunct="0">
              <a:spcBef>
                <a:spcPts val="0"/>
              </a:spcBef>
              <a:buNone/>
            </a:pPr>
            <a:endParaRPr lang="cs-CZ" sz="1600" dirty="0"/>
          </a:p>
          <a:p>
            <a:pPr marL="0" lvl="1" indent="0">
              <a:lnSpc>
                <a:spcPts val="2880"/>
              </a:lnSpc>
              <a:spcBef>
                <a:spcPts val="600"/>
              </a:spcBef>
              <a:spcAft>
                <a:spcPts val="600"/>
              </a:spcAft>
              <a:buSzPct val="100000"/>
              <a:buNone/>
            </a:pPr>
            <a:r>
              <a:rPr lang="cs-CZ" b="1" dirty="0"/>
              <a:t>Doporučení:</a:t>
            </a:r>
            <a:endParaRPr lang="cs-CZ" dirty="0"/>
          </a:p>
          <a:p>
            <a:pPr algn="just" hangingPunct="0">
              <a:spcBef>
                <a:spcPts val="0"/>
              </a:spcBef>
            </a:pPr>
            <a:r>
              <a:rPr lang="cs-CZ" sz="1600" dirty="0"/>
              <a:t>při vytyčování cílů vycházejte z potřeb (inverzně: problémů), které jste si předem definovali: splnění vytyčeného cíle = naplnění definované potřeby (= odstranění popsaného problému),</a:t>
            </a:r>
          </a:p>
          <a:p>
            <a:pPr algn="just" hangingPunct="0">
              <a:spcBef>
                <a:spcPts val="0"/>
              </a:spcBef>
            </a:pPr>
            <a:r>
              <a:rPr lang="cs-CZ" sz="1600" dirty="0"/>
              <a:t>dbejte na dosažitelnost cílů (již při vytyčování cílů musíte mít představu o aktivitách),</a:t>
            </a:r>
          </a:p>
          <a:p>
            <a:pPr algn="just" hangingPunct="0">
              <a:spcBef>
                <a:spcPts val="0"/>
              </a:spcBef>
            </a:pPr>
            <a:r>
              <a:rPr lang="cs-CZ" sz="1600" dirty="0"/>
              <a:t>dbejte na měřitelnost cílů (při formulaci cílů se ptejte, zda splnění takto formulovaného cíle lze nějak prokázat/změřit).</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27</a:t>
            </a:fld>
            <a:endParaRPr lang="cs-CZ" dirty="0"/>
          </a:p>
        </p:txBody>
      </p:sp>
    </p:spTree>
    <p:extLst>
      <p:ext uri="{BB962C8B-B14F-4D97-AF65-F5344CB8AC3E}">
        <p14:creationId xmlns:p14="http://schemas.microsoft.com/office/powerpoint/2010/main" val="1111520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01269" y="0"/>
            <a:ext cx="10018713" cy="967563"/>
          </a:xfrm>
        </p:spPr>
        <p:txBody>
          <a:bodyPr/>
          <a:lstStyle/>
          <a:p>
            <a:r>
              <a:rPr lang="cs-CZ" dirty="0"/>
              <a:t>Příprava žádosti o podporu</a:t>
            </a:r>
          </a:p>
        </p:txBody>
      </p:sp>
      <p:sp>
        <p:nvSpPr>
          <p:cNvPr id="3" name="Zástupný symbol pro obsah 2"/>
          <p:cNvSpPr>
            <a:spLocks noGrp="1"/>
          </p:cNvSpPr>
          <p:nvPr>
            <p:ph idx="1"/>
          </p:nvPr>
        </p:nvSpPr>
        <p:spPr>
          <a:xfrm>
            <a:off x="2074184" y="1673424"/>
            <a:ext cx="8208912" cy="5184576"/>
          </a:xfrm>
        </p:spPr>
        <p:txBody>
          <a:bodyPr>
            <a:normAutofit/>
          </a:bodyPr>
          <a:lstStyle/>
          <a:p>
            <a:pPr marL="0" indent="0">
              <a:buNone/>
            </a:pPr>
            <a:r>
              <a:rPr lang="cs-CZ" b="1" u="sng" cap="all" dirty="0"/>
              <a:t>2. Jak toho chceme dosáhnout?</a:t>
            </a:r>
          </a:p>
          <a:p>
            <a:pPr lvl="1">
              <a:spcBef>
                <a:spcPts val="0"/>
              </a:spcBef>
              <a:spcAft>
                <a:spcPts val="600"/>
              </a:spcAft>
            </a:pPr>
            <a:r>
              <a:rPr lang="cs-CZ" dirty="0"/>
              <a:t>V rámci přípravy projektu je nutné </a:t>
            </a:r>
            <a:r>
              <a:rPr lang="cs-CZ" b="1" dirty="0"/>
              <a:t>definovat aktivity </a:t>
            </a:r>
            <a:r>
              <a:rPr lang="cs-CZ" dirty="0"/>
              <a:t>(strategii), kterými bude projekt realizován.</a:t>
            </a:r>
          </a:p>
          <a:p>
            <a:pPr lvl="1">
              <a:spcBef>
                <a:spcPts val="0"/>
              </a:spcBef>
              <a:spcAft>
                <a:spcPts val="600"/>
              </a:spcAft>
            </a:pPr>
            <a:r>
              <a:rPr lang="cs-CZ" b="1" dirty="0"/>
              <a:t>Aktivity </a:t>
            </a:r>
            <a:r>
              <a:rPr lang="cs-CZ" dirty="0"/>
              <a:t>mají být prostředkem k dosažení cíle projektu, mezi cíli a klíčovými aktivitami musí být propojení. </a:t>
            </a:r>
          </a:p>
          <a:p>
            <a:pPr marL="0" lvl="1" indent="0">
              <a:lnSpc>
                <a:spcPts val="2880"/>
              </a:lnSpc>
              <a:spcBef>
                <a:spcPts val="600"/>
              </a:spcBef>
              <a:spcAft>
                <a:spcPts val="600"/>
              </a:spcAft>
              <a:buSzPct val="100000"/>
              <a:buNone/>
            </a:pPr>
            <a:r>
              <a:rPr lang="cs-CZ" b="1" dirty="0"/>
              <a:t>Doporučení:</a:t>
            </a:r>
            <a:endParaRPr lang="cs-CZ" dirty="0"/>
          </a:p>
          <a:p>
            <a:pPr algn="just" hangingPunct="0">
              <a:spcBef>
                <a:spcPts val="0"/>
              </a:spcBef>
            </a:pPr>
            <a:r>
              <a:rPr lang="cs-CZ" sz="1600" dirty="0"/>
              <a:t>vedou k plnění cílů, jsou prostředkem, nástrojem, ne cílem samotným,</a:t>
            </a:r>
          </a:p>
          <a:p>
            <a:pPr algn="just" hangingPunct="0">
              <a:spcBef>
                <a:spcPts val="0"/>
              </a:spcBef>
            </a:pPr>
            <a:r>
              <a:rPr lang="cs-CZ" sz="1600" dirty="0"/>
              <a:t>udržujte vazbu </a:t>
            </a:r>
            <a:r>
              <a:rPr lang="cs-CZ" sz="1600" b="1" dirty="0"/>
              <a:t>potřeby – cíle – aktivity</a:t>
            </a:r>
            <a:r>
              <a:rPr lang="cs-CZ" sz="1600" dirty="0"/>
              <a:t>,</a:t>
            </a:r>
          </a:p>
          <a:p>
            <a:pPr algn="just" hangingPunct="0">
              <a:spcBef>
                <a:spcPts val="0"/>
              </a:spcBef>
            </a:pPr>
            <a:r>
              <a:rPr lang="cs-CZ" sz="1600" dirty="0"/>
              <a:t>v projektu nemají co dělat aktivity, u kterých neprokážete, že slouží k naplnění cílů, </a:t>
            </a:r>
            <a:r>
              <a:rPr lang="cs-CZ" sz="1600" dirty="0" smtClean="0"/>
              <a:t>ať </a:t>
            </a:r>
            <a:r>
              <a:rPr lang="cs-CZ" sz="1600" dirty="0"/>
              <a:t>už přímo nebo podpůrně,</a:t>
            </a:r>
          </a:p>
          <a:p>
            <a:pPr algn="just" hangingPunct="0">
              <a:spcBef>
                <a:spcPts val="0"/>
              </a:spcBef>
            </a:pPr>
            <a:r>
              <a:rPr lang="cs-CZ" sz="1600" dirty="0"/>
              <a:t>tvoří tělo projektu,</a:t>
            </a:r>
          </a:p>
          <a:p>
            <a:pPr algn="just" hangingPunct="0">
              <a:spcBef>
                <a:spcPts val="0"/>
              </a:spcBef>
            </a:pPr>
            <a:r>
              <a:rPr lang="cs-CZ" sz="1600" dirty="0"/>
              <a:t>to, co se bude vlastně s cílovou skupinou a pro cílovou skupinu dělat, </a:t>
            </a:r>
          </a:p>
          <a:p>
            <a:pPr algn="just" hangingPunct="0">
              <a:spcBef>
                <a:spcPts val="0"/>
              </a:spcBef>
            </a:pPr>
            <a:r>
              <a:rPr lang="cs-CZ" sz="1600" dirty="0"/>
              <a:t>konkrétní rozpis prací: kdo, kdy, co, jak, s kým, kde, jak často bude dělat, </a:t>
            </a:r>
          </a:p>
          <a:p>
            <a:pPr algn="just" hangingPunct="0">
              <a:spcBef>
                <a:spcPts val="0"/>
              </a:spcBef>
            </a:pPr>
            <a:r>
              <a:rPr lang="cs-CZ" sz="1600" dirty="0"/>
              <a:t>shluky podobných dílčích aktivit = </a:t>
            </a:r>
            <a:r>
              <a:rPr lang="cs-CZ" sz="1600" b="1" dirty="0"/>
              <a:t>klíčové aktivity</a:t>
            </a:r>
            <a:r>
              <a:rPr lang="cs-CZ" sz="1600" dirty="0"/>
              <a:t> (seřaďte v žádosti chronologicky nebo v nějaké jasné logice), </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28</a:t>
            </a:fld>
            <a:endParaRPr lang="cs-CZ" dirty="0"/>
          </a:p>
        </p:txBody>
      </p:sp>
    </p:spTree>
    <p:extLst>
      <p:ext uri="{BB962C8B-B14F-4D97-AF65-F5344CB8AC3E}">
        <p14:creationId xmlns:p14="http://schemas.microsoft.com/office/powerpoint/2010/main" val="2755031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331471"/>
            <a:ext cx="10018713" cy="628650"/>
          </a:xfrm>
        </p:spPr>
        <p:txBody>
          <a:bodyPr>
            <a:normAutofit fontScale="90000"/>
          </a:bodyPr>
          <a:lstStyle/>
          <a:p>
            <a:r>
              <a:rPr lang="cs-CZ" dirty="0" smtClean="0"/>
              <a:t>Příprava žádosti o podporu</a:t>
            </a:r>
            <a:endParaRPr lang="cs-CZ" dirty="0"/>
          </a:p>
        </p:txBody>
      </p:sp>
      <p:sp>
        <p:nvSpPr>
          <p:cNvPr id="3" name="Zástupný symbol pro obsah 2"/>
          <p:cNvSpPr>
            <a:spLocks noGrp="1"/>
          </p:cNvSpPr>
          <p:nvPr>
            <p:ph idx="1"/>
          </p:nvPr>
        </p:nvSpPr>
        <p:spPr>
          <a:xfrm>
            <a:off x="2002974" y="1177320"/>
            <a:ext cx="8424936" cy="5184576"/>
          </a:xfrm>
        </p:spPr>
        <p:txBody>
          <a:bodyPr>
            <a:normAutofit fontScale="85000" lnSpcReduction="20000"/>
          </a:bodyPr>
          <a:lstStyle/>
          <a:p>
            <a:pPr marL="0" indent="0">
              <a:buNone/>
            </a:pPr>
            <a:r>
              <a:rPr lang="cs-CZ" b="1" u="sng" cap="all" dirty="0"/>
              <a:t>3. Jak ověříme, že jsme byli úspěšní?</a:t>
            </a:r>
            <a:r>
              <a:rPr lang="cs-CZ" sz="1600" dirty="0"/>
              <a:t>.</a:t>
            </a:r>
          </a:p>
          <a:p>
            <a:pPr lvl="1">
              <a:spcBef>
                <a:spcPts val="0"/>
              </a:spcBef>
            </a:pPr>
            <a:r>
              <a:rPr lang="cs-CZ" dirty="0"/>
              <a:t>Základním nástrojem jsou </a:t>
            </a:r>
            <a:r>
              <a:rPr lang="cs-CZ" b="1" dirty="0"/>
              <a:t>indikátory</a:t>
            </a:r>
            <a:r>
              <a:rPr lang="cs-CZ" dirty="0"/>
              <a:t> OPZ.</a:t>
            </a:r>
          </a:p>
          <a:p>
            <a:pPr lvl="1">
              <a:spcBef>
                <a:spcPts val="0"/>
              </a:spcBef>
            </a:pPr>
            <a:r>
              <a:rPr lang="cs-CZ" b="1" dirty="0"/>
              <a:t>U indikátorů se setkáváme s dělením na: </a:t>
            </a:r>
            <a:endParaRPr lang="cs-CZ" dirty="0"/>
          </a:p>
          <a:p>
            <a:pPr marL="414000" lvl="1" indent="0">
              <a:spcBef>
                <a:spcPts val="0"/>
              </a:spcBef>
              <a:buNone/>
            </a:pPr>
            <a:r>
              <a:rPr lang="cs-CZ" dirty="0"/>
              <a:t>	</a:t>
            </a:r>
            <a:r>
              <a:rPr lang="cs-CZ" b="1" dirty="0"/>
              <a:t>1) Výstupy </a:t>
            </a:r>
            <a:r>
              <a:rPr lang="cs-CZ" dirty="0"/>
              <a:t>= indikátory se závazkem,</a:t>
            </a:r>
          </a:p>
          <a:p>
            <a:pPr marL="414000" lvl="1" indent="0">
              <a:spcBef>
                <a:spcPts val="0"/>
              </a:spcBef>
              <a:buNone/>
            </a:pPr>
            <a:r>
              <a:rPr lang="cs-CZ" b="1" dirty="0"/>
              <a:t>	2) Výsledky </a:t>
            </a:r>
            <a:r>
              <a:rPr lang="cs-CZ" dirty="0"/>
              <a:t>= indikátory bez závazku, ale je nutné je sledovat.</a:t>
            </a:r>
          </a:p>
          <a:p>
            <a:pPr marL="0" lvl="1" indent="0">
              <a:spcBef>
                <a:spcPts val="600"/>
              </a:spcBef>
              <a:spcAft>
                <a:spcPts val="600"/>
              </a:spcAft>
              <a:buSzPct val="100000"/>
              <a:buNone/>
            </a:pPr>
            <a:r>
              <a:rPr lang="cs-CZ" b="1" dirty="0"/>
              <a:t>Doporučení:</a:t>
            </a:r>
            <a:endParaRPr lang="cs-CZ" dirty="0"/>
          </a:p>
          <a:p>
            <a:pPr algn="just" hangingPunct="0">
              <a:spcBef>
                <a:spcPts val="0"/>
              </a:spcBef>
            </a:pPr>
            <a:r>
              <a:rPr lang="cs-CZ" sz="1600" dirty="0"/>
              <a:t>každá aktivita musí mít nějaký konkrétní, měřitelný a dokladovatelný výstup,</a:t>
            </a:r>
          </a:p>
          <a:p>
            <a:pPr algn="just" hangingPunct="0">
              <a:spcBef>
                <a:spcPts val="0"/>
              </a:spcBef>
              <a:spcAft>
                <a:spcPts val="1200"/>
              </a:spcAft>
            </a:pPr>
            <a:r>
              <a:rPr lang="cs-CZ" sz="1600" dirty="0"/>
              <a:t>indikátory jsou ukazatele úspěchu, naplnění cíle, a to v předem stanovené míře, </a:t>
            </a:r>
            <a:br>
              <a:rPr lang="cs-CZ" sz="1600" dirty="0"/>
            </a:br>
            <a:r>
              <a:rPr lang="cs-CZ" sz="1600" dirty="0"/>
              <a:t>např. 5 rekvalifikovaných osob – doloženo smlouvami s účastníky a prezenčními listinami.</a:t>
            </a:r>
          </a:p>
          <a:p>
            <a:pPr lvl="1">
              <a:spcBef>
                <a:spcPts val="0"/>
              </a:spcBef>
              <a:spcAft>
                <a:spcPts val="1200"/>
              </a:spcAft>
            </a:pPr>
            <a:r>
              <a:rPr lang="cs-CZ" dirty="0"/>
              <a:t>V rámci přípravy projektu je dále nutné promýšlet veškerá možná </a:t>
            </a:r>
            <a:r>
              <a:rPr lang="cs-CZ" b="1" dirty="0"/>
              <a:t>rizika</a:t>
            </a:r>
            <a:r>
              <a:rPr lang="cs-CZ" dirty="0"/>
              <a:t>.</a:t>
            </a:r>
          </a:p>
          <a:p>
            <a:pPr marL="0" lvl="1" indent="0">
              <a:spcBef>
                <a:spcPts val="600"/>
              </a:spcBef>
              <a:spcAft>
                <a:spcPts val="600"/>
              </a:spcAft>
              <a:buSzPct val="100000"/>
              <a:buNone/>
            </a:pPr>
            <a:r>
              <a:rPr lang="cs-CZ" b="1" dirty="0"/>
              <a:t>Doporučení:</a:t>
            </a:r>
          </a:p>
          <a:p>
            <a:pPr algn="just" hangingPunct="0">
              <a:spcBef>
                <a:spcPts val="0"/>
              </a:spcBef>
            </a:pPr>
            <a:r>
              <a:rPr lang="cs-CZ" sz="1600" dirty="0"/>
              <a:t>pojmenujte rizika úspěšné realizace projektu,</a:t>
            </a:r>
          </a:p>
          <a:p>
            <a:pPr algn="just" hangingPunct="0">
              <a:spcBef>
                <a:spcPts val="0"/>
              </a:spcBef>
            </a:pPr>
            <a:r>
              <a:rPr lang="cs-CZ" sz="1600" dirty="0"/>
              <a:t>popište způsoby eliminace těchto rizik či záložní strategie v případě, že se rizika naplní,</a:t>
            </a:r>
          </a:p>
          <a:p>
            <a:pPr algn="just" hangingPunct="0">
              <a:spcBef>
                <a:spcPts val="0"/>
              </a:spcBef>
            </a:pPr>
            <a:r>
              <a:rPr lang="cs-CZ" sz="1600" b="1" dirty="0"/>
              <a:t>rozlište: rizika na straně cílové skupiny </a:t>
            </a:r>
            <a:r>
              <a:rPr lang="cs-CZ" sz="1600" dirty="0"/>
              <a:t>(např. demotivace, fluktuace, nepřipravenost),</a:t>
            </a:r>
          </a:p>
          <a:p>
            <a:pPr marL="414000" lvl="1" indent="0" algn="just" hangingPunct="0">
              <a:spcBef>
                <a:spcPts val="0"/>
              </a:spcBef>
              <a:buNone/>
            </a:pPr>
            <a:r>
              <a:rPr lang="cs-CZ" dirty="0"/>
              <a:t>	      </a:t>
            </a:r>
            <a:r>
              <a:rPr lang="cs-CZ" b="1" dirty="0"/>
              <a:t>rizika na straně realizátora </a:t>
            </a:r>
            <a:r>
              <a:rPr lang="cs-CZ" dirty="0"/>
              <a:t>(např. málo kreativní tým, nízká kvalifikace, 	    	      neznalost terénu, fluktuace),</a:t>
            </a:r>
          </a:p>
          <a:p>
            <a:pPr marL="414000" lvl="1" indent="0" algn="just" hangingPunct="0">
              <a:spcBef>
                <a:spcPts val="0"/>
              </a:spcBef>
              <a:buNone/>
            </a:pPr>
            <a:r>
              <a:rPr lang="cs-CZ" dirty="0"/>
              <a:t>	      </a:t>
            </a:r>
            <a:r>
              <a:rPr lang="cs-CZ" b="1" dirty="0"/>
              <a:t>vnější rizika </a:t>
            </a:r>
            <a:r>
              <a:rPr lang="cs-CZ" dirty="0"/>
              <a:t>(např. ekonomická krize, komunální volby).</a:t>
            </a:r>
          </a:p>
          <a:p>
            <a:pPr lvl="1">
              <a:spcBef>
                <a:spcPts val="0"/>
              </a:spcBef>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29</a:t>
            </a:fld>
            <a:endParaRPr lang="cs-CZ" dirty="0"/>
          </a:p>
        </p:txBody>
      </p:sp>
    </p:spTree>
    <p:extLst>
      <p:ext uri="{BB962C8B-B14F-4D97-AF65-F5344CB8AC3E}">
        <p14:creationId xmlns:p14="http://schemas.microsoft.com/office/powerpoint/2010/main" val="4021755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Představení výzvy</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4040114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425302"/>
            <a:ext cx="10018713" cy="861239"/>
          </a:xfrm>
        </p:spPr>
        <p:txBody>
          <a:bodyPr>
            <a:normAutofit/>
          </a:bodyPr>
          <a:lstStyle/>
          <a:p>
            <a:r>
              <a:rPr lang="cs-CZ" dirty="0" smtClean="0"/>
              <a:t>Logický rámec projektové žádosti</a:t>
            </a:r>
            <a:endParaRPr lang="cs-CZ" dirty="0"/>
          </a:p>
        </p:txBody>
      </p:sp>
      <p:sp>
        <p:nvSpPr>
          <p:cNvPr id="3" name="Zástupný symbol pro obsah 2"/>
          <p:cNvSpPr>
            <a:spLocks noGrp="1"/>
          </p:cNvSpPr>
          <p:nvPr>
            <p:ph idx="1"/>
          </p:nvPr>
        </p:nvSpPr>
        <p:spPr>
          <a:xfrm>
            <a:off x="2063552" y="1556792"/>
            <a:ext cx="8208912" cy="4320000"/>
          </a:xfrm>
        </p:spPr>
        <p:txBody>
          <a:bodyPr/>
          <a:lstStyle/>
          <a:p>
            <a:pPr marL="0" indent="0">
              <a:spcBef>
                <a:spcPts val="0"/>
              </a:spcBef>
              <a:buNone/>
            </a:pPr>
            <a:r>
              <a:rPr lang="cs-CZ" sz="1600" dirty="0"/>
              <a:t>Nástroj, který ve velmi koncentrované podobě </a:t>
            </a:r>
            <a:r>
              <a:rPr lang="cs-CZ" sz="1600" b="1" dirty="0"/>
              <a:t>obsahuje</a:t>
            </a:r>
            <a:r>
              <a:rPr lang="cs-CZ" sz="1600" dirty="0"/>
              <a:t> </a:t>
            </a:r>
            <a:r>
              <a:rPr lang="cs-CZ" sz="1600" b="1" dirty="0"/>
              <a:t>základní informace o projektu</a:t>
            </a:r>
            <a:r>
              <a:rPr lang="cs-CZ" sz="1600" dirty="0"/>
              <a:t> </a:t>
            </a:r>
            <a:r>
              <a:rPr lang="cs-CZ" sz="1600" dirty="0" smtClean="0"/>
              <a:t>a </a:t>
            </a:r>
            <a:r>
              <a:rPr lang="cs-CZ" sz="1600" dirty="0"/>
              <a:t>zároveň </a:t>
            </a:r>
            <a:r>
              <a:rPr lang="cs-CZ" sz="1600" b="1" dirty="0"/>
              <a:t>ověřuje logiku projektu</a:t>
            </a:r>
            <a:r>
              <a:rPr lang="cs-CZ" sz="1600" dirty="0"/>
              <a:t> (vazbu mezi činnostmi, výstupy a cíli projektu).</a:t>
            </a:r>
          </a:p>
          <a:p>
            <a:pPr marL="0" indent="0" hangingPunct="0">
              <a:buNone/>
            </a:pPr>
            <a:r>
              <a:rPr lang="cs-CZ" b="1" u="sng" cap="all" dirty="0"/>
              <a:t>Logický rámec umožňuje: </a:t>
            </a:r>
            <a:endParaRPr lang="cs-CZ" u="sng" cap="all" dirty="0"/>
          </a:p>
          <a:p>
            <a:pPr hangingPunct="0">
              <a:spcBef>
                <a:spcPts val="0"/>
              </a:spcBef>
              <a:spcAft>
                <a:spcPts val="300"/>
              </a:spcAft>
            </a:pPr>
            <a:r>
              <a:rPr lang="cs-CZ" sz="1600" dirty="0"/>
              <a:t>organizaci a systemizaci celkového myšlení o projektu, </a:t>
            </a:r>
          </a:p>
          <a:p>
            <a:pPr hangingPunct="0">
              <a:spcBef>
                <a:spcPts val="0"/>
              </a:spcBef>
              <a:spcAft>
                <a:spcPts val="300"/>
              </a:spcAft>
            </a:pPr>
            <a:r>
              <a:rPr lang="cs-CZ" sz="1600" dirty="0"/>
              <a:t>upřesnění vztahů mezi cílem, účelem, výstupem a aktivitami projektu, </a:t>
            </a:r>
          </a:p>
          <a:p>
            <a:pPr hangingPunct="0">
              <a:spcBef>
                <a:spcPts val="0"/>
              </a:spcBef>
              <a:spcAft>
                <a:spcPts val="300"/>
              </a:spcAft>
            </a:pPr>
            <a:r>
              <a:rPr lang="cs-CZ" sz="1600" dirty="0"/>
              <a:t>jasné stanovení výkonnostních ukazatelů a kritérií, </a:t>
            </a:r>
          </a:p>
          <a:p>
            <a:pPr hangingPunct="0">
              <a:spcBef>
                <a:spcPts val="0"/>
              </a:spcBef>
              <a:spcAft>
                <a:spcPts val="300"/>
              </a:spcAft>
            </a:pPr>
            <a:r>
              <a:rPr lang="cs-CZ" sz="1600" dirty="0"/>
              <a:t>provádění kontroly dosažení cílů, účelu, realizaci výstupů a aktivit projektu, </a:t>
            </a:r>
          </a:p>
          <a:p>
            <a:pPr hangingPunct="0">
              <a:spcBef>
                <a:spcPts val="0"/>
              </a:spcBef>
              <a:spcAft>
                <a:spcPts val="300"/>
              </a:spcAft>
            </a:pPr>
            <a:r>
              <a:rPr lang="cs-CZ" sz="1600" dirty="0"/>
              <a:t>udržovat rychlý a srozumitelný přehled o obsahu, rozsahu a zaměření projektu.</a:t>
            </a:r>
          </a:p>
          <a:p>
            <a:pPr marL="0" indent="0" hangingPunct="0">
              <a:buNone/>
            </a:pPr>
            <a:r>
              <a:rPr lang="cs-CZ" sz="1600" b="1" dirty="0"/>
              <a:t>Doporučení:</a:t>
            </a:r>
          </a:p>
          <a:p>
            <a:pPr hangingPunct="0">
              <a:spcBef>
                <a:spcPts val="0"/>
              </a:spcBef>
            </a:pPr>
            <a:r>
              <a:rPr lang="cs-CZ" sz="1600" dirty="0"/>
              <a:t>sestavuje se před samotným psaním projektu,</a:t>
            </a:r>
          </a:p>
          <a:p>
            <a:pPr hangingPunct="0">
              <a:spcBef>
                <a:spcPts val="0"/>
              </a:spcBef>
            </a:pPr>
            <a:r>
              <a:rPr lang="cs-CZ" sz="1600" dirty="0"/>
              <a:t>sepsání žádosti je pak mnohem jednodušší a hlavně je žádost správně strukturovaná a přehledná.</a:t>
            </a:r>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30</a:t>
            </a:fld>
            <a:endParaRPr lang="cs-CZ" dirty="0"/>
          </a:p>
        </p:txBody>
      </p:sp>
    </p:spTree>
    <p:extLst>
      <p:ext uri="{BB962C8B-B14F-4D97-AF65-F5344CB8AC3E}">
        <p14:creationId xmlns:p14="http://schemas.microsoft.com/office/powerpoint/2010/main" val="13384838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Způsobilost výdajů</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4037467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Způsobilost výdajů</a:t>
            </a:r>
            <a:endParaRPr lang="cs-CZ" b="1" dirty="0"/>
          </a:p>
        </p:txBody>
      </p:sp>
      <p:sp>
        <p:nvSpPr>
          <p:cNvPr id="3" name="Zástupný symbol pro obsah 2"/>
          <p:cNvSpPr>
            <a:spLocks noGrp="1"/>
          </p:cNvSpPr>
          <p:nvPr>
            <p:ph idx="1"/>
          </p:nvPr>
        </p:nvSpPr>
        <p:spPr>
          <a:xfrm>
            <a:off x="1484310" y="2009105"/>
            <a:ext cx="10018713" cy="4494725"/>
          </a:xfrm>
        </p:spPr>
        <p:txBody>
          <a:bodyPr>
            <a:normAutofit fontScale="92500" lnSpcReduction="10000"/>
          </a:bodyPr>
          <a:lstStyle/>
          <a:p>
            <a:pPr marL="0" indent="0">
              <a:buNone/>
            </a:pPr>
            <a:r>
              <a:rPr lang="cs-CZ" b="1" dirty="0"/>
              <a:t>V</a:t>
            </a:r>
            <a:r>
              <a:rPr lang="cs-CZ" b="1" dirty="0" smtClean="0"/>
              <a:t>ěcná způsobilost</a:t>
            </a:r>
          </a:p>
          <a:p>
            <a:r>
              <a:rPr lang="cs-CZ" dirty="0" smtClean="0"/>
              <a:t>Informace ke způsobilým výdajům jsou k dispozici v </a:t>
            </a:r>
            <a:r>
              <a:rPr lang="cs-CZ" b="1" dirty="0" smtClean="0"/>
              <a:t>kapitole 6 Specifické části </a:t>
            </a:r>
            <a:r>
              <a:rPr lang="cs-CZ" dirty="0" smtClean="0"/>
              <a:t>pravidel pro žadatele a příjemce v rámci OPZ</a:t>
            </a:r>
          </a:p>
          <a:p>
            <a:r>
              <a:rPr lang="cs-CZ" b="1" dirty="0" smtClean="0"/>
              <a:t>Způsobilé výdaje </a:t>
            </a:r>
            <a:r>
              <a:rPr lang="cs-CZ" dirty="0" smtClean="0"/>
              <a:t>– osobní náklady, ostatní osobní náklady (dovolená, odměny, odstupné), cestovné, nákup zařízení a vybavení (část nákladů, která odpovídá výši úvazku člena realizačního týmu, řídit se Tabulkami obvyklých cen, mezd a platů na esfcr.cz), nákup služeb (nezbytné k realizaci projektu, musí </a:t>
            </a:r>
            <a:r>
              <a:rPr lang="cs-CZ" dirty="0"/>
              <a:t>v</a:t>
            </a:r>
            <a:r>
              <a:rPr lang="cs-CZ" dirty="0" smtClean="0"/>
              <a:t>ytvářet novou hodnotu), celoživotní vzdělávání pracovníků poskytovatele soc. služby (vzdělávání musí souviset s poskytováním základních činností sociální služby)</a:t>
            </a:r>
          </a:p>
          <a:p>
            <a:pPr marL="0" indent="0">
              <a:buNone/>
            </a:pPr>
            <a:r>
              <a:rPr lang="cs-CZ" b="1" dirty="0" smtClean="0"/>
              <a:t>Časová způsobilost</a:t>
            </a:r>
          </a:p>
          <a:p>
            <a:r>
              <a:rPr lang="cs-CZ" dirty="0" smtClean="0"/>
              <a:t>Náklady vzniklé v době realizace projektu</a:t>
            </a:r>
          </a:p>
          <a:p>
            <a:r>
              <a:rPr lang="cs-CZ" dirty="0" smtClean="0"/>
              <a:t>Datum zahájení realizace projektu nesmí předcházet datu vyhlášení výzvy MAS </a:t>
            </a:r>
          </a:p>
        </p:txBody>
      </p:sp>
    </p:spTree>
    <p:extLst>
      <p:ext uri="{BB962C8B-B14F-4D97-AF65-F5344CB8AC3E}">
        <p14:creationId xmlns:p14="http://schemas.microsoft.com/office/powerpoint/2010/main" val="24431640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579549"/>
            <a:ext cx="10183948" cy="1493952"/>
          </a:xfrm>
        </p:spPr>
        <p:txBody>
          <a:bodyPr>
            <a:normAutofit/>
          </a:bodyPr>
          <a:lstStyle/>
          <a:p>
            <a:r>
              <a:rPr lang="cs-CZ" sz="3600" b="1" dirty="0" smtClean="0"/>
              <a:t>Informace o nepřímých nákladech</a:t>
            </a:r>
            <a:endParaRPr lang="cs-CZ" sz="3600" b="1" dirty="0"/>
          </a:p>
        </p:txBody>
      </p:sp>
      <p:sp>
        <p:nvSpPr>
          <p:cNvPr id="3" name="Zástupný symbol pro obsah 2"/>
          <p:cNvSpPr>
            <a:spLocks noGrp="1"/>
          </p:cNvSpPr>
          <p:nvPr>
            <p:ph idx="1"/>
          </p:nvPr>
        </p:nvSpPr>
        <p:spPr>
          <a:xfrm>
            <a:off x="1484310" y="2073500"/>
            <a:ext cx="10018713" cy="4159876"/>
          </a:xfrm>
        </p:spPr>
        <p:txBody>
          <a:bodyPr>
            <a:normAutofit/>
          </a:bodyPr>
          <a:lstStyle/>
          <a:p>
            <a:pPr marL="0" indent="0">
              <a:buNone/>
            </a:pPr>
            <a:r>
              <a:rPr lang="cs-CZ" b="1" smtClean="0"/>
              <a:t>Nepřímé </a:t>
            </a:r>
            <a:r>
              <a:rPr lang="cs-CZ" b="1" dirty="0" smtClean="0"/>
              <a:t>náklady</a:t>
            </a:r>
          </a:p>
          <a:p>
            <a:r>
              <a:rPr lang="cs-CZ" dirty="0" smtClean="0"/>
              <a:t>Nepřímé náklady mohou dosahovat maximálně 25 % přímých způsobilých nákladů projektu</a:t>
            </a:r>
          </a:p>
          <a:p>
            <a:r>
              <a:rPr lang="cs-CZ" dirty="0" smtClean="0"/>
              <a:t>Podíl nákupu služeb</a:t>
            </a:r>
          </a:p>
          <a:p>
            <a:pPr lvl="1"/>
            <a:r>
              <a:rPr lang="cs-CZ" dirty="0" smtClean="0"/>
              <a:t> více než 60 % celkových způsobilých výdajů – sníží se nepřímé náklady na 15% </a:t>
            </a:r>
          </a:p>
          <a:p>
            <a:pPr lvl="1"/>
            <a:r>
              <a:rPr lang="cs-CZ" dirty="0" smtClean="0"/>
              <a:t>nákup služeb nad 90% = nepřímé náklady 5 %</a:t>
            </a:r>
          </a:p>
        </p:txBody>
      </p:sp>
    </p:spTree>
    <p:extLst>
      <p:ext uri="{BB962C8B-B14F-4D97-AF65-F5344CB8AC3E}">
        <p14:creationId xmlns:p14="http://schemas.microsoft.com/office/powerpoint/2010/main" val="11881369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579549"/>
            <a:ext cx="10183948" cy="1493952"/>
          </a:xfrm>
        </p:spPr>
        <p:txBody>
          <a:bodyPr>
            <a:normAutofit/>
          </a:bodyPr>
          <a:lstStyle/>
          <a:p>
            <a:r>
              <a:rPr lang="cs-CZ" sz="3300" b="1" dirty="0" smtClean="0"/>
              <a:t>Informace o křížovém financování a nepřímých nákladech</a:t>
            </a:r>
            <a:endParaRPr lang="cs-CZ" sz="3300" b="1" dirty="0"/>
          </a:p>
        </p:txBody>
      </p:sp>
      <p:sp>
        <p:nvSpPr>
          <p:cNvPr id="3" name="Zástupný symbol pro obsah 2"/>
          <p:cNvSpPr>
            <a:spLocks noGrp="1"/>
          </p:cNvSpPr>
          <p:nvPr>
            <p:ph idx="1"/>
          </p:nvPr>
        </p:nvSpPr>
        <p:spPr>
          <a:xfrm>
            <a:off x="1484310" y="2073500"/>
            <a:ext cx="10018713" cy="4159876"/>
          </a:xfrm>
        </p:spPr>
        <p:txBody>
          <a:bodyPr>
            <a:normAutofit fontScale="92500" lnSpcReduction="20000"/>
          </a:bodyPr>
          <a:lstStyle/>
          <a:p>
            <a:pPr marL="0" indent="0">
              <a:buNone/>
            </a:pPr>
            <a:r>
              <a:rPr lang="cs-CZ" b="1" dirty="0" smtClean="0"/>
              <a:t>Nepřímé náklady</a:t>
            </a:r>
          </a:p>
          <a:p>
            <a:r>
              <a:rPr lang="cs-CZ" dirty="0"/>
              <a:t>Administrativa, řízení projektu, účetnictví, personalistika, komunikační a informační opatření (publicita projektu), občerstvení a stravování a podpůrné procesy pro provoz projektu</a:t>
            </a:r>
          </a:p>
          <a:p>
            <a:r>
              <a:rPr lang="cs-CZ" dirty="0"/>
              <a:t>Cestovné náhrady spojené s pracovními cestami realizačního týmu (vnitrostátní pracovní cesty)</a:t>
            </a:r>
          </a:p>
          <a:p>
            <a:r>
              <a:rPr lang="cs-CZ" dirty="0"/>
              <a:t>Spotřební materiál, zařízení a vybavení (papíry, kancelářský materiál, čistící prostředky, zařízení a vybavení RT, jejichž osobni náklady jsou hrazeny z NN)</a:t>
            </a:r>
          </a:p>
          <a:p>
            <a:r>
              <a:rPr lang="cs-CZ" dirty="0"/>
              <a:t>Prostory pro realizaci projektu (využívané pro administraci projektu, energie, vodné a stočné)</a:t>
            </a:r>
          </a:p>
          <a:p>
            <a:r>
              <a:rPr lang="cs-CZ" dirty="0"/>
              <a:t>Ostatní provozní výdaje (internet, telefon, poštovné, bankovní poplatky, pojistné smlouvy, správní poplatky, které nemají přímou vazbu na práci s CS</a:t>
            </a:r>
            <a:r>
              <a:rPr lang="cs-CZ" dirty="0" smtClean="0"/>
              <a:t>)</a:t>
            </a:r>
            <a:endParaRPr lang="cs-CZ" dirty="0"/>
          </a:p>
        </p:txBody>
      </p:sp>
    </p:spTree>
    <p:extLst>
      <p:ext uri="{BB962C8B-B14F-4D97-AF65-F5344CB8AC3E}">
        <p14:creationId xmlns:p14="http://schemas.microsoft.com/office/powerpoint/2010/main" val="12236857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627290" y="1380068"/>
            <a:ext cx="8875733" cy="2616199"/>
          </a:xfrm>
        </p:spPr>
        <p:txBody>
          <a:bodyPr/>
          <a:lstStyle/>
          <a:p>
            <a:r>
              <a:rPr lang="cs-CZ" dirty="0" smtClean="0"/>
              <a:t>Hodnocení a výběr projektu</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42795986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Proces hodnocení a výběru projektů</a:t>
            </a:r>
            <a:endParaRPr lang="cs-CZ" b="1" dirty="0"/>
          </a:p>
        </p:txBody>
      </p:sp>
      <p:sp>
        <p:nvSpPr>
          <p:cNvPr id="3" name="Zástupný symbol pro obsah 2"/>
          <p:cNvSpPr>
            <a:spLocks noGrp="1"/>
          </p:cNvSpPr>
          <p:nvPr>
            <p:ph idx="1"/>
          </p:nvPr>
        </p:nvSpPr>
        <p:spPr>
          <a:xfrm>
            <a:off x="1484310" y="2009105"/>
            <a:ext cx="10018713" cy="4494725"/>
          </a:xfrm>
        </p:spPr>
        <p:txBody>
          <a:bodyPr>
            <a:normAutofit/>
          </a:bodyPr>
          <a:lstStyle/>
          <a:p>
            <a:r>
              <a:rPr lang="cs-CZ" dirty="0" smtClean="0"/>
              <a:t>Problematika hodnocení přijatelnosti a formálních náležitostí, věcného hodnocení a výběru projektů</a:t>
            </a:r>
          </a:p>
          <a:p>
            <a:pPr marL="0" indent="0">
              <a:buNone/>
            </a:pPr>
            <a:r>
              <a:rPr lang="cs-CZ" dirty="0" smtClean="0"/>
              <a:t>	- viz </a:t>
            </a:r>
            <a:r>
              <a:rPr lang="cs-CZ" b="1" dirty="0" smtClean="0"/>
              <a:t>Příloha č. 2 Výzvy MAS </a:t>
            </a:r>
            <a:r>
              <a:rPr lang="cs-CZ" dirty="0" smtClean="0"/>
              <a:t>– Informace o způsobu hodnocení a výběru projektů</a:t>
            </a:r>
          </a:p>
          <a:p>
            <a:pPr marL="0" indent="0">
              <a:buNone/>
            </a:pPr>
            <a:r>
              <a:rPr lang="cs-CZ" dirty="0" smtClean="0"/>
              <a:t>	- viz Specifická část pravidel pro žadatele a příjemce v rámci OPZ</a:t>
            </a:r>
          </a:p>
          <a:p>
            <a:r>
              <a:rPr lang="cs-CZ" dirty="0" smtClean="0"/>
              <a:t>Proces hodnocení a výběru projektů zajišťuje MAS Královská stezka</a:t>
            </a:r>
          </a:p>
          <a:p>
            <a:r>
              <a:rPr lang="cs-CZ" dirty="0" smtClean="0"/>
              <a:t>Žádosti předložené jiným způsobem a v jiném termínu než umožňuje výzva, nejsou akceptovány</a:t>
            </a:r>
          </a:p>
        </p:txBody>
      </p:sp>
    </p:spTree>
    <p:extLst>
      <p:ext uri="{BB962C8B-B14F-4D97-AF65-F5344CB8AC3E}">
        <p14:creationId xmlns:p14="http://schemas.microsoft.com/office/powerpoint/2010/main" val="4565696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Proces hodnocení a výběru projektů</a:t>
            </a:r>
            <a:endParaRPr lang="cs-CZ" b="1" dirty="0"/>
          </a:p>
        </p:txBody>
      </p:sp>
      <p:sp>
        <p:nvSpPr>
          <p:cNvPr id="3" name="Zástupný symbol pro obsah 2"/>
          <p:cNvSpPr>
            <a:spLocks noGrp="1"/>
          </p:cNvSpPr>
          <p:nvPr>
            <p:ph idx="1"/>
          </p:nvPr>
        </p:nvSpPr>
        <p:spPr>
          <a:xfrm>
            <a:off x="1484310" y="2009105"/>
            <a:ext cx="10018713" cy="4494725"/>
          </a:xfrm>
        </p:spPr>
        <p:txBody>
          <a:bodyPr>
            <a:normAutofit/>
          </a:bodyPr>
          <a:lstStyle/>
          <a:p>
            <a:r>
              <a:rPr lang="cs-CZ" dirty="0" smtClean="0"/>
              <a:t>Výsledkem výběru je Seznam žádostí o podporu, které MAS navrhuje ke schválení – tento seznam předá MAS Řídícímu orgánu OPZ – ŘO OPZ provede závěrečné ověření způsobilosti vybraných projektů a kontrolu administrativních postupů MAS</a:t>
            </a:r>
          </a:p>
          <a:p>
            <a:r>
              <a:rPr lang="cs-CZ" dirty="0" smtClean="0"/>
              <a:t>Jednokolová výzva s jednou uzávěrkou pro podání žádosti – jednokolové hodnocení</a:t>
            </a:r>
          </a:p>
        </p:txBody>
      </p:sp>
    </p:spTree>
    <p:extLst>
      <p:ext uri="{BB962C8B-B14F-4D97-AF65-F5344CB8AC3E}">
        <p14:creationId xmlns:p14="http://schemas.microsoft.com/office/powerpoint/2010/main" val="13931181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Hodnocení přijatelnosti a formálních náležitostí</a:t>
            </a:r>
            <a:endParaRPr lang="cs-CZ" b="1" dirty="0"/>
          </a:p>
        </p:txBody>
      </p:sp>
      <p:sp>
        <p:nvSpPr>
          <p:cNvPr id="3" name="Zástupný symbol pro obsah 2"/>
          <p:cNvSpPr>
            <a:spLocks noGrp="1"/>
          </p:cNvSpPr>
          <p:nvPr>
            <p:ph idx="1"/>
          </p:nvPr>
        </p:nvSpPr>
        <p:spPr>
          <a:xfrm>
            <a:off x="1484310" y="2009105"/>
            <a:ext cx="10018713" cy="4494725"/>
          </a:xfrm>
        </p:spPr>
        <p:txBody>
          <a:bodyPr>
            <a:normAutofit/>
          </a:bodyPr>
          <a:lstStyle/>
          <a:p>
            <a:r>
              <a:rPr lang="cs-CZ" dirty="0" smtClean="0"/>
              <a:t>První fáze hodnocení projektů</a:t>
            </a:r>
          </a:p>
          <a:p>
            <a:r>
              <a:rPr lang="cs-CZ" dirty="0" smtClean="0"/>
              <a:t>Posouzení základních věcných a administrativních požadavků</a:t>
            </a:r>
          </a:p>
          <a:p>
            <a:r>
              <a:rPr lang="cs-CZ" dirty="0" smtClean="0"/>
              <a:t>Provádějí pracovníci MAS Královská stezka</a:t>
            </a:r>
          </a:p>
          <a:p>
            <a:r>
              <a:rPr lang="cs-CZ" dirty="0" smtClean="0"/>
              <a:t>Lhůta max. </a:t>
            </a:r>
            <a:r>
              <a:rPr lang="cs-CZ" b="1" dirty="0" smtClean="0"/>
              <a:t>20 pracovních dnů </a:t>
            </a:r>
            <a:r>
              <a:rPr lang="cs-CZ" dirty="0" smtClean="0"/>
              <a:t>od ukončení příjmu </a:t>
            </a:r>
            <a:r>
              <a:rPr lang="cs-CZ" dirty="0"/>
              <a:t>ž</a:t>
            </a:r>
            <a:r>
              <a:rPr lang="cs-CZ" dirty="0" smtClean="0"/>
              <a:t>ádostí o podporu</a:t>
            </a:r>
          </a:p>
          <a:p>
            <a:r>
              <a:rPr lang="cs-CZ" dirty="0" smtClean="0"/>
              <a:t>Kritéria </a:t>
            </a:r>
            <a:r>
              <a:rPr lang="cs-CZ" b="1" dirty="0" smtClean="0"/>
              <a:t>přijatelnosti jsou neopravitelná</a:t>
            </a:r>
          </a:p>
          <a:p>
            <a:r>
              <a:rPr lang="cs-CZ" dirty="0" smtClean="0"/>
              <a:t>Kritéria </a:t>
            </a:r>
            <a:r>
              <a:rPr lang="cs-CZ" b="1" dirty="0" smtClean="0"/>
              <a:t>formálních náležitostí jsou opravitelná </a:t>
            </a:r>
            <a:r>
              <a:rPr lang="cs-CZ" dirty="0" smtClean="0"/>
              <a:t>– žadatel vyzván 1x k opravě nebo doplnění ve lhůtě do 5 pracovních dní</a:t>
            </a:r>
          </a:p>
          <a:p>
            <a:r>
              <a:rPr lang="cs-CZ" dirty="0" smtClean="0"/>
              <a:t>Hodnotí se podle </a:t>
            </a:r>
            <a:r>
              <a:rPr lang="cs-CZ" b="1" dirty="0" smtClean="0"/>
              <a:t>kontrolních otázek</a:t>
            </a:r>
            <a:r>
              <a:rPr lang="cs-CZ" dirty="0" smtClean="0"/>
              <a:t> uvedených pro každé kritérium (ANO/NE)</a:t>
            </a:r>
          </a:p>
        </p:txBody>
      </p:sp>
    </p:spTree>
    <p:extLst>
      <p:ext uri="{BB962C8B-B14F-4D97-AF65-F5344CB8AC3E}">
        <p14:creationId xmlns:p14="http://schemas.microsoft.com/office/powerpoint/2010/main" val="750248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Hodnocení přijatelnosti a formálních náležitostí</a:t>
            </a:r>
            <a:endParaRPr lang="cs-CZ" b="1" dirty="0"/>
          </a:p>
        </p:txBody>
      </p:sp>
      <p:sp>
        <p:nvSpPr>
          <p:cNvPr id="3" name="Zástupný symbol pro obsah 2"/>
          <p:cNvSpPr>
            <a:spLocks noGrp="1"/>
          </p:cNvSpPr>
          <p:nvPr>
            <p:ph idx="1"/>
          </p:nvPr>
        </p:nvSpPr>
        <p:spPr>
          <a:xfrm>
            <a:off x="1484310" y="2009105"/>
            <a:ext cx="10018713" cy="4494725"/>
          </a:xfrm>
        </p:spPr>
        <p:txBody>
          <a:bodyPr>
            <a:normAutofit lnSpcReduction="10000"/>
          </a:bodyPr>
          <a:lstStyle/>
          <a:p>
            <a:pPr marL="0" indent="0">
              <a:buNone/>
            </a:pPr>
            <a:r>
              <a:rPr lang="cs-CZ" b="1" dirty="0" smtClean="0"/>
              <a:t>Kritéria hodnocení přijatelnosti</a:t>
            </a:r>
          </a:p>
          <a:p>
            <a:r>
              <a:rPr lang="cs-CZ" dirty="0" smtClean="0"/>
              <a:t>Oprávněnost žadatele, partnerství, cílové skupiny, celkové způsobilé výdaje, aktivity, horizontální principy, trestní bezúhonnost, soulad projektu s SCLLD, ověření administrativní, finanční a provozní kapacity žadatele</a:t>
            </a:r>
          </a:p>
          <a:p>
            <a:pPr marL="0" indent="0">
              <a:buNone/>
            </a:pPr>
            <a:r>
              <a:rPr lang="cs-CZ" b="1" dirty="0" smtClean="0"/>
              <a:t>Kritéria formálních náležitostí</a:t>
            </a:r>
          </a:p>
          <a:p>
            <a:r>
              <a:rPr lang="cs-CZ" dirty="0" smtClean="0"/>
              <a:t>Úplnost a forma žádosti, podpis žádosti</a:t>
            </a:r>
          </a:p>
          <a:p>
            <a:pPr marL="0" indent="0">
              <a:buNone/>
            </a:pPr>
            <a:r>
              <a:rPr lang="cs-CZ" b="1" dirty="0" smtClean="0"/>
              <a:t>Podání žádosti o přezkum</a:t>
            </a:r>
            <a:endParaRPr lang="cs-CZ" dirty="0" smtClean="0"/>
          </a:p>
          <a:p>
            <a:r>
              <a:rPr lang="cs-CZ" dirty="0" smtClean="0"/>
              <a:t>MAS zasílá informaci o výsledku hodnocení – </a:t>
            </a:r>
            <a:r>
              <a:rPr lang="cs-CZ" u="sng" dirty="0" smtClean="0"/>
              <a:t>lhůta 15 kalendářních dní </a:t>
            </a:r>
            <a:r>
              <a:rPr lang="cs-CZ" dirty="0" smtClean="0"/>
              <a:t>ode dne doručení informace na podání </a:t>
            </a:r>
            <a:r>
              <a:rPr lang="cs-CZ" u="sng" dirty="0" smtClean="0"/>
              <a:t>Žádosti o přezkum </a:t>
            </a:r>
            <a:r>
              <a:rPr lang="cs-CZ" dirty="0" smtClean="0"/>
              <a:t>u negativně hodnocených Žádostí o podporu</a:t>
            </a:r>
          </a:p>
        </p:txBody>
      </p:sp>
    </p:spTree>
    <p:extLst>
      <p:ext uri="{BB962C8B-B14F-4D97-AF65-F5344CB8AC3E}">
        <p14:creationId xmlns:p14="http://schemas.microsoft.com/office/powerpoint/2010/main" val="4284737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09297" y="518375"/>
            <a:ext cx="11309131" cy="1752599"/>
          </a:xfrm>
        </p:spPr>
        <p:txBody>
          <a:bodyPr>
            <a:normAutofit fontScale="90000"/>
          </a:bodyPr>
          <a:lstStyle/>
          <a:p>
            <a:r>
              <a:rPr lang="cs-CZ" b="1" dirty="0" smtClean="0"/>
              <a:t> Představení 2.Výzvy </a:t>
            </a:r>
            <a:r>
              <a:rPr lang="cs-CZ" b="1" dirty="0"/>
              <a:t>MAS Královská stezka </a:t>
            </a:r>
            <a:r>
              <a:rPr lang="cs-CZ" b="1" dirty="0" smtClean="0"/>
              <a:t/>
            </a:r>
            <a:br>
              <a:rPr lang="cs-CZ" b="1" dirty="0" smtClean="0"/>
            </a:br>
            <a:r>
              <a:rPr lang="cs-CZ" b="1" dirty="0" smtClean="0"/>
              <a:t>– OPZ – Rodina </a:t>
            </a:r>
            <a:r>
              <a:rPr lang="cs-CZ" b="1" dirty="0"/>
              <a:t>a mladí I. </a:t>
            </a:r>
            <a:r>
              <a:rPr lang="cs-CZ" b="1" dirty="0" smtClean="0"/>
              <a:t/>
            </a:r>
            <a:br>
              <a:rPr lang="cs-CZ" b="1" dirty="0" smtClean="0"/>
            </a:br>
            <a:r>
              <a:rPr lang="cs-CZ" sz="3200" b="1" dirty="0" smtClean="0"/>
              <a:t>Základní informace</a:t>
            </a:r>
            <a:endParaRPr lang="cs-CZ" sz="3200" b="1" dirty="0"/>
          </a:p>
        </p:txBody>
      </p:sp>
      <p:sp>
        <p:nvSpPr>
          <p:cNvPr id="3" name="Zástupný symbol pro obsah 2"/>
          <p:cNvSpPr>
            <a:spLocks noGrp="1"/>
          </p:cNvSpPr>
          <p:nvPr>
            <p:ph idx="1"/>
          </p:nvPr>
        </p:nvSpPr>
        <p:spPr>
          <a:xfrm>
            <a:off x="1392870" y="2504942"/>
            <a:ext cx="10018713" cy="4137596"/>
          </a:xfrm>
        </p:spPr>
        <p:txBody>
          <a:bodyPr>
            <a:normAutofit/>
          </a:bodyPr>
          <a:lstStyle/>
          <a:p>
            <a:pPr algn="just"/>
            <a:r>
              <a:rPr lang="cs-CZ" b="1" dirty="0" smtClean="0"/>
              <a:t>Číslo výzvy </a:t>
            </a:r>
            <a:r>
              <a:rPr lang="cs-CZ" dirty="0"/>
              <a:t>175/03_16_047/CLLD_15_01_235 </a:t>
            </a:r>
            <a:endParaRPr lang="cs-CZ" dirty="0" smtClean="0"/>
          </a:p>
          <a:p>
            <a:pPr algn="just"/>
            <a:r>
              <a:rPr lang="cs-CZ" b="1" dirty="0" smtClean="0"/>
              <a:t>Prioritní osa 2 </a:t>
            </a:r>
            <a:r>
              <a:rPr lang="cs-CZ" dirty="0" smtClean="0"/>
              <a:t>Sociální začleňování a boj s chudobou</a:t>
            </a:r>
          </a:p>
          <a:p>
            <a:pPr algn="just"/>
            <a:r>
              <a:rPr lang="cs-CZ" b="1" dirty="0" smtClean="0"/>
              <a:t>Investiční priorita 2.3 </a:t>
            </a:r>
            <a:r>
              <a:rPr lang="cs-CZ" dirty="0" smtClean="0"/>
              <a:t>Strategie komunitně vedeného místního rozvoje</a:t>
            </a:r>
          </a:p>
          <a:p>
            <a:pPr algn="just"/>
            <a:r>
              <a:rPr lang="cs-CZ" b="1" dirty="0" smtClean="0"/>
              <a:t>Specifický cíl 2.3.1 </a:t>
            </a:r>
            <a:r>
              <a:rPr lang="cs-CZ" dirty="0" smtClean="0"/>
              <a:t>Zvýšit zapojení lokálních aktérů do řešení problému nezaměstnanosti a sociálního začleňování ve venkovských oblastech</a:t>
            </a:r>
          </a:p>
          <a:p>
            <a:pPr algn="just"/>
            <a:r>
              <a:rPr lang="cs-CZ" b="1" dirty="0" smtClean="0"/>
              <a:t>Vyhlášení výzvy a zahájení příjmu žádostí: </a:t>
            </a:r>
            <a:r>
              <a:rPr lang="cs-CZ" dirty="0" smtClean="0"/>
              <a:t>16. 10. 2017, 4:00 hod.</a:t>
            </a:r>
          </a:p>
          <a:p>
            <a:pPr algn="just"/>
            <a:r>
              <a:rPr lang="cs-CZ" b="1" dirty="0" smtClean="0"/>
              <a:t>Ukončení příjmu žádostí o podporu:</a:t>
            </a:r>
            <a:r>
              <a:rPr lang="cs-CZ" dirty="0" smtClean="0"/>
              <a:t> 16. 11. 2017, 12:00 hod.</a:t>
            </a:r>
            <a:endParaRPr lang="cs-CZ" dirty="0"/>
          </a:p>
        </p:txBody>
      </p:sp>
    </p:spTree>
    <p:extLst>
      <p:ext uri="{BB962C8B-B14F-4D97-AF65-F5344CB8AC3E}">
        <p14:creationId xmlns:p14="http://schemas.microsoft.com/office/powerpoint/2010/main" val="23487826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Věcné hodnocení</a:t>
            </a:r>
            <a:endParaRPr lang="cs-CZ" b="1" dirty="0"/>
          </a:p>
        </p:txBody>
      </p:sp>
      <p:sp>
        <p:nvSpPr>
          <p:cNvPr id="3" name="Zástupný symbol pro obsah 2"/>
          <p:cNvSpPr>
            <a:spLocks noGrp="1"/>
          </p:cNvSpPr>
          <p:nvPr>
            <p:ph idx="1"/>
          </p:nvPr>
        </p:nvSpPr>
        <p:spPr>
          <a:xfrm>
            <a:off x="1484310" y="2009105"/>
            <a:ext cx="10018713" cy="4494725"/>
          </a:xfrm>
        </p:spPr>
        <p:txBody>
          <a:bodyPr>
            <a:normAutofit/>
          </a:bodyPr>
          <a:lstStyle/>
          <a:p>
            <a:r>
              <a:rPr lang="cs-CZ" dirty="0" smtClean="0"/>
              <a:t>Druhá fáze hodnocení projektů</a:t>
            </a:r>
          </a:p>
          <a:p>
            <a:r>
              <a:rPr lang="cs-CZ" dirty="0" smtClean="0"/>
              <a:t>Hodnocení kvality</a:t>
            </a:r>
          </a:p>
          <a:p>
            <a:r>
              <a:rPr lang="cs-CZ" dirty="0" smtClean="0"/>
              <a:t>Provádí Výběrová komise MAS Královské stezky</a:t>
            </a:r>
          </a:p>
          <a:p>
            <a:r>
              <a:rPr lang="cs-CZ" dirty="0" smtClean="0"/>
              <a:t>Pouze žádosti o podporu, které uspěly v 1. fázi hodnocení</a:t>
            </a:r>
          </a:p>
          <a:p>
            <a:r>
              <a:rPr lang="cs-CZ" dirty="0" smtClean="0"/>
              <a:t>Lhůta max. 40 pracovních dnů od ukončení hodnocení FN a P</a:t>
            </a:r>
          </a:p>
        </p:txBody>
      </p:sp>
    </p:spTree>
    <p:extLst>
      <p:ext uri="{BB962C8B-B14F-4D97-AF65-F5344CB8AC3E}">
        <p14:creationId xmlns:p14="http://schemas.microsoft.com/office/powerpoint/2010/main" val="4826831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Věcné hodnocení</a:t>
            </a:r>
            <a:endParaRPr lang="cs-CZ" b="1" dirty="0"/>
          </a:p>
        </p:txBody>
      </p:sp>
      <p:sp>
        <p:nvSpPr>
          <p:cNvPr id="3" name="Zástupný symbol pro obsah 2"/>
          <p:cNvSpPr>
            <a:spLocks noGrp="1"/>
          </p:cNvSpPr>
          <p:nvPr>
            <p:ph idx="1"/>
          </p:nvPr>
        </p:nvSpPr>
        <p:spPr>
          <a:xfrm>
            <a:off x="1484310" y="2009105"/>
            <a:ext cx="10018713" cy="669701"/>
          </a:xfrm>
        </p:spPr>
        <p:txBody>
          <a:bodyPr>
            <a:normAutofit/>
          </a:bodyPr>
          <a:lstStyle/>
          <a:p>
            <a:r>
              <a:rPr lang="cs-CZ" dirty="0" smtClean="0"/>
              <a:t>Kritéria věcného hodnocení</a:t>
            </a:r>
          </a:p>
        </p:txBody>
      </p:sp>
      <p:graphicFrame>
        <p:nvGraphicFramePr>
          <p:cNvPr id="4" name="Tabulka 3"/>
          <p:cNvGraphicFramePr>
            <a:graphicFrameLocks noGrp="1"/>
          </p:cNvGraphicFramePr>
          <p:nvPr>
            <p:extLst/>
          </p:nvPr>
        </p:nvGraphicFramePr>
        <p:xfrm>
          <a:off x="1484308" y="2678802"/>
          <a:ext cx="9655916" cy="3722000"/>
        </p:xfrm>
        <a:graphic>
          <a:graphicData uri="http://schemas.openxmlformats.org/drawingml/2006/table">
            <a:tbl>
              <a:tblPr firstRow="1" bandRow="1">
                <a:tableStyleId>{5C22544A-7EE6-4342-B048-85BDC9FD1C3A}</a:tableStyleId>
              </a:tblPr>
              <a:tblGrid>
                <a:gridCol w="4827958">
                  <a:extLst>
                    <a:ext uri="{9D8B030D-6E8A-4147-A177-3AD203B41FA5}">
                      <a16:colId xmlns:a16="http://schemas.microsoft.com/office/drawing/2014/main" val="20000"/>
                    </a:ext>
                  </a:extLst>
                </a:gridCol>
                <a:gridCol w="4827958">
                  <a:extLst>
                    <a:ext uri="{9D8B030D-6E8A-4147-A177-3AD203B41FA5}">
                      <a16:colId xmlns:a16="http://schemas.microsoft.com/office/drawing/2014/main" val="20001"/>
                    </a:ext>
                  </a:extLst>
                </a:gridCol>
              </a:tblGrid>
              <a:tr h="465250">
                <a:tc>
                  <a:txBody>
                    <a:bodyPr/>
                    <a:lstStyle/>
                    <a:p>
                      <a:r>
                        <a:rPr lang="cs-CZ" dirty="0" smtClean="0"/>
                        <a:t>Skupina kritérií (max. počet bodů)</a:t>
                      </a:r>
                      <a:endParaRPr lang="cs-CZ" dirty="0"/>
                    </a:p>
                  </a:txBody>
                  <a:tcPr/>
                </a:tc>
                <a:tc>
                  <a:txBody>
                    <a:bodyPr/>
                    <a:lstStyle/>
                    <a:p>
                      <a:r>
                        <a:rPr lang="cs-CZ" dirty="0" smtClean="0"/>
                        <a:t>Název kritéria (max. počet bodů)</a:t>
                      </a:r>
                      <a:endParaRPr lang="cs-CZ" dirty="0"/>
                    </a:p>
                  </a:txBody>
                  <a:tcPr/>
                </a:tc>
                <a:extLst>
                  <a:ext uri="{0D108BD9-81ED-4DB2-BD59-A6C34878D82A}">
                    <a16:rowId xmlns:a16="http://schemas.microsoft.com/office/drawing/2014/main" val="10000"/>
                  </a:ext>
                </a:extLst>
              </a:tr>
              <a:tr h="465250">
                <a:tc>
                  <a:txBody>
                    <a:bodyPr/>
                    <a:lstStyle/>
                    <a:p>
                      <a:r>
                        <a:rPr lang="cs-CZ" dirty="0" smtClean="0"/>
                        <a:t>I. Potřebnost (35)</a:t>
                      </a:r>
                      <a:endParaRPr lang="cs-CZ" dirty="0"/>
                    </a:p>
                  </a:txBody>
                  <a:tcPr>
                    <a:solidFill>
                      <a:schemeClr val="accent3">
                        <a:lumMod val="20000"/>
                        <a:lumOff val="80000"/>
                      </a:schemeClr>
                    </a:solidFill>
                  </a:tcPr>
                </a:tc>
                <a:tc>
                  <a:txBody>
                    <a:bodyPr/>
                    <a:lstStyle/>
                    <a:p>
                      <a:r>
                        <a:rPr lang="cs-CZ" dirty="0" smtClean="0"/>
                        <a:t>Vymezení problému a cílové skupiny</a:t>
                      </a:r>
                      <a:r>
                        <a:rPr lang="cs-CZ" baseline="0" dirty="0" smtClean="0"/>
                        <a:t> (35)</a:t>
                      </a:r>
                      <a:endParaRPr lang="cs-CZ" dirty="0"/>
                    </a:p>
                  </a:txBody>
                  <a:tcPr>
                    <a:solidFill>
                      <a:schemeClr val="accent3">
                        <a:lumMod val="20000"/>
                        <a:lumOff val="80000"/>
                      </a:schemeClr>
                    </a:solidFill>
                  </a:tcPr>
                </a:tc>
                <a:extLst>
                  <a:ext uri="{0D108BD9-81ED-4DB2-BD59-A6C34878D82A}">
                    <a16:rowId xmlns:a16="http://schemas.microsoft.com/office/drawing/2014/main" val="10001"/>
                  </a:ext>
                </a:extLst>
              </a:tr>
              <a:tr h="465250">
                <a:tc rowSpan="2">
                  <a:txBody>
                    <a:bodyPr/>
                    <a:lstStyle/>
                    <a:p>
                      <a:r>
                        <a:rPr lang="cs-CZ" dirty="0" smtClean="0"/>
                        <a:t>II. Účelnost (30)</a:t>
                      </a:r>
                      <a:endParaRPr lang="cs-CZ" dirty="0"/>
                    </a:p>
                  </a:txBody>
                  <a:tcPr>
                    <a:solidFill>
                      <a:schemeClr val="accent3">
                        <a:lumMod val="40000"/>
                        <a:lumOff val="60000"/>
                      </a:schemeClr>
                    </a:solidFill>
                  </a:tcPr>
                </a:tc>
                <a:tc>
                  <a:txBody>
                    <a:bodyPr/>
                    <a:lstStyle/>
                    <a:p>
                      <a:r>
                        <a:rPr lang="cs-CZ" dirty="0" smtClean="0"/>
                        <a:t>Cíle a konzistentnost projektu (25)</a:t>
                      </a:r>
                      <a:endParaRPr lang="cs-CZ" dirty="0"/>
                    </a:p>
                  </a:txBody>
                  <a:tcPr>
                    <a:solidFill>
                      <a:schemeClr val="accent3">
                        <a:lumMod val="40000"/>
                        <a:lumOff val="60000"/>
                      </a:schemeClr>
                    </a:solidFill>
                  </a:tcPr>
                </a:tc>
                <a:extLst>
                  <a:ext uri="{0D108BD9-81ED-4DB2-BD59-A6C34878D82A}">
                    <a16:rowId xmlns:a16="http://schemas.microsoft.com/office/drawing/2014/main" val="10002"/>
                  </a:ext>
                </a:extLst>
              </a:tr>
              <a:tr h="465250">
                <a:tc vMerge="1">
                  <a:txBody>
                    <a:bodyPr/>
                    <a:lstStyle/>
                    <a:p>
                      <a:endParaRPr lang="cs-CZ" dirty="0"/>
                    </a:p>
                  </a:txBody>
                  <a:tcPr/>
                </a:tc>
                <a:tc>
                  <a:txBody>
                    <a:bodyPr/>
                    <a:lstStyle/>
                    <a:p>
                      <a:r>
                        <a:rPr lang="cs-CZ" dirty="0" smtClean="0"/>
                        <a:t>Způsob ověření dosažení cíle</a:t>
                      </a:r>
                      <a:r>
                        <a:rPr lang="cs-CZ" baseline="0" dirty="0" smtClean="0"/>
                        <a:t> projektu (5)</a:t>
                      </a:r>
                      <a:endParaRPr lang="cs-CZ" dirty="0"/>
                    </a:p>
                  </a:txBody>
                  <a:tcPr>
                    <a:solidFill>
                      <a:schemeClr val="accent3">
                        <a:lumMod val="40000"/>
                        <a:lumOff val="60000"/>
                      </a:schemeClr>
                    </a:solidFill>
                  </a:tcPr>
                </a:tc>
                <a:extLst>
                  <a:ext uri="{0D108BD9-81ED-4DB2-BD59-A6C34878D82A}">
                    <a16:rowId xmlns:a16="http://schemas.microsoft.com/office/drawing/2014/main" val="10003"/>
                  </a:ext>
                </a:extLst>
              </a:tr>
              <a:tr h="465250">
                <a:tc rowSpan="2">
                  <a:txBody>
                    <a:bodyPr/>
                    <a:lstStyle/>
                    <a:p>
                      <a:r>
                        <a:rPr lang="cs-CZ" dirty="0" smtClean="0"/>
                        <a:t>III.</a:t>
                      </a:r>
                      <a:r>
                        <a:rPr lang="cs-CZ" baseline="0" dirty="0" smtClean="0"/>
                        <a:t> Efektivnost a hospodárnost (20)</a:t>
                      </a:r>
                      <a:endParaRPr lang="cs-CZ" dirty="0"/>
                    </a:p>
                  </a:txBody>
                  <a:tcPr>
                    <a:solidFill>
                      <a:schemeClr val="accent3">
                        <a:lumMod val="20000"/>
                        <a:lumOff val="80000"/>
                      </a:schemeClr>
                    </a:solidFill>
                  </a:tcPr>
                </a:tc>
                <a:tc>
                  <a:txBody>
                    <a:bodyPr/>
                    <a:lstStyle/>
                    <a:p>
                      <a:r>
                        <a:rPr lang="cs-CZ" dirty="0" smtClean="0"/>
                        <a:t>Efektivita projektu, rozpočet (15)</a:t>
                      </a:r>
                      <a:endParaRPr lang="cs-CZ" dirty="0"/>
                    </a:p>
                  </a:txBody>
                  <a:tcPr>
                    <a:solidFill>
                      <a:schemeClr val="accent3">
                        <a:lumMod val="20000"/>
                        <a:lumOff val="80000"/>
                      </a:schemeClr>
                    </a:solidFill>
                  </a:tcPr>
                </a:tc>
                <a:extLst>
                  <a:ext uri="{0D108BD9-81ED-4DB2-BD59-A6C34878D82A}">
                    <a16:rowId xmlns:a16="http://schemas.microsoft.com/office/drawing/2014/main" val="10004"/>
                  </a:ext>
                </a:extLst>
              </a:tr>
              <a:tr h="465250">
                <a:tc vMerge="1">
                  <a:txBody>
                    <a:bodyPr/>
                    <a:lstStyle/>
                    <a:p>
                      <a:endParaRPr lang="cs-CZ" dirty="0"/>
                    </a:p>
                  </a:txBody>
                  <a:tcPr/>
                </a:tc>
                <a:tc>
                  <a:txBody>
                    <a:bodyPr/>
                    <a:lstStyle/>
                    <a:p>
                      <a:r>
                        <a:rPr lang="cs-CZ" dirty="0" smtClean="0"/>
                        <a:t>Adekvátnost indikátorů (5)</a:t>
                      </a:r>
                      <a:endParaRPr lang="cs-CZ" dirty="0"/>
                    </a:p>
                  </a:txBody>
                  <a:tcPr>
                    <a:solidFill>
                      <a:schemeClr val="accent3">
                        <a:lumMod val="20000"/>
                        <a:lumOff val="80000"/>
                      </a:schemeClr>
                    </a:solidFill>
                  </a:tcPr>
                </a:tc>
                <a:extLst>
                  <a:ext uri="{0D108BD9-81ED-4DB2-BD59-A6C34878D82A}">
                    <a16:rowId xmlns:a16="http://schemas.microsoft.com/office/drawing/2014/main" val="10005"/>
                  </a:ext>
                </a:extLst>
              </a:tr>
              <a:tr h="465250">
                <a:tc rowSpan="2">
                  <a:txBody>
                    <a:bodyPr/>
                    <a:lstStyle/>
                    <a:p>
                      <a:r>
                        <a:rPr lang="cs-CZ" dirty="0" smtClean="0"/>
                        <a:t>IV. Proveditelnost</a:t>
                      </a:r>
                      <a:r>
                        <a:rPr lang="cs-CZ" baseline="0" dirty="0" smtClean="0"/>
                        <a:t> (15)</a:t>
                      </a:r>
                      <a:endParaRPr lang="cs-CZ" dirty="0"/>
                    </a:p>
                  </a:txBody>
                  <a:tcPr>
                    <a:solidFill>
                      <a:schemeClr val="accent1">
                        <a:lumMod val="40000"/>
                        <a:lumOff val="60000"/>
                      </a:schemeClr>
                    </a:solidFill>
                  </a:tcPr>
                </a:tc>
                <a:tc>
                  <a:txBody>
                    <a:bodyPr/>
                    <a:lstStyle/>
                    <a:p>
                      <a:r>
                        <a:rPr lang="cs-CZ" dirty="0" smtClean="0"/>
                        <a:t>Způsob</a:t>
                      </a:r>
                      <a:r>
                        <a:rPr lang="cs-CZ" baseline="0" dirty="0" smtClean="0"/>
                        <a:t> realizace aktivit a jejich návaznost (10)</a:t>
                      </a:r>
                      <a:endParaRPr lang="cs-CZ" dirty="0"/>
                    </a:p>
                  </a:txBody>
                  <a:tcPr>
                    <a:solidFill>
                      <a:schemeClr val="accent3">
                        <a:lumMod val="40000"/>
                        <a:lumOff val="60000"/>
                      </a:schemeClr>
                    </a:solidFill>
                  </a:tcPr>
                </a:tc>
                <a:extLst>
                  <a:ext uri="{0D108BD9-81ED-4DB2-BD59-A6C34878D82A}">
                    <a16:rowId xmlns:a16="http://schemas.microsoft.com/office/drawing/2014/main" val="10006"/>
                  </a:ext>
                </a:extLst>
              </a:tr>
              <a:tr h="465250">
                <a:tc vMerge="1">
                  <a:txBody>
                    <a:bodyPr/>
                    <a:lstStyle/>
                    <a:p>
                      <a:endParaRPr lang="cs-CZ" dirty="0"/>
                    </a:p>
                  </a:txBody>
                  <a:tcPr/>
                </a:tc>
                <a:tc>
                  <a:txBody>
                    <a:bodyPr/>
                    <a:lstStyle/>
                    <a:p>
                      <a:r>
                        <a:rPr lang="cs-CZ" dirty="0" smtClean="0"/>
                        <a:t>Způsob zapojení cílové</a:t>
                      </a:r>
                      <a:r>
                        <a:rPr lang="cs-CZ" baseline="0" dirty="0" smtClean="0"/>
                        <a:t> skupiny (5)</a:t>
                      </a:r>
                      <a:endParaRPr lang="cs-CZ" dirty="0"/>
                    </a:p>
                  </a:txBody>
                  <a:tcPr>
                    <a:solidFill>
                      <a:schemeClr val="accent3">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106836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Věcné hodnocení</a:t>
            </a:r>
            <a:endParaRPr lang="cs-CZ" b="1" dirty="0"/>
          </a:p>
        </p:txBody>
      </p:sp>
      <p:sp>
        <p:nvSpPr>
          <p:cNvPr id="3" name="Zástupný symbol pro obsah 2"/>
          <p:cNvSpPr>
            <a:spLocks noGrp="1"/>
          </p:cNvSpPr>
          <p:nvPr>
            <p:ph idx="1"/>
          </p:nvPr>
        </p:nvSpPr>
        <p:spPr>
          <a:xfrm>
            <a:off x="1484310" y="2009105"/>
            <a:ext cx="10018713" cy="4494725"/>
          </a:xfrm>
        </p:spPr>
        <p:txBody>
          <a:bodyPr>
            <a:normAutofit/>
          </a:bodyPr>
          <a:lstStyle/>
          <a:p>
            <a:r>
              <a:rPr lang="cs-CZ" dirty="0" smtClean="0"/>
              <a:t>Výběrová komise odpovídá u každého kritéria na Hlavní otázku (+ pomocné podotázky)</a:t>
            </a:r>
          </a:p>
          <a:p>
            <a:pPr marL="0" indent="0">
              <a:buNone/>
            </a:pPr>
            <a:r>
              <a:rPr lang="cs-CZ" b="1" dirty="0" smtClean="0"/>
              <a:t>Využívá 4 deskriptorů:</a:t>
            </a:r>
          </a:p>
          <a:p>
            <a:r>
              <a:rPr lang="cs-CZ" dirty="0"/>
              <a:t>1</a:t>
            </a:r>
            <a:r>
              <a:rPr lang="cs-CZ" dirty="0" smtClean="0"/>
              <a:t>. velmi dobře			100 % max. dosažitelného počtu bodů v kritériu</a:t>
            </a:r>
          </a:p>
          <a:p>
            <a:r>
              <a:rPr lang="cs-CZ" dirty="0"/>
              <a:t>2</a:t>
            </a:r>
            <a:r>
              <a:rPr lang="cs-CZ" dirty="0" smtClean="0"/>
              <a:t>. dobře					75 % max. dosažitelného počtu bodů v kritériu</a:t>
            </a:r>
          </a:p>
          <a:p>
            <a:r>
              <a:rPr lang="cs-CZ" dirty="0"/>
              <a:t>3</a:t>
            </a:r>
            <a:r>
              <a:rPr lang="cs-CZ" dirty="0" smtClean="0"/>
              <a:t>. dostatečně			50 % max. dosažitelného počtu bodů v kritériu</a:t>
            </a:r>
          </a:p>
          <a:p>
            <a:r>
              <a:rPr lang="cs-CZ" dirty="0"/>
              <a:t>4</a:t>
            </a:r>
            <a:r>
              <a:rPr lang="cs-CZ" dirty="0" smtClean="0"/>
              <a:t>. nedostatečně		25 % max. dosažitelného počtu bodů v kritériu</a:t>
            </a:r>
          </a:p>
          <a:p>
            <a:pPr marL="0" indent="0">
              <a:buNone/>
            </a:pPr>
            <a:r>
              <a:rPr lang="cs-CZ" dirty="0" smtClean="0"/>
              <a:t>Deskriptor 4 je eliminační – získání tohoto deskriptoru nejméně u jednoho kritéria – Žádost o podporu nesplnila podmínky věcného hodnocení</a:t>
            </a:r>
          </a:p>
        </p:txBody>
      </p:sp>
    </p:spTree>
    <p:extLst>
      <p:ext uri="{BB962C8B-B14F-4D97-AF65-F5344CB8AC3E}">
        <p14:creationId xmlns:p14="http://schemas.microsoft.com/office/powerpoint/2010/main" val="21138015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Věcné hodnocení</a:t>
            </a:r>
            <a:endParaRPr lang="cs-CZ" b="1" dirty="0"/>
          </a:p>
        </p:txBody>
      </p:sp>
      <p:sp>
        <p:nvSpPr>
          <p:cNvPr id="3" name="Zástupný symbol pro obsah 2"/>
          <p:cNvSpPr>
            <a:spLocks noGrp="1"/>
          </p:cNvSpPr>
          <p:nvPr>
            <p:ph idx="1"/>
          </p:nvPr>
        </p:nvSpPr>
        <p:spPr>
          <a:xfrm>
            <a:off x="1484310" y="2009105"/>
            <a:ext cx="10018713" cy="4494725"/>
          </a:xfrm>
        </p:spPr>
        <p:txBody>
          <a:bodyPr>
            <a:normAutofit/>
          </a:bodyPr>
          <a:lstStyle/>
          <a:p>
            <a:r>
              <a:rPr lang="cs-CZ" dirty="0" smtClean="0"/>
              <a:t>Max. počet bodů věcného hodnocení – 100</a:t>
            </a:r>
          </a:p>
          <a:p>
            <a:r>
              <a:rPr lang="cs-CZ" dirty="0" smtClean="0"/>
              <a:t>Žádost musí získat min. 50 bodů, aby splnila podmínky věcného hodnocení a všechny hlavní otázky musí být hodnoceny deskriptory 1-3</a:t>
            </a:r>
          </a:p>
          <a:p>
            <a:r>
              <a:rPr lang="cs-CZ" b="1" dirty="0" smtClean="0"/>
              <a:t>Žádost o přezkum: </a:t>
            </a:r>
            <a:r>
              <a:rPr lang="cs-CZ" dirty="0" smtClean="0"/>
              <a:t>MAS zasílá informaci o výsledku hodnocení – </a:t>
            </a:r>
            <a:r>
              <a:rPr lang="cs-CZ" u="sng" dirty="0" smtClean="0"/>
              <a:t>lhůta 15 kalendářních dní </a:t>
            </a:r>
            <a:r>
              <a:rPr lang="cs-CZ" dirty="0" smtClean="0"/>
              <a:t>ode dne doručení informace na podání </a:t>
            </a:r>
            <a:r>
              <a:rPr lang="cs-CZ" u="sng" dirty="0" smtClean="0"/>
              <a:t>Žádosti o přezkum </a:t>
            </a:r>
            <a:r>
              <a:rPr lang="cs-CZ" dirty="0" smtClean="0"/>
              <a:t>u negativně hodnocených Žádostí o podporu</a:t>
            </a:r>
          </a:p>
          <a:p>
            <a:r>
              <a:rPr lang="cs-CZ" dirty="0" smtClean="0"/>
              <a:t>MAS současně upozorňuje, že tento závěr ještě předává k závěrečnému ověření způsobilosti projektů a ke kontrole administrativních postupů na ŘO OPZ</a:t>
            </a:r>
          </a:p>
        </p:txBody>
      </p:sp>
    </p:spTree>
    <p:extLst>
      <p:ext uri="{BB962C8B-B14F-4D97-AF65-F5344CB8AC3E}">
        <p14:creationId xmlns:p14="http://schemas.microsoft.com/office/powerpoint/2010/main" val="35847710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Proces hodnocení a výběru projektů</a:t>
            </a:r>
            <a:br>
              <a:rPr lang="cs-CZ" b="1" dirty="0" smtClean="0"/>
            </a:br>
            <a:r>
              <a:rPr lang="cs-CZ" b="1" dirty="0" smtClean="0"/>
              <a:t>Shrnutí a lhůty</a:t>
            </a:r>
            <a:endParaRPr lang="cs-CZ" b="1" dirty="0"/>
          </a:p>
        </p:txBody>
      </p:sp>
      <p:sp>
        <p:nvSpPr>
          <p:cNvPr id="3" name="Zástupný symbol pro obsah 2"/>
          <p:cNvSpPr>
            <a:spLocks noGrp="1"/>
          </p:cNvSpPr>
          <p:nvPr>
            <p:ph idx="1"/>
          </p:nvPr>
        </p:nvSpPr>
        <p:spPr>
          <a:xfrm>
            <a:off x="1484310" y="2009105"/>
            <a:ext cx="10018713" cy="4675030"/>
          </a:xfrm>
        </p:spPr>
        <p:txBody>
          <a:bodyPr>
            <a:normAutofit fontScale="92500"/>
          </a:bodyPr>
          <a:lstStyle/>
          <a:p>
            <a:r>
              <a:rPr lang="pl-PL" b="1" dirty="0" smtClean="0"/>
              <a:t>Hodnocení </a:t>
            </a:r>
            <a:r>
              <a:rPr lang="pl-PL" b="1" dirty="0"/>
              <a:t>FN a P: </a:t>
            </a:r>
            <a:r>
              <a:rPr lang="pl-PL" b="1" dirty="0" smtClean="0"/>
              <a:t>		</a:t>
            </a:r>
            <a:r>
              <a:rPr lang="pl-PL" dirty="0" smtClean="0"/>
              <a:t>do </a:t>
            </a:r>
            <a:r>
              <a:rPr lang="pl-PL" dirty="0"/>
              <a:t>20 pracovních dní ze strany MAS </a:t>
            </a:r>
          </a:p>
          <a:p>
            <a:pPr marL="0" indent="0">
              <a:buNone/>
            </a:pPr>
            <a:r>
              <a:rPr lang="cs-CZ" dirty="0" smtClean="0"/>
              <a:t>	- odvolání</a:t>
            </a:r>
            <a:r>
              <a:rPr lang="cs-CZ" dirty="0"/>
              <a:t>: </a:t>
            </a:r>
            <a:r>
              <a:rPr lang="cs-CZ" dirty="0" smtClean="0"/>
              <a:t>				do </a:t>
            </a:r>
            <a:r>
              <a:rPr lang="cs-CZ" dirty="0"/>
              <a:t>15 kalendářních dní ze strany žadatele </a:t>
            </a:r>
          </a:p>
          <a:p>
            <a:r>
              <a:rPr lang="pl-PL" b="1" dirty="0" smtClean="0"/>
              <a:t>Věcné </a:t>
            </a:r>
            <a:r>
              <a:rPr lang="pl-PL" b="1" dirty="0"/>
              <a:t>hodnocení: </a:t>
            </a:r>
            <a:r>
              <a:rPr lang="pl-PL" b="1" dirty="0" smtClean="0"/>
              <a:t>		</a:t>
            </a:r>
            <a:r>
              <a:rPr lang="pl-PL" dirty="0" smtClean="0"/>
              <a:t>do </a:t>
            </a:r>
            <a:r>
              <a:rPr lang="pl-PL" dirty="0"/>
              <a:t>4</a:t>
            </a:r>
            <a:r>
              <a:rPr lang="pl-PL" dirty="0" smtClean="0"/>
              <a:t>0 </a:t>
            </a:r>
            <a:r>
              <a:rPr lang="pl-PL" dirty="0"/>
              <a:t>pracovních dní ze strany MAS </a:t>
            </a:r>
          </a:p>
          <a:p>
            <a:pPr marL="0" indent="0">
              <a:buNone/>
            </a:pPr>
            <a:r>
              <a:rPr lang="cs-CZ" dirty="0" smtClean="0"/>
              <a:t>	- odvolání</a:t>
            </a:r>
            <a:r>
              <a:rPr lang="cs-CZ" dirty="0"/>
              <a:t>: </a:t>
            </a:r>
            <a:r>
              <a:rPr lang="cs-CZ" dirty="0" smtClean="0"/>
              <a:t>				do </a:t>
            </a:r>
            <a:r>
              <a:rPr lang="cs-CZ" dirty="0"/>
              <a:t>15 kalendářních dní ze strany žadatele </a:t>
            </a:r>
          </a:p>
          <a:p>
            <a:r>
              <a:rPr lang="cs-CZ" b="1" dirty="0" smtClean="0"/>
              <a:t>Závěrečné </a:t>
            </a:r>
            <a:r>
              <a:rPr lang="cs-CZ" b="1" dirty="0"/>
              <a:t>ověření způsobilosti: </a:t>
            </a:r>
            <a:r>
              <a:rPr lang="cs-CZ" dirty="0"/>
              <a:t> </a:t>
            </a:r>
            <a:r>
              <a:rPr lang="cs-CZ" dirty="0" smtClean="0"/>
              <a:t>ŘO </a:t>
            </a:r>
            <a:r>
              <a:rPr lang="cs-CZ" dirty="0"/>
              <a:t>provádí neprodleně dle administrativních kapacit </a:t>
            </a:r>
          </a:p>
          <a:p>
            <a:r>
              <a:rPr lang="cs-CZ" b="1" dirty="0" smtClean="0"/>
              <a:t>Vydání </a:t>
            </a:r>
            <a:r>
              <a:rPr lang="cs-CZ" b="1" dirty="0"/>
              <a:t>právního aktu u doporučených žádostí: </a:t>
            </a:r>
            <a:r>
              <a:rPr lang="pl-PL" dirty="0" smtClean="0"/>
              <a:t>do </a:t>
            </a:r>
            <a:r>
              <a:rPr lang="pl-PL" dirty="0"/>
              <a:t>3 měsíců ze strany ŘO OPZ </a:t>
            </a:r>
          </a:p>
          <a:p>
            <a:r>
              <a:rPr lang="cs-CZ" b="1" dirty="0" smtClean="0"/>
              <a:t>Odeslání </a:t>
            </a:r>
            <a:r>
              <a:rPr lang="cs-CZ" b="1" dirty="0"/>
              <a:t>první zálohové platby: </a:t>
            </a:r>
            <a:r>
              <a:rPr lang="pl-PL" dirty="0" smtClean="0"/>
              <a:t>do </a:t>
            </a:r>
            <a:r>
              <a:rPr lang="pl-PL" dirty="0"/>
              <a:t>10 pracovních dní od vydání právního aktu </a:t>
            </a:r>
          </a:p>
          <a:p>
            <a:r>
              <a:rPr lang="cs-CZ" dirty="0" smtClean="0"/>
              <a:t>Další </a:t>
            </a:r>
            <a:r>
              <a:rPr lang="cs-CZ" dirty="0"/>
              <a:t>zálohové platby v půlročním intervalu – vždy se Zprávou o realizaci projektu </a:t>
            </a:r>
          </a:p>
          <a:p>
            <a:endParaRPr lang="cs-CZ" dirty="0" smtClean="0"/>
          </a:p>
        </p:txBody>
      </p:sp>
    </p:spTree>
    <p:extLst>
      <p:ext uri="{BB962C8B-B14F-4D97-AF65-F5344CB8AC3E}">
        <p14:creationId xmlns:p14="http://schemas.microsoft.com/office/powerpoint/2010/main" val="13469422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Povinná publicita</a:t>
            </a:r>
            <a:endParaRPr lang="cs-CZ" b="1" dirty="0"/>
          </a:p>
        </p:txBody>
      </p:sp>
      <p:sp>
        <p:nvSpPr>
          <p:cNvPr id="3" name="Zástupný symbol pro obsah 2"/>
          <p:cNvSpPr>
            <a:spLocks noGrp="1"/>
          </p:cNvSpPr>
          <p:nvPr>
            <p:ph idx="1"/>
          </p:nvPr>
        </p:nvSpPr>
        <p:spPr>
          <a:xfrm>
            <a:off x="1484310" y="1777285"/>
            <a:ext cx="10018713" cy="4906850"/>
          </a:xfrm>
        </p:spPr>
        <p:txBody>
          <a:bodyPr>
            <a:normAutofit fontScale="92500" lnSpcReduction="20000"/>
          </a:bodyPr>
          <a:lstStyle/>
          <a:p>
            <a:endParaRPr lang="cs-CZ" dirty="0"/>
          </a:p>
          <a:p>
            <a:endParaRPr lang="cs-CZ" dirty="0"/>
          </a:p>
          <a:p>
            <a:r>
              <a:rPr lang="cs-CZ" dirty="0"/>
              <a:t>Alespoň 1 povinný plakát min. A3 s informacemi o projektu – je možno využít el. šablonu z www.esfcr.cz </a:t>
            </a:r>
          </a:p>
          <a:p>
            <a:r>
              <a:rPr lang="cs-CZ" dirty="0" smtClean="0"/>
              <a:t>Po </a:t>
            </a:r>
            <a:r>
              <a:rPr lang="cs-CZ" dirty="0"/>
              <a:t>celou dobu realizace projektu </a:t>
            </a:r>
          </a:p>
          <a:p>
            <a:r>
              <a:rPr lang="cs-CZ" dirty="0" smtClean="0"/>
              <a:t>V </a:t>
            </a:r>
            <a:r>
              <a:rPr lang="cs-CZ" dirty="0"/>
              <a:t>místě realizace projektu snadno viditelném pro veřejnost, např. vstupní prostory budovy </a:t>
            </a:r>
          </a:p>
          <a:p>
            <a:pPr marL="0" indent="0">
              <a:buNone/>
            </a:pPr>
            <a:r>
              <a:rPr lang="cs-CZ" dirty="0" smtClean="0"/>
              <a:t>	- pokud </a:t>
            </a:r>
            <a:r>
              <a:rPr lang="cs-CZ" dirty="0"/>
              <a:t>je projekt realizován na více místech, bude umístěn na všech těchto </a:t>
            </a:r>
            <a:r>
              <a:rPr lang="cs-CZ" dirty="0" smtClean="0"/>
              <a:t>	místech </a:t>
            </a:r>
            <a:endParaRPr lang="cs-CZ" dirty="0"/>
          </a:p>
          <a:p>
            <a:pPr marL="0" indent="0">
              <a:buNone/>
            </a:pPr>
            <a:r>
              <a:rPr lang="cs-CZ" dirty="0" smtClean="0"/>
              <a:t>	- pokud </a:t>
            </a:r>
            <a:r>
              <a:rPr lang="cs-CZ" dirty="0"/>
              <a:t>nelze plakát umístit v místě realizace projektu, bude umístěn v sídle </a:t>
            </a:r>
            <a:r>
              <a:rPr lang="cs-CZ" dirty="0" smtClean="0"/>
              <a:t>	příjemce </a:t>
            </a:r>
            <a:endParaRPr lang="cs-CZ" dirty="0"/>
          </a:p>
          <a:p>
            <a:pPr marL="0" indent="0">
              <a:buNone/>
            </a:pPr>
            <a:r>
              <a:rPr lang="cs-CZ" dirty="0" smtClean="0"/>
              <a:t>	- pokud </a:t>
            </a:r>
            <a:r>
              <a:rPr lang="cs-CZ" dirty="0"/>
              <a:t>příjemce realizuje více projektů OPZ v jednom místě, je možné pro </a:t>
            </a:r>
            <a:r>
              <a:rPr lang="cs-CZ" dirty="0" smtClean="0"/>
              <a:t>	všechny </a:t>
            </a:r>
            <a:r>
              <a:rPr lang="cs-CZ" dirty="0"/>
              <a:t>tyto projekty umístit pouze jeden plakát </a:t>
            </a:r>
          </a:p>
          <a:p>
            <a:endParaRPr lang="cs-CZ" dirty="0" smtClean="0"/>
          </a:p>
        </p:txBody>
      </p:sp>
    </p:spTree>
    <p:extLst>
      <p:ext uri="{BB962C8B-B14F-4D97-AF65-F5344CB8AC3E}">
        <p14:creationId xmlns:p14="http://schemas.microsoft.com/office/powerpoint/2010/main" val="10714696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IS KP14+</a:t>
            </a:r>
            <a:endParaRPr lang="cs-CZ" b="1" dirty="0"/>
          </a:p>
        </p:txBody>
      </p:sp>
      <p:sp>
        <p:nvSpPr>
          <p:cNvPr id="3" name="Zástupný symbol pro obsah 2"/>
          <p:cNvSpPr>
            <a:spLocks noGrp="1"/>
          </p:cNvSpPr>
          <p:nvPr>
            <p:ph idx="1"/>
          </p:nvPr>
        </p:nvSpPr>
        <p:spPr>
          <a:xfrm>
            <a:off x="1484310" y="1635617"/>
            <a:ext cx="10018713" cy="5048518"/>
          </a:xfrm>
        </p:spPr>
        <p:txBody>
          <a:bodyPr>
            <a:normAutofit fontScale="92500"/>
          </a:bodyPr>
          <a:lstStyle/>
          <a:p>
            <a:r>
              <a:rPr lang="cs-CZ" dirty="0" smtClean="0"/>
              <a:t>Součást </a:t>
            </a:r>
            <a:r>
              <a:rPr lang="cs-CZ" dirty="0"/>
              <a:t>monitorovacího systému pro využívání Evropských strukturálních a investičních fondů v ČR v programovém období 2014 – 2020 </a:t>
            </a:r>
          </a:p>
          <a:p>
            <a:r>
              <a:rPr lang="cs-CZ" dirty="0" smtClean="0"/>
              <a:t>On-line </a:t>
            </a:r>
            <a:r>
              <a:rPr lang="cs-CZ" dirty="0"/>
              <a:t>aplikace </a:t>
            </a:r>
          </a:p>
          <a:p>
            <a:pPr marL="0" indent="0">
              <a:buNone/>
            </a:pPr>
            <a:r>
              <a:rPr lang="cs-CZ" dirty="0" smtClean="0"/>
              <a:t>	- Nevyžaduje </a:t>
            </a:r>
            <a:r>
              <a:rPr lang="cs-CZ" dirty="0"/>
              <a:t>instalaci do PC </a:t>
            </a:r>
          </a:p>
          <a:p>
            <a:pPr marL="0" indent="0">
              <a:buNone/>
            </a:pPr>
            <a:r>
              <a:rPr lang="cs-CZ" dirty="0" smtClean="0"/>
              <a:t>	- V</a:t>
            </a:r>
            <a:r>
              <a:rPr lang="pt-BR" dirty="0" smtClean="0"/>
              <a:t>yžaduje </a:t>
            </a:r>
            <a:r>
              <a:rPr lang="pt-BR" dirty="0"/>
              <a:t>registraci s platnou emailovou adresou a telefonním číslem </a:t>
            </a:r>
          </a:p>
          <a:p>
            <a:r>
              <a:rPr lang="cs-CZ" dirty="0" smtClean="0"/>
              <a:t>Edukační </a:t>
            </a:r>
            <a:r>
              <a:rPr lang="cs-CZ" dirty="0"/>
              <a:t>videa </a:t>
            </a:r>
          </a:p>
          <a:p>
            <a:pPr marL="0" indent="0">
              <a:buNone/>
            </a:pPr>
            <a:r>
              <a:rPr lang="cs-CZ" dirty="0" smtClean="0">
                <a:hlinkClick r:id="rId2"/>
              </a:rPr>
              <a:t>http</a:t>
            </a:r>
            <a:r>
              <a:rPr lang="cs-CZ" dirty="0">
                <a:hlinkClick r:id="rId2"/>
              </a:rPr>
              <a:t>://</a:t>
            </a:r>
            <a:r>
              <a:rPr lang="cs-CZ" dirty="0" smtClean="0">
                <a:hlinkClick r:id="rId2"/>
              </a:rPr>
              <a:t>strukturalni-fondy.cz/cs/jak-na-projekt/Elektronicka-zadost/Edukacni-videa</a:t>
            </a:r>
            <a:r>
              <a:rPr lang="cs-CZ" dirty="0" smtClean="0"/>
              <a:t> </a:t>
            </a:r>
            <a:endParaRPr lang="cs-CZ" dirty="0"/>
          </a:p>
          <a:p>
            <a:r>
              <a:rPr lang="cs-CZ" dirty="0" smtClean="0"/>
              <a:t>Pokyny </a:t>
            </a:r>
            <a:r>
              <a:rPr lang="cs-CZ" dirty="0"/>
              <a:t>k vyplnění žádosti v IS KP14+ </a:t>
            </a:r>
          </a:p>
          <a:p>
            <a:pPr marL="0" indent="0">
              <a:buNone/>
            </a:pPr>
            <a:r>
              <a:rPr lang="cs-CZ" dirty="0" smtClean="0">
                <a:hlinkClick r:id="rId3"/>
              </a:rPr>
              <a:t>https</a:t>
            </a:r>
            <a:r>
              <a:rPr lang="cs-CZ" dirty="0">
                <a:hlinkClick r:id="rId3"/>
              </a:rPr>
              <a:t>://www.esfcr.cz/formulare-a-pokyny-potrebne-v-ramci-pripravy-zadosti-o-podporu-opz/-/</a:t>
            </a:r>
            <a:r>
              <a:rPr lang="cs-CZ" dirty="0" smtClean="0">
                <a:hlinkClick r:id="rId3"/>
              </a:rPr>
              <a:t>dokument/797956</a:t>
            </a:r>
            <a:endParaRPr lang="cs-CZ" dirty="0" smtClean="0"/>
          </a:p>
          <a:p>
            <a:r>
              <a:rPr lang="cs-CZ" b="1" dirty="0" smtClean="0"/>
              <a:t>         !! </a:t>
            </a:r>
            <a:r>
              <a:rPr lang="cs-CZ" b="1" dirty="0"/>
              <a:t>K práci v IS KP14+ budou nápomocni pracovníci kanceláře MAS !! </a:t>
            </a:r>
            <a:endParaRPr lang="cs-CZ" dirty="0" smtClean="0"/>
          </a:p>
        </p:txBody>
      </p:sp>
    </p:spTree>
    <p:extLst>
      <p:ext uri="{BB962C8B-B14F-4D97-AF65-F5344CB8AC3E}">
        <p14:creationId xmlns:p14="http://schemas.microsoft.com/office/powerpoint/2010/main" val="33060676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Podání projektové žádosti v </a:t>
            </a:r>
            <a:r>
              <a:rPr lang="cs-CZ" dirty="0" smtClean="0"/>
              <a:t>OPZ</a:t>
            </a:r>
            <a:endParaRPr lang="cs-CZ" dirty="0"/>
          </a:p>
        </p:txBody>
      </p:sp>
      <p:sp>
        <p:nvSpPr>
          <p:cNvPr id="3" name="Zástupný symbol pro obsah 2"/>
          <p:cNvSpPr>
            <a:spLocks noGrp="1"/>
          </p:cNvSpPr>
          <p:nvPr>
            <p:ph idx="1"/>
          </p:nvPr>
        </p:nvSpPr>
        <p:spPr>
          <a:xfrm>
            <a:off x="2005965" y="1916832"/>
            <a:ext cx="7897525" cy="432048"/>
          </a:xfrm>
          <a:solidFill>
            <a:schemeClr val="accent2">
              <a:lumMod val="20000"/>
              <a:lumOff val="80000"/>
            </a:schemeClr>
          </a:solidFill>
        </p:spPr>
        <p:txBody>
          <a:bodyPr>
            <a:normAutofit lnSpcReduction="10000"/>
          </a:bodyPr>
          <a:lstStyle/>
          <a:p>
            <a:pPr marL="0" indent="0">
              <a:buNone/>
            </a:pPr>
            <a:r>
              <a:rPr lang="cs-CZ" b="1" dirty="0"/>
              <a:t> </a:t>
            </a:r>
            <a:r>
              <a:rPr lang="cs-CZ" b="1" dirty="0" smtClean="0"/>
              <a:t>   Zřízení </a:t>
            </a:r>
            <a:r>
              <a:rPr lang="cs-CZ" b="1" dirty="0"/>
              <a:t>elektronického podpisu a datové schránky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47</a:t>
            </a:fld>
            <a:endParaRPr lang="cs-CZ" dirty="0"/>
          </a:p>
        </p:txBody>
      </p:sp>
      <p:sp>
        <p:nvSpPr>
          <p:cNvPr id="5" name="Obdélník 4"/>
          <p:cNvSpPr/>
          <p:nvPr/>
        </p:nvSpPr>
        <p:spPr>
          <a:xfrm>
            <a:off x="2414657" y="2708921"/>
            <a:ext cx="7488832" cy="461665"/>
          </a:xfrm>
          <a:prstGeom prst="rect">
            <a:avLst/>
          </a:prstGeom>
          <a:solidFill>
            <a:schemeClr val="accent2">
              <a:lumMod val="40000"/>
              <a:lumOff val="60000"/>
            </a:schemeClr>
          </a:solidFill>
        </p:spPr>
        <p:txBody>
          <a:bodyPr wrap="square">
            <a:spAutoFit/>
          </a:bodyPr>
          <a:lstStyle/>
          <a:p>
            <a:r>
              <a:rPr lang="cs-CZ" sz="2400" b="1" dirty="0"/>
              <a:t> Registrace do systému IS KP14+</a:t>
            </a:r>
          </a:p>
        </p:txBody>
      </p:sp>
      <p:sp>
        <p:nvSpPr>
          <p:cNvPr id="6" name="Obdélník 5"/>
          <p:cNvSpPr/>
          <p:nvPr/>
        </p:nvSpPr>
        <p:spPr>
          <a:xfrm>
            <a:off x="2990380" y="3573017"/>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7" name="Obdélník 6"/>
          <p:cNvSpPr/>
          <p:nvPr/>
        </p:nvSpPr>
        <p:spPr>
          <a:xfrm>
            <a:off x="3422428" y="4432838"/>
            <a:ext cx="6480720" cy="461665"/>
          </a:xfrm>
          <a:prstGeom prst="rect">
            <a:avLst/>
          </a:prstGeom>
          <a:solidFill>
            <a:schemeClr val="accent2">
              <a:lumMod val="75000"/>
            </a:schemeClr>
          </a:solidFill>
        </p:spPr>
        <p:txBody>
          <a:bodyPr wrap="square">
            <a:spAutoFit/>
          </a:bodyPr>
          <a:lstStyle/>
          <a:p>
            <a:r>
              <a:rPr lang="cs-CZ" sz="2400" b="1" dirty="0"/>
              <a:t>Finalizace žádosti o podporu</a:t>
            </a:r>
          </a:p>
        </p:txBody>
      </p:sp>
      <p:sp>
        <p:nvSpPr>
          <p:cNvPr id="8" name="Obdélník 7"/>
          <p:cNvSpPr/>
          <p:nvPr/>
        </p:nvSpPr>
        <p:spPr>
          <a:xfrm>
            <a:off x="3879703" y="5302273"/>
            <a:ext cx="6023787" cy="830997"/>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10" name="Přímá spojnice se šipkou 9"/>
          <p:cNvCxnSpPr/>
          <p:nvPr/>
        </p:nvCxnSpPr>
        <p:spPr>
          <a:xfrm>
            <a:off x="10280466" y="1998268"/>
            <a:ext cx="0" cy="3327176"/>
          </a:xfrm>
          <a:prstGeom prst="straightConnector1">
            <a:avLst/>
          </a:prstGeom>
          <a:ln w="38100" cap="rnd">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0422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2949262"/>
            <a:ext cx="10146885" cy="1262129"/>
          </a:xfrm>
        </p:spPr>
        <p:txBody>
          <a:bodyPr>
            <a:normAutofit/>
          </a:bodyPr>
          <a:lstStyle/>
          <a:p>
            <a:endParaRPr lang="cs-CZ" dirty="0"/>
          </a:p>
        </p:txBody>
      </p:sp>
      <p:sp>
        <p:nvSpPr>
          <p:cNvPr id="3" name="Zástupný symbol pro obsah 2"/>
          <p:cNvSpPr>
            <a:spLocks noGrp="1"/>
          </p:cNvSpPr>
          <p:nvPr>
            <p:ph idx="1"/>
          </p:nvPr>
        </p:nvSpPr>
        <p:spPr>
          <a:xfrm>
            <a:off x="466879" y="391476"/>
            <a:ext cx="11164317" cy="685588"/>
          </a:xfrm>
        </p:spPr>
        <p:txBody>
          <a:bodyPr>
            <a:normAutofit lnSpcReduction="10000"/>
          </a:bodyPr>
          <a:lstStyle/>
          <a:p>
            <a:pPr marL="0" indent="0" algn="ctr">
              <a:buNone/>
            </a:pPr>
            <a:r>
              <a:rPr lang="cs-CZ" sz="4000" b="1" dirty="0" smtClean="0"/>
              <a:t>IS KP14+</a:t>
            </a:r>
            <a:endParaRPr lang="cs-CZ" sz="4000" b="1" dirty="0"/>
          </a:p>
        </p:txBody>
      </p:sp>
      <p:sp>
        <p:nvSpPr>
          <p:cNvPr id="4" name="Zástupný symbol pro číslo snímku 3"/>
          <p:cNvSpPr>
            <a:spLocks noGrp="1"/>
          </p:cNvSpPr>
          <p:nvPr>
            <p:ph type="sldNum" sz="quarter" idx="12"/>
          </p:nvPr>
        </p:nvSpPr>
        <p:spPr/>
        <p:txBody>
          <a:bodyPr/>
          <a:lstStyle/>
          <a:p>
            <a:endParaRPr lang="cs-CZ"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36" y="1077064"/>
            <a:ext cx="11426001" cy="565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9028090" y="2732803"/>
            <a:ext cx="2603106" cy="436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183180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135814"/>
            <a:ext cx="10018713" cy="564660"/>
          </a:xfrm>
        </p:spPr>
        <p:txBody>
          <a:bodyPr>
            <a:normAutofit fontScale="90000"/>
          </a:bodyPr>
          <a:lstStyle/>
          <a:p>
            <a:r>
              <a:rPr lang="cs-CZ" dirty="0"/>
              <a:t>Základní menu</a:t>
            </a:r>
          </a:p>
        </p:txBody>
      </p:sp>
      <p:sp>
        <p:nvSpPr>
          <p:cNvPr id="3" name="Zástupný symbol pro obsah 2"/>
          <p:cNvSpPr>
            <a:spLocks noGrp="1"/>
          </p:cNvSpPr>
          <p:nvPr>
            <p:ph idx="1"/>
          </p:nvPr>
        </p:nvSpPr>
        <p:spPr>
          <a:xfrm>
            <a:off x="1961966" y="2184140"/>
            <a:ext cx="8064000" cy="1316868"/>
          </a:xfrm>
        </p:spPr>
        <p:txBody>
          <a:bodyPr>
            <a:normAutofit/>
          </a:bodyPr>
          <a:lstStyle/>
          <a:p>
            <a:pPr marL="432000" lvl="1" indent="-432000">
              <a:lnSpc>
                <a:spcPts val="2100"/>
              </a:lnSpc>
              <a:spcBef>
                <a:spcPts val="0"/>
              </a:spcBef>
              <a:spcAft>
                <a:spcPts val="0"/>
              </a:spcAft>
              <a:buSzPct val="100000"/>
              <a:buFont typeface="Wingdings" panose="05000000000000000000" pitchFamily="2" charset="2"/>
              <a:buChar char=""/>
            </a:pPr>
            <a:r>
              <a:rPr lang="cs-CZ" sz="1800" b="1" dirty="0"/>
              <a:t>Žadatel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Hodnotitel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Nositel </a:t>
            </a:r>
            <a:r>
              <a:rPr lang="cs-CZ" sz="1800" dirty="0" smtClean="0"/>
              <a:t>strategie</a:t>
            </a:r>
          </a:p>
          <a:p>
            <a:pPr marL="432000" lvl="1" indent="-432000">
              <a:lnSpc>
                <a:spcPts val="2100"/>
              </a:lnSpc>
              <a:spcBef>
                <a:spcPts val="0"/>
              </a:spcBef>
              <a:spcAft>
                <a:spcPts val="0"/>
              </a:spcAft>
              <a:buSzPct val="100000"/>
              <a:buFont typeface="Wingdings" panose="05000000000000000000" pitchFamily="2" charset="2"/>
              <a:buChar char=""/>
            </a:pPr>
            <a:r>
              <a:rPr lang="cs-CZ" sz="1800" dirty="0" smtClean="0"/>
              <a:t>Evaluátor</a:t>
            </a:r>
            <a:endParaRPr lang="cs-CZ" sz="1800" dirty="0"/>
          </a:p>
          <a:p>
            <a:pPr marL="432000" lvl="1" indent="-432000">
              <a:lnSpc>
                <a:spcPts val="1400"/>
              </a:lnSpc>
              <a:spcBef>
                <a:spcPts val="0"/>
              </a:spcBef>
              <a:spcAft>
                <a:spcPts val="0"/>
              </a:spcAft>
              <a:buSzPct val="100000"/>
              <a:buFont typeface="Wingdings" panose="05000000000000000000" pitchFamily="2" charset="2"/>
              <a:buChar char=""/>
            </a:pPr>
            <a:endParaRPr lang="cs-CZ" sz="1900" dirty="0"/>
          </a:p>
        </p:txBody>
      </p:sp>
      <p:sp>
        <p:nvSpPr>
          <p:cNvPr id="5" name="Zástupný symbol pro číslo snímku 4"/>
          <p:cNvSpPr>
            <a:spLocks noGrp="1"/>
          </p:cNvSpPr>
          <p:nvPr>
            <p:ph type="sldNum" sz="quarter" idx="13"/>
          </p:nvPr>
        </p:nvSpPr>
        <p:spPr/>
        <p:txBody>
          <a:bodyPr/>
          <a:lstStyle/>
          <a:p>
            <a:endParaRPr lang="cs-CZ"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793" y="2516030"/>
            <a:ext cx="6765258" cy="94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5507197" y="2617662"/>
            <a:ext cx="3198921" cy="4373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647" y="3247230"/>
            <a:ext cx="9932404" cy="323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Přímá spojnice se šipkou 9"/>
          <p:cNvCxnSpPr/>
          <p:nvPr/>
        </p:nvCxnSpPr>
        <p:spPr>
          <a:xfrm>
            <a:off x="3287688" y="2348881"/>
            <a:ext cx="2088232" cy="268781"/>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15" name="Přímá spojnice se šipkou 14"/>
          <p:cNvCxnSpPr/>
          <p:nvPr/>
        </p:nvCxnSpPr>
        <p:spPr>
          <a:xfrm flipH="1">
            <a:off x="3638368" y="3055032"/>
            <a:ext cx="1809560" cy="1166057"/>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034" y="763355"/>
            <a:ext cx="9932405" cy="10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bdélník 12"/>
          <p:cNvSpPr/>
          <p:nvPr/>
        </p:nvSpPr>
        <p:spPr>
          <a:xfrm>
            <a:off x="1390918" y="1464060"/>
            <a:ext cx="695459" cy="2617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37263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0"/>
            <a:ext cx="10018713" cy="1464973"/>
          </a:xfrm>
        </p:spPr>
        <p:txBody>
          <a:bodyPr>
            <a:normAutofit/>
          </a:bodyPr>
          <a:lstStyle/>
          <a:p>
            <a:r>
              <a:rPr lang="cs-CZ" sz="3600" b="1" dirty="0" smtClean="0"/>
              <a:t>Cíl výzvy</a:t>
            </a:r>
            <a:endParaRPr lang="cs-CZ" sz="3600" b="1" dirty="0"/>
          </a:p>
        </p:txBody>
      </p:sp>
      <p:sp>
        <p:nvSpPr>
          <p:cNvPr id="3" name="Zástupný symbol pro obsah 2"/>
          <p:cNvSpPr>
            <a:spLocks noGrp="1"/>
          </p:cNvSpPr>
          <p:nvPr>
            <p:ph idx="1"/>
          </p:nvPr>
        </p:nvSpPr>
        <p:spPr>
          <a:xfrm>
            <a:off x="1484310" y="2150773"/>
            <a:ext cx="10018713" cy="4121238"/>
          </a:xfrm>
        </p:spPr>
        <p:txBody>
          <a:bodyPr>
            <a:normAutofit/>
          </a:bodyPr>
          <a:lstStyle/>
          <a:p>
            <a:pPr marL="0" indent="0">
              <a:buNone/>
            </a:pPr>
            <a:r>
              <a:rPr lang="cs-CZ" b="1" dirty="0" smtClean="0"/>
              <a:t>Cíl výzvy</a:t>
            </a:r>
          </a:p>
          <a:p>
            <a:r>
              <a:rPr lang="cs-CZ" dirty="0"/>
              <a:t>usnadnit rodičům a dalším pečujícím osobám dětí sladit pracovní a rodinný </a:t>
            </a:r>
            <a:r>
              <a:rPr lang="cs-CZ" dirty="0" smtClean="0"/>
              <a:t>život</a:t>
            </a:r>
          </a:p>
          <a:p>
            <a:r>
              <a:rPr lang="cs-CZ" dirty="0" smtClean="0"/>
              <a:t>přispět </a:t>
            </a:r>
            <a:r>
              <a:rPr lang="cs-CZ" dirty="0"/>
              <a:t>ke zvýšení zaměstnanosti rodičů </a:t>
            </a:r>
          </a:p>
          <a:p>
            <a:r>
              <a:rPr lang="cs-CZ" dirty="0" smtClean="0"/>
              <a:t>zajistit </a:t>
            </a:r>
            <a:r>
              <a:rPr lang="cs-CZ" dirty="0"/>
              <a:t>kvalitní péči o děti </a:t>
            </a:r>
            <a:endParaRPr lang="cs-CZ" dirty="0" smtClean="0"/>
          </a:p>
        </p:txBody>
      </p:sp>
    </p:spTree>
    <p:extLst>
      <p:ext uri="{BB962C8B-B14F-4D97-AF65-F5344CB8AC3E}">
        <p14:creationId xmlns:p14="http://schemas.microsoft.com/office/powerpoint/2010/main" val="20316382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566671"/>
            <a:ext cx="10018713" cy="790661"/>
          </a:xfrm>
        </p:spPr>
        <p:txBody>
          <a:bodyPr>
            <a:normAutofit/>
          </a:bodyPr>
          <a:lstStyle/>
          <a:p>
            <a:r>
              <a:rPr lang="cs-CZ" b="1" dirty="0" smtClean="0"/>
              <a:t>Vytvoření nové žádosti</a:t>
            </a:r>
            <a:endParaRPr lang="cs-CZ" b="1" dirty="0"/>
          </a:p>
        </p:txBody>
      </p:sp>
      <p:sp>
        <p:nvSpPr>
          <p:cNvPr id="3" name="Zástupný symbol pro obsah 2"/>
          <p:cNvSpPr>
            <a:spLocks noGrp="1"/>
          </p:cNvSpPr>
          <p:nvPr>
            <p:ph idx="1"/>
          </p:nvPr>
        </p:nvSpPr>
        <p:spPr>
          <a:xfrm>
            <a:off x="1798483" y="1722601"/>
            <a:ext cx="9704539" cy="1446336"/>
          </a:xfrm>
        </p:spPr>
        <p:txBody>
          <a:bodyPr>
            <a:noAutofit/>
          </a:bodyPr>
          <a:lstStyle/>
          <a:p>
            <a:pPr>
              <a:lnSpc>
                <a:spcPts val="2200"/>
              </a:lnSpc>
              <a:spcBef>
                <a:spcPts val="0"/>
              </a:spcBef>
              <a:spcAft>
                <a:spcPts val="0"/>
              </a:spcAft>
            </a:pPr>
            <a:r>
              <a:rPr lang="cs-CZ" sz="1600" dirty="0"/>
              <a:t>Nová žádost</a:t>
            </a:r>
          </a:p>
          <a:p>
            <a:pPr>
              <a:lnSpc>
                <a:spcPts val="2200"/>
              </a:lnSpc>
              <a:spcBef>
                <a:spcPts val="0"/>
              </a:spcBef>
              <a:spcAft>
                <a:spcPts val="0"/>
              </a:spcAft>
            </a:pPr>
            <a:r>
              <a:rPr lang="cs-CZ" sz="1600" dirty="0"/>
              <a:t>Seznam programů a výzev (uživatel vybere správný OP)</a:t>
            </a:r>
          </a:p>
          <a:p>
            <a:pPr>
              <a:lnSpc>
                <a:spcPts val="2200"/>
              </a:lnSpc>
              <a:spcBef>
                <a:spcPts val="0"/>
              </a:spcBef>
              <a:spcAft>
                <a:spcPts val="0"/>
              </a:spcAft>
            </a:pPr>
            <a:r>
              <a:rPr lang="cs-CZ" sz="1600" dirty="0"/>
              <a:t>Otevřené výzvy (uživatel vybere </a:t>
            </a:r>
            <a:r>
              <a:rPr lang="cs-CZ" sz="1600" b="1" dirty="0"/>
              <a:t>Výzvu pro MAS č. 03_16_047 </a:t>
            </a:r>
            <a:r>
              <a:rPr lang="cs-CZ" sz="1600" dirty="0"/>
              <a:t>a klikne na modrý odkaz </a:t>
            </a:r>
            <a:r>
              <a:rPr lang="cs-CZ" sz="1600" u="sng" dirty="0"/>
              <a:t>individuální projekt)</a:t>
            </a:r>
            <a:endParaRPr lang="cs-CZ" sz="16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50</a:t>
            </a:fld>
            <a:endParaRPr lang="cs-CZ"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825" y="1231374"/>
            <a:ext cx="7136148" cy="61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585" y="2072615"/>
            <a:ext cx="3152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michaela.sedlackova\Desktop\Výzva ŘO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3825" y="2923504"/>
            <a:ext cx="9838834" cy="241921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ichaela.sedlackova\Desktop\Výzva ŘO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7459" y="5127191"/>
            <a:ext cx="5845861" cy="1661867"/>
          </a:xfrm>
          <a:prstGeom prst="rect">
            <a:avLst/>
          </a:prstGeom>
          <a:noFill/>
          <a:extLst>
            <a:ext uri="{909E8E84-426E-40DD-AFC4-6F175D3DCCD1}">
              <a14:hiddenFill xmlns:a14="http://schemas.microsoft.com/office/drawing/2010/main">
                <a:solidFill>
                  <a:srgbClr val="FFFFFF"/>
                </a:solidFill>
              </a14:hiddenFill>
            </a:ext>
          </a:extLst>
        </p:spPr>
      </p:pic>
      <p:sp>
        <p:nvSpPr>
          <p:cNvPr id="10" name="Obdélník 9"/>
          <p:cNvSpPr/>
          <p:nvPr/>
        </p:nvSpPr>
        <p:spPr>
          <a:xfrm>
            <a:off x="3863662" y="1477029"/>
            <a:ext cx="1403797" cy="2455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393155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399245"/>
            <a:ext cx="10018713" cy="869515"/>
          </a:xfrm>
        </p:spPr>
        <p:txBody>
          <a:bodyPr/>
          <a:lstStyle/>
          <a:p>
            <a:r>
              <a:rPr lang="cs-CZ" b="1" dirty="0"/>
              <a:t>Vytvoření nové žádosti</a:t>
            </a:r>
          </a:p>
        </p:txBody>
      </p:sp>
      <p:sp>
        <p:nvSpPr>
          <p:cNvPr id="3" name="Zástupný symbol pro obsah 2"/>
          <p:cNvSpPr>
            <a:spLocks noGrp="1"/>
          </p:cNvSpPr>
          <p:nvPr>
            <p:ph idx="1"/>
          </p:nvPr>
        </p:nvSpPr>
        <p:spPr>
          <a:xfrm>
            <a:off x="9313613" y="1268760"/>
            <a:ext cx="2496314" cy="1936762"/>
          </a:xfrm>
        </p:spPr>
        <p:txBody>
          <a:bodyPr>
            <a:normAutofit/>
          </a:bodyPr>
          <a:lstStyle/>
          <a:p>
            <a:pPr>
              <a:lnSpc>
                <a:spcPts val="2200"/>
              </a:lnSpc>
              <a:spcBef>
                <a:spcPts val="0"/>
              </a:spcBef>
              <a:spcAft>
                <a:spcPts val="0"/>
              </a:spcAft>
            </a:pPr>
            <a:r>
              <a:rPr lang="cs-CZ" sz="1800" dirty="0"/>
              <a:t>Výběr podvýzvy</a:t>
            </a:r>
          </a:p>
          <a:p>
            <a:pPr>
              <a:lnSpc>
                <a:spcPts val="2200"/>
              </a:lnSpc>
              <a:spcBef>
                <a:spcPts val="0"/>
              </a:spcBef>
              <a:spcAft>
                <a:spcPts val="0"/>
              </a:spcAft>
            </a:pPr>
            <a:endParaRPr lang="cs-CZ" sz="1800" dirty="0"/>
          </a:p>
          <a:p>
            <a:pPr marL="0" indent="0">
              <a:lnSpc>
                <a:spcPts val="2200"/>
              </a:lnSpc>
              <a:spcBef>
                <a:spcPts val="0"/>
              </a:spcBef>
              <a:spcAft>
                <a:spcPts val="0"/>
              </a:spcAft>
              <a:buNone/>
            </a:pPr>
            <a:endParaRPr lang="cs-CZ" sz="1800" dirty="0"/>
          </a:p>
          <a:p>
            <a:pPr>
              <a:lnSpc>
                <a:spcPts val="2200"/>
              </a:lnSpc>
              <a:spcBef>
                <a:spcPts val="0"/>
              </a:spcBef>
              <a:spcAft>
                <a:spcPts val="0"/>
              </a:spcAft>
            </a:pPr>
            <a:r>
              <a:rPr lang="cs-CZ" sz="1800" dirty="0"/>
              <a:t>Výběr výzvy MAS</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51</a:t>
            </a:fld>
            <a:endParaRPr lang="cs-CZ" dirty="0"/>
          </a:p>
        </p:txBody>
      </p:sp>
      <p:pic>
        <p:nvPicPr>
          <p:cNvPr id="1026" name="Picture 2" descr="C:\Users\michaela.sedlackova\Desktop\Výběr podvýzvy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117" y="1077141"/>
            <a:ext cx="8464066" cy="48061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Výběr podvýzvy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4694" y="3486937"/>
            <a:ext cx="6877133" cy="326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2421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08726" y="182615"/>
            <a:ext cx="10018713" cy="798114"/>
          </a:xfrm>
        </p:spPr>
        <p:txBody>
          <a:bodyPr/>
          <a:lstStyle/>
          <a:p>
            <a:r>
              <a:rPr lang="cs-CZ" dirty="0" smtClean="0"/>
              <a:t>Pravidla pro vyplňování žádosti</a:t>
            </a:r>
            <a:endParaRPr lang="cs-CZ" dirty="0"/>
          </a:p>
        </p:txBody>
      </p:sp>
      <p:sp>
        <p:nvSpPr>
          <p:cNvPr id="3" name="Zástupný symbol pro obsah 2"/>
          <p:cNvSpPr>
            <a:spLocks noGrp="1"/>
          </p:cNvSpPr>
          <p:nvPr>
            <p:ph idx="1"/>
          </p:nvPr>
        </p:nvSpPr>
        <p:spPr>
          <a:xfrm>
            <a:off x="3442411" y="1262740"/>
            <a:ext cx="7707785" cy="1512168"/>
          </a:xfrm>
        </p:spPr>
        <p:txBody>
          <a:bodyPr>
            <a:noAutofit/>
          </a:bodyPr>
          <a:lstStyle/>
          <a:p>
            <a:pPr algn="just">
              <a:lnSpc>
                <a:spcPct val="100000"/>
              </a:lnSpc>
            </a:pPr>
            <a:r>
              <a:rPr lang="cs-CZ" sz="1600" dirty="0"/>
              <a:t>Uživatel </a:t>
            </a:r>
            <a:r>
              <a:rPr lang="cs-CZ" sz="1600" b="1" u="sng" dirty="0"/>
              <a:t>vyplňuje záložky postupně</a:t>
            </a:r>
            <a:r>
              <a:rPr lang="cs-CZ" sz="1600" dirty="0"/>
              <a:t> (!!!) podle navigačního menu v levé části obrazovky.</a:t>
            </a:r>
          </a:p>
          <a:p>
            <a:pPr algn="just">
              <a:lnSpc>
                <a:spcPct val="100000"/>
              </a:lnSpc>
            </a:pPr>
            <a:r>
              <a:rPr lang="cs-CZ" sz="1600" dirty="0"/>
              <a:t>Jednou vepsaná data se propisují do dalších záložek, či umožní zaktivnění některých neaktivních záložek.</a:t>
            </a:r>
          </a:p>
          <a:p>
            <a:pPr algn="just">
              <a:lnSpc>
                <a:spcPct val="100000"/>
              </a:lnSpc>
            </a:pPr>
            <a:r>
              <a:rPr lang="cs-CZ" sz="1600" dirty="0"/>
              <a:t>UKLÁDAT!!!! každou vyplněnou záložku, či delší textové pole před jeho opuštěním uložte.</a:t>
            </a:r>
          </a:p>
        </p:txBody>
      </p:sp>
      <p:sp>
        <p:nvSpPr>
          <p:cNvPr id="4" name="Zástupný symbol pro obsah 3"/>
          <p:cNvSpPr>
            <a:spLocks noGrp="1"/>
          </p:cNvSpPr>
          <p:nvPr>
            <p:ph idx="10"/>
          </p:nvPr>
        </p:nvSpPr>
        <p:spPr>
          <a:xfrm>
            <a:off x="2838452" y="3113419"/>
            <a:ext cx="4104456" cy="576064"/>
          </a:xfrm>
        </p:spPr>
        <p:txBody>
          <a:bodyPr>
            <a:noAutofit/>
          </a:bodyPr>
          <a:lstStyle/>
          <a:p>
            <a:pPr>
              <a:spcBef>
                <a:spcPts val="0"/>
              </a:spcBef>
            </a:pPr>
            <a:r>
              <a:rPr lang="cs-CZ" sz="1000" b="1" u="sng" cap="all" dirty="0"/>
              <a:t>Pravidlo:</a:t>
            </a:r>
          </a:p>
          <a:p>
            <a:pPr lvl="1">
              <a:spcBef>
                <a:spcPts val="0"/>
              </a:spcBef>
            </a:pPr>
            <a:r>
              <a:rPr lang="cs-CZ" sz="1400" b="1" dirty="0"/>
              <a:t>Žlutě</a:t>
            </a:r>
            <a:r>
              <a:rPr lang="cs-CZ" sz="1400" dirty="0"/>
              <a:t> podbarvená pole = </a:t>
            </a:r>
            <a:r>
              <a:rPr lang="cs-CZ" sz="1400" b="1" dirty="0"/>
              <a:t>povinná</a:t>
            </a:r>
          </a:p>
          <a:p>
            <a:pPr lvl="1">
              <a:spcBef>
                <a:spcPts val="0"/>
              </a:spcBef>
            </a:pPr>
            <a:r>
              <a:rPr lang="cs-CZ" sz="1400" b="1" dirty="0"/>
              <a:t>Šedivě</a:t>
            </a:r>
            <a:r>
              <a:rPr lang="cs-CZ" sz="1400" dirty="0"/>
              <a:t> podbarvená pole = </a:t>
            </a:r>
            <a:r>
              <a:rPr lang="cs-CZ" sz="1400" b="1" dirty="0"/>
              <a:t>volitelná</a:t>
            </a:r>
          </a:p>
          <a:p>
            <a:pPr lvl="1">
              <a:spcBef>
                <a:spcPts val="0"/>
              </a:spcBef>
            </a:pPr>
            <a:r>
              <a:rPr lang="cs-CZ" sz="1400" b="1" dirty="0"/>
              <a:t>Bíle</a:t>
            </a:r>
            <a:r>
              <a:rPr lang="cs-CZ" sz="1400" dirty="0"/>
              <a:t> podbarvená pole = </a:t>
            </a:r>
            <a:r>
              <a:rPr lang="cs-CZ" sz="1400" b="1" dirty="0"/>
              <a:t>vyplňuje systém</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52</a:t>
            </a:fld>
            <a:endParaRPr lang="cs-CZ" dirty="0"/>
          </a:p>
        </p:txBody>
      </p:sp>
      <p:sp>
        <p:nvSpPr>
          <p:cNvPr id="6" name="Zástupný symbol pro obsah 6"/>
          <p:cNvSpPr txBox="1">
            <a:spLocks/>
          </p:cNvSpPr>
          <p:nvPr/>
        </p:nvSpPr>
        <p:spPr>
          <a:xfrm>
            <a:off x="3442411" y="3789040"/>
            <a:ext cx="4176464" cy="2952328"/>
          </a:xfrm>
          <a:prstGeom prst="rect">
            <a:avLst/>
          </a:prstGeom>
        </p:spPr>
        <p:txBody>
          <a:bodyPr vert="horz" lIns="0" tIns="0" rIns="0" bIns="0" rtlCol="0" anchor="ctr"/>
          <a:lstStyle>
            <a:defPPr>
              <a:defRPr lang="cs-CZ"/>
            </a:defPPr>
            <a:lvl1pPr marL="0" algn="ctr"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Seznam jednotlivých záložek žádosti</a:t>
            </a:r>
          </a:p>
          <a:p>
            <a:pPr marL="432000" indent="-432000" algn="l">
              <a:spcBef>
                <a:spcPts val="600"/>
              </a:spcBef>
              <a:spcAft>
                <a:spcPts val="600"/>
              </a:spcAft>
              <a:buClr>
                <a:schemeClr val="accent2"/>
              </a:buClr>
              <a:buSzPct val="100000"/>
              <a:buFont typeface="Wingdings" panose="05000000000000000000" pitchFamily="2" charset="2"/>
              <a:buChar char=""/>
            </a:pPr>
            <a:r>
              <a:rPr lang="cs-CZ" sz="1400" b="0" dirty="0"/>
              <a:t>Pomocí šipek možno seznam </a:t>
            </a:r>
            <a:br>
              <a:rPr lang="cs-CZ" sz="1400" b="0" dirty="0"/>
            </a:br>
            <a:r>
              <a:rPr lang="cs-CZ" sz="1400" b="0" dirty="0"/>
              <a:t>rozbalovat či zabalovat</a:t>
            </a:r>
          </a:p>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Šedivé záložky nejsou přístupné</a:t>
            </a:r>
          </a:p>
          <a:p>
            <a:pPr marL="666000" lvl="1" indent="-252000">
              <a:spcAft>
                <a:spcPts val="300"/>
              </a:spcAft>
              <a:buClr>
                <a:schemeClr val="accent2"/>
              </a:buClr>
              <a:buSzPct val="80000"/>
              <a:buFont typeface="Wingdings" panose="05000000000000000000" pitchFamily="2" charset="2"/>
              <a:buChar char=""/>
            </a:pPr>
            <a:r>
              <a:rPr lang="cs-CZ" sz="1400" dirty="0"/>
              <a:t>Zpřístupní se podle dat vyplňovaných během žádosti</a:t>
            </a:r>
          </a:p>
          <a:p>
            <a:pPr marL="666000" lvl="1" indent="-252000">
              <a:spcAft>
                <a:spcPts val="300"/>
              </a:spcAft>
              <a:buClr>
                <a:schemeClr val="accent2"/>
              </a:buClr>
              <a:buSzPct val="80000"/>
              <a:buFont typeface="Wingdings" panose="05000000000000000000" pitchFamily="2" charset="2"/>
              <a:buChar char=""/>
            </a:pPr>
            <a:r>
              <a:rPr lang="cs-CZ" sz="1400" dirty="0"/>
              <a:t>Nebo nejsou podle zadaných dat povinná </a:t>
            </a:r>
          </a:p>
        </p:txBody>
      </p:sp>
      <p:pic>
        <p:nvPicPr>
          <p:cNvPr id="2051" name="Picture 3" descr="C:\Users\michaela.sedlackova\Desktop\datová oblast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073" y="189112"/>
            <a:ext cx="1334304" cy="6424679"/>
          </a:xfrm>
          <a:prstGeom prst="rect">
            <a:avLst/>
          </a:prstGeom>
          <a:noFill/>
          <a:extLst>
            <a:ext uri="{909E8E84-426E-40DD-AFC4-6F175D3DCCD1}">
              <a14:hiddenFill xmlns:a14="http://schemas.microsoft.com/office/drawing/2010/main">
                <a:solidFill>
                  <a:srgbClr val="FFFFFF"/>
                </a:solidFill>
              </a14:hiddenFill>
            </a:ext>
          </a:extLst>
        </p:spPr>
      </p:pic>
      <p:sp>
        <p:nvSpPr>
          <p:cNvPr id="9" name="Zástupný symbol pro obsah 3"/>
          <p:cNvSpPr txBox="1">
            <a:spLocks/>
          </p:cNvSpPr>
          <p:nvPr/>
        </p:nvSpPr>
        <p:spPr>
          <a:xfrm>
            <a:off x="8275111" y="4156885"/>
            <a:ext cx="2952328" cy="2216638"/>
          </a:xfrm>
          <a:prstGeom prst="rect">
            <a:avLst/>
          </a:prstGeom>
        </p:spPr>
        <p:txBody>
          <a:bodyPr vert="horz" lIns="0" tIns="0" rIns="0" bIns="0" rtlCol="0">
            <a:noAutofit/>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r>
              <a:rPr lang="cs-CZ" sz="1400" dirty="0"/>
              <a:t>Možnosti vyplnění jednotlivých polí na záložkách</a:t>
            </a:r>
          </a:p>
          <a:p>
            <a:pPr lvl="1">
              <a:lnSpc>
                <a:spcPct val="100000"/>
              </a:lnSpc>
              <a:spcBef>
                <a:spcPts val="600"/>
              </a:spcBef>
            </a:pPr>
            <a:r>
              <a:rPr lang="cs-CZ" sz="1400" dirty="0"/>
              <a:t>Text, číslo, datum</a:t>
            </a:r>
          </a:p>
          <a:p>
            <a:pPr lvl="1">
              <a:lnSpc>
                <a:spcPct val="100000"/>
              </a:lnSpc>
              <a:spcBef>
                <a:spcPts val="0"/>
              </a:spcBef>
            </a:pPr>
            <a:r>
              <a:rPr lang="cs-CZ" sz="1400" dirty="0"/>
              <a:t>Výběr s rozbalovacího seznamu, kalendáře</a:t>
            </a:r>
          </a:p>
          <a:p>
            <a:pPr lvl="1">
              <a:lnSpc>
                <a:spcPct val="100000"/>
              </a:lnSpc>
              <a:spcBef>
                <a:spcPts val="0"/>
              </a:spcBef>
            </a:pPr>
            <a:r>
              <a:rPr lang="cs-CZ" sz="1400" dirty="0" err="1"/>
              <a:t>Checkboxy</a:t>
            </a:r>
            <a:endParaRPr lang="cs-CZ" sz="1400" dirty="0"/>
          </a:p>
          <a:p>
            <a:pPr lvl="1">
              <a:lnSpc>
                <a:spcPct val="100000"/>
              </a:lnSpc>
              <a:spcBef>
                <a:spcPts val="0"/>
              </a:spcBef>
            </a:pPr>
            <a:r>
              <a:rPr lang="cs-CZ" sz="1400" dirty="0"/>
              <a:t>Výběr ze seznamu </a:t>
            </a:r>
            <a:br>
              <a:rPr lang="cs-CZ" sz="1400" dirty="0"/>
            </a:br>
            <a:r>
              <a:rPr lang="cs-CZ" sz="1400" dirty="0"/>
              <a:t>a přesunutí </a:t>
            </a:r>
          </a:p>
          <a:p>
            <a:pPr lvl="1">
              <a:lnSpc>
                <a:spcPct val="100000"/>
              </a:lnSpc>
              <a:spcBef>
                <a:spcPts val="0"/>
              </a:spcBef>
            </a:pPr>
            <a:r>
              <a:rPr lang="cs-CZ" sz="1400" dirty="0"/>
              <a:t>Nový záznam</a:t>
            </a:r>
          </a:p>
        </p:txBody>
      </p:sp>
    </p:spTree>
    <p:extLst>
      <p:ext uri="{BB962C8B-B14F-4D97-AF65-F5344CB8AC3E}">
        <p14:creationId xmlns:p14="http://schemas.microsoft.com/office/powerpoint/2010/main" val="32326538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8739" y="154173"/>
            <a:ext cx="9573549" cy="1060794"/>
          </a:xfrm>
        </p:spPr>
        <p:txBody>
          <a:bodyPr>
            <a:normAutofit fontScale="90000"/>
          </a:bodyPr>
          <a:lstStyle/>
          <a:p>
            <a:r>
              <a:rPr lang="cs-CZ" dirty="0" smtClean="0"/>
              <a:t>Příklady vyplňovaných záložek – IDENTIFIKACE OPERACE</a:t>
            </a:r>
            <a:endParaRPr lang="cs-CZ" dirty="0"/>
          </a:p>
        </p:txBody>
      </p:sp>
      <p:sp>
        <p:nvSpPr>
          <p:cNvPr id="16" name="Zástupný symbol pro obsah 5"/>
          <p:cNvSpPr>
            <a:spLocks noGrp="1"/>
          </p:cNvSpPr>
          <p:nvPr>
            <p:ph idx="1"/>
          </p:nvPr>
        </p:nvSpPr>
        <p:spPr>
          <a:xfrm>
            <a:off x="9488512" y="2806161"/>
            <a:ext cx="2481262" cy="681037"/>
          </a:xfrm>
        </p:spPr>
        <p:txBody>
          <a:bodyPr>
            <a:normAutofit/>
          </a:bodyPr>
          <a:lstStyle/>
          <a:p>
            <a:pPr marL="0" indent="0">
              <a:spcBef>
                <a:spcPts val="0"/>
              </a:spcBef>
              <a:buNone/>
            </a:pPr>
            <a:r>
              <a:rPr lang="cs-CZ" sz="1600" dirty="0"/>
              <a:t>Důležitý údaj k identifikaci žádosti - HASH!!!</a:t>
            </a:r>
          </a:p>
        </p:txBody>
      </p:sp>
      <p:sp>
        <p:nvSpPr>
          <p:cNvPr id="6" name="Zástupný symbol pro obsah 5"/>
          <p:cNvSpPr>
            <a:spLocks noGrp="1"/>
          </p:cNvSpPr>
          <p:nvPr>
            <p:ph idx="10"/>
          </p:nvPr>
        </p:nvSpPr>
        <p:spPr>
          <a:xfrm>
            <a:off x="8189183" y="5593251"/>
            <a:ext cx="4226445" cy="1080120"/>
          </a:xfrm>
        </p:spPr>
        <p:txBody>
          <a:bodyPr/>
          <a:lstStyle/>
          <a:p>
            <a:pPr>
              <a:spcBef>
                <a:spcPts val="0"/>
              </a:spcBef>
              <a:spcAft>
                <a:spcPts val="300"/>
              </a:spcAft>
            </a:pPr>
            <a:r>
              <a:rPr lang="cs-CZ" sz="1600" dirty="0"/>
              <a:t>Žadatel vyplňuje žlutá povinná pole.</a:t>
            </a:r>
          </a:p>
          <a:p>
            <a:pPr>
              <a:spcBef>
                <a:spcPts val="0"/>
              </a:spcBef>
              <a:spcAft>
                <a:spcPts val="300"/>
              </a:spcAft>
            </a:pPr>
            <a:r>
              <a:rPr lang="cs-CZ" sz="1600" dirty="0"/>
              <a:t>Výběr z rozbalovacího seznamu.</a:t>
            </a:r>
          </a:p>
          <a:p>
            <a:pPr>
              <a:spcBef>
                <a:spcPts val="0"/>
              </a:spcBef>
              <a:spcAft>
                <a:spcPts val="300"/>
              </a:spcAft>
            </a:pPr>
            <a:r>
              <a:rPr lang="cs-CZ" sz="1600" dirty="0"/>
              <a:t>Po vyplnění ULOŽIT.</a:t>
            </a:r>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53</a:t>
            </a:fld>
            <a:endParaRPr lang="cs-CZ" dirty="0"/>
          </a:p>
        </p:txBody>
      </p:sp>
      <p:sp>
        <p:nvSpPr>
          <p:cNvPr id="20" name="Zástupný symbol pro obsah 5"/>
          <p:cNvSpPr>
            <a:spLocks noGrp="1"/>
          </p:cNvSpPr>
          <p:nvPr>
            <p:ph idx="4294967295"/>
          </p:nvPr>
        </p:nvSpPr>
        <p:spPr>
          <a:xfrm>
            <a:off x="2517295" y="5856457"/>
            <a:ext cx="4198937" cy="987425"/>
          </a:xfrm>
        </p:spPr>
        <p:txBody>
          <a:bodyPr/>
          <a:lstStyle/>
          <a:p>
            <a:pPr marL="0" indent="0">
              <a:spcBef>
                <a:spcPts val="0"/>
              </a:spcBef>
              <a:buNone/>
            </a:pPr>
            <a:r>
              <a:rPr lang="cs-CZ" sz="1400" dirty="0"/>
              <a:t>POZOR na defaultní nastavení Typu podání – </a:t>
            </a:r>
            <a:r>
              <a:rPr lang="cs-CZ" sz="1400" b="1" dirty="0"/>
              <a:t>Automatické</a:t>
            </a:r>
            <a:r>
              <a:rPr lang="cs-CZ" sz="1400" dirty="0"/>
              <a:t>. Při změně na </a:t>
            </a:r>
            <a:r>
              <a:rPr lang="cs-CZ" sz="1400" b="1" dirty="0"/>
              <a:t>Ruční</a:t>
            </a:r>
            <a:r>
              <a:rPr lang="cs-CZ" sz="1400" dirty="0"/>
              <a:t>, musí žadatel podat žádost po finalizaci a podpisu ručně (tlačítkem)!</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167" y="1214967"/>
            <a:ext cx="8108950" cy="426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Přímá spojnice se šipkou 14"/>
          <p:cNvCxnSpPr/>
          <p:nvPr/>
        </p:nvCxnSpPr>
        <p:spPr>
          <a:xfrm flipH="1" flipV="1">
            <a:off x="7421526" y="2806161"/>
            <a:ext cx="1873912" cy="34051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7" name="Obdélník 16"/>
          <p:cNvSpPr/>
          <p:nvPr/>
        </p:nvSpPr>
        <p:spPr>
          <a:xfrm>
            <a:off x="5822413" y="2626141"/>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p:cNvSpPr/>
          <p:nvPr/>
        </p:nvSpPr>
        <p:spPr>
          <a:xfrm>
            <a:off x="855134" y="4397355"/>
            <a:ext cx="24203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1" name="Přímá spojnice se šipkou 20"/>
          <p:cNvCxnSpPr/>
          <p:nvPr/>
        </p:nvCxnSpPr>
        <p:spPr>
          <a:xfrm flipH="1" flipV="1">
            <a:off x="3105214" y="4709089"/>
            <a:ext cx="2088232" cy="117418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3161218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01269" y="153307"/>
            <a:ext cx="10018713" cy="590971"/>
          </a:xfrm>
        </p:spPr>
        <p:txBody>
          <a:bodyPr>
            <a:normAutofit fontScale="90000"/>
          </a:bodyPr>
          <a:lstStyle/>
          <a:p>
            <a:r>
              <a:rPr lang="cs-CZ" dirty="0"/>
              <a:t>P</a:t>
            </a:r>
            <a:r>
              <a:rPr lang="cs-CZ" dirty="0" smtClean="0"/>
              <a:t>rojekt</a:t>
            </a:r>
            <a:endParaRPr lang="cs-CZ" dirty="0"/>
          </a:p>
        </p:txBody>
      </p:sp>
      <p:sp>
        <p:nvSpPr>
          <p:cNvPr id="16" name="Zástupný symbol pro obsah 5"/>
          <p:cNvSpPr>
            <a:spLocks noGrp="1"/>
          </p:cNvSpPr>
          <p:nvPr>
            <p:ph idx="1"/>
          </p:nvPr>
        </p:nvSpPr>
        <p:spPr>
          <a:xfrm>
            <a:off x="9024631" y="1423988"/>
            <a:ext cx="1927225" cy="4824412"/>
          </a:xfrm>
        </p:spPr>
        <p:txBody>
          <a:bodyPr>
            <a:normAutofit/>
          </a:bodyPr>
          <a:lstStyle/>
          <a:p>
            <a:pPr>
              <a:spcBef>
                <a:spcPts val="0"/>
              </a:spcBef>
            </a:pPr>
            <a:r>
              <a:rPr lang="cs-CZ" sz="2000" dirty="0"/>
              <a:t>Žádost založenou </a:t>
            </a:r>
            <a:br>
              <a:rPr lang="cs-CZ" sz="2000" dirty="0"/>
            </a:br>
            <a:r>
              <a:rPr lang="cs-CZ" sz="2000" dirty="0"/>
              <a:t>v nesprávné výzvě, není možné zkopírovat do výzvy jiné. </a:t>
            </a:r>
          </a:p>
          <a:p>
            <a:pPr>
              <a:spcBef>
                <a:spcPts val="0"/>
              </a:spcBef>
            </a:pPr>
            <a:endParaRPr lang="cs-CZ" sz="2000" dirty="0"/>
          </a:p>
          <a:p>
            <a:pPr>
              <a:spcBef>
                <a:spcPts val="0"/>
              </a:spcBef>
            </a:pPr>
            <a:r>
              <a:rPr lang="cs-CZ" sz="2000" dirty="0"/>
              <a:t>Kopii žádosti lze vytvářet </a:t>
            </a:r>
            <a:r>
              <a:rPr lang="cs-CZ" sz="2000" u="sng" dirty="0"/>
              <a:t>pouze</a:t>
            </a:r>
            <a:r>
              <a:rPr lang="cs-CZ" sz="2000" dirty="0"/>
              <a:t> v rámci jedné výzvy.</a:t>
            </a:r>
          </a:p>
          <a:p>
            <a:pPr marL="0" indent="0">
              <a:spcBef>
                <a:spcPts val="0"/>
              </a:spcBef>
              <a:buNone/>
            </a:pPr>
            <a:endParaRPr lang="cs-CZ" sz="2000" dirty="0"/>
          </a:p>
        </p:txBody>
      </p:sp>
      <p:sp>
        <p:nvSpPr>
          <p:cNvPr id="15" name="Zástupný symbol pro obsah 5"/>
          <p:cNvSpPr>
            <a:spLocks noGrp="1"/>
          </p:cNvSpPr>
          <p:nvPr>
            <p:ph idx="10"/>
          </p:nvPr>
        </p:nvSpPr>
        <p:spPr>
          <a:xfrm>
            <a:off x="6240016" y="2852936"/>
            <a:ext cx="1944216" cy="1368152"/>
          </a:xfrm>
        </p:spPr>
        <p:txBody>
          <a:bodyPr>
            <a:normAutofit/>
          </a:bodyPr>
          <a:lstStyle/>
          <a:p>
            <a:pPr marL="0" indent="0">
              <a:spcBef>
                <a:spcPts val="0"/>
              </a:spcBef>
              <a:buNone/>
            </a:pPr>
            <a:r>
              <a:rPr lang="cs-CZ" sz="2000" dirty="0"/>
              <a:t>Důležitý údaj k ověření správnosti výběru výzvy!!!</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54</a:t>
            </a:fld>
            <a:endParaRPr lang="cs-CZ"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761" y="1099890"/>
            <a:ext cx="6855471"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Přímá spojnice se šipkou 11"/>
          <p:cNvCxnSpPr/>
          <p:nvPr/>
        </p:nvCxnSpPr>
        <p:spPr>
          <a:xfrm flipH="1" flipV="1">
            <a:off x="2892056" y="1767094"/>
            <a:ext cx="5746598" cy="199931"/>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4" name="Obdélník 13"/>
          <p:cNvSpPr/>
          <p:nvPr/>
        </p:nvSpPr>
        <p:spPr>
          <a:xfrm>
            <a:off x="1328761" y="1423988"/>
            <a:ext cx="1296144" cy="343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656283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303029"/>
            <a:ext cx="10018713" cy="728330"/>
          </a:xfrm>
        </p:spPr>
        <p:txBody>
          <a:bodyPr/>
          <a:lstStyle/>
          <a:p>
            <a:r>
              <a:rPr lang="cs-CZ" dirty="0"/>
              <a:t>S</a:t>
            </a:r>
            <a:r>
              <a:rPr lang="cs-CZ" dirty="0" smtClean="0"/>
              <a:t>pecifické cíle</a:t>
            </a:r>
            <a:endParaRPr lang="cs-CZ" dirty="0"/>
          </a:p>
        </p:txBody>
      </p:sp>
      <p:sp>
        <p:nvSpPr>
          <p:cNvPr id="4" name="Zástupný symbol pro obsah 3"/>
          <p:cNvSpPr>
            <a:spLocks noGrp="1"/>
          </p:cNvSpPr>
          <p:nvPr>
            <p:ph idx="10"/>
          </p:nvPr>
        </p:nvSpPr>
        <p:spPr>
          <a:xfrm>
            <a:off x="2056834" y="5445224"/>
            <a:ext cx="8136456" cy="1224136"/>
          </a:xfrm>
        </p:spPr>
        <p:txBody>
          <a:bodyPr>
            <a:normAutofit fontScale="92500"/>
          </a:bodyPr>
          <a:lstStyle/>
          <a:p>
            <a:pPr>
              <a:spcBef>
                <a:spcPts val="0"/>
              </a:spcBef>
            </a:pPr>
            <a:r>
              <a:rPr lang="cs-CZ" sz="2000" dirty="0"/>
              <a:t>Záložka je vyplněna automaticky dle nastavení výzvy, data nelze editovat.</a:t>
            </a:r>
          </a:p>
          <a:p>
            <a:pPr>
              <a:spcBef>
                <a:spcPts val="0"/>
              </a:spcBef>
            </a:pPr>
            <a:r>
              <a:rPr lang="cs-CZ" sz="2000" dirty="0"/>
              <a:t>Automatický rozpad na méně a více rozvinuté regiony (% nastavené dle příslušné výzvy).</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55</a:t>
            </a:fld>
            <a:endParaRPr lang="cs-CZ" dirty="0"/>
          </a:p>
        </p:txBody>
      </p:sp>
      <p:pic>
        <p:nvPicPr>
          <p:cNvPr id="4099" name="Picture 3" descr="C:\Users\michaela.sedlackova\Desktop\Specifické cí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069" y="934456"/>
            <a:ext cx="9519986" cy="4607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2779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14190" y="143540"/>
            <a:ext cx="10018713" cy="547577"/>
          </a:xfrm>
        </p:spPr>
        <p:txBody>
          <a:bodyPr>
            <a:normAutofit fontScale="90000"/>
          </a:bodyPr>
          <a:lstStyle/>
          <a:p>
            <a:r>
              <a:rPr lang="cs-CZ" dirty="0" smtClean="0"/>
              <a:t>Popis projektu</a:t>
            </a:r>
            <a:endParaRPr lang="cs-CZ" dirty="0"/>
          </a:p>
        </p:txBody>
      </p:sp>
      <p:pic>
        <p:nvPicPr>
          <p:cNvPr id="1026" name="Picture 2" descr="C:\Users\michaela.sedlackova\Desktop\Popis projektu.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2503" y="725070"/>
            <a:ext cx="5600134" cy="5872281"/>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obsah 3"/>
          <p:cNvSpPr>
            <a:spLocks noGrp="1"/>
          </p:cNvSpPr>
          <p:nvPr>
            <p:ph idx="10"/>
          </p:nvPr>
        </p:nvSpPr>
        <p:spPr>
          <a:xfrm>
            <a:off x="6960096" y="1529408"/>
            <a:ext cx="3456384" cy="5067944"/>
          </a:xfrm>
        </p:spPr>
        <p:txBody>
          <a:bodyPr/>
          <a:lstStyle/>
          <a:p>
            <a:pPr>
              <a:lnSpc>
                <a:spcPct val="100000"/>
              </a:lnSpc>
            </a:pPr>
            <a:r>
              <a:rPr lang="cs-CZ" sz="1600" b="1" dirty="0"/>
              <a:t>Jaký problém projekt řeší? </a:t>
            </a:r>
          </a:p>
          <a:p>
            <a:pPr>
              <a:lnSpc>
                <a:spcPct val="100000"/>
              </a:lnSpc>
            </a:pPr>
            <a:r>
              <a:rPr lang="cs-CZ" sz="1600" b="1" dirty="0"/>
              <a:t>Jaké jsou příčiny problému?</a:t>
            </a:r>
            <a:r>
              <a:rPr lang="cs-CZ" sz="1600" dirty="0"/>
              <a:t> </a:t>
            </a:r>
          </a:p>
          <a:p>
            <a:pPr>
              <a:lnSpc>
                <a:spcPct val="100000"/>
              </a:lnSpc>
            </a:pPr>
            <a:r>
              <a:rPr lang="cs-CZ" sz="1600" b="1" dirty="0"/>
              <a:t>Co je cílem projektu? </a:t>
            </a:r>
          </a:p>
          <a:p>
            <a:pPr>
              <a:lnSpc>
                <a:spcPct val="100000"/>
              </a:lnSpc>
            </a:pPr>
            <a:r>
              <a:rPr lang="cs-CZ" sz="1600" b="1" dirty="0"/>
              <a:t>Jaká/é změna/y je/jsou v důsledku projektu očekávána/y? </a:t>
            </a:r>
          </a:p>
          <a:p>
            <a:pPr>
              <a:lnSpc>
                <a:spcPct val="100000"/>
              </a:lnSpc>
            </a:pPr>
            <a:r>
              <a:rPr lang="cs-CZ" sz="1600" b="1" dirty="0"/>
              <a:t>Jaké aktivity v projektu budou realizovány?  </a:t>
            </a:r>
          </a:p>
          <a:p>
            <a:pPr>
              <a:lnSpc>
                <a:spcPct val="100000"/>
              </a:lnSpc>
            </a:pPr>
            <a:r>
              <a:rPr lang="cs-CZ" sz="1600" b="1" dirty="0"/>
              <a:t>Popis realizačního týmu projektu.</a:t>
            </a:r>
          </a:p>
          <a:p>
            <a:pPr>
              <a:lnSpc>
                <a:spcPct val="100000"/>
              </a:lnSpc>
            </a:pPr>
            <a:r>
              <a:rPr lang="cs-CZ" sz="1600" b="1" dirty="0"/>
              <a:t>Jak bude zajištěno šíření výstupů projektu? </a:t>
            </a:r>
          </a:p>
          <a:p>
            <a:pPr>
              <a:lnSpc>
                <a:spcPct val="100000"/>
              </a:lnSpc>
            </a:pPr>
            <a:r>
              <a:rPr lang="cs-CZ" sz="1600" b="1" dirty="0"/>
              <a:t>V čem je navržené řešení inovativní? </a:t>
            </a:r>
          </a:p>
          <a:p>
            <a:pPr>
              <a:lnSpc>
                <a:spcPct val="100000"/>
              </a:lnSpc>
            </a:pPr>
            <a:r>
              <a:rPr lang="cs-CZ" sz="1600" b="1" dirty="0"/>
              <a:t>Jaká existují rizika projektu? </a:t>
            </a:r>
          </a:p>
          <a:p>
            <a:pPr>
              <a:lnSpc>
                <a:spcPct val="100000"/>
              </a:lnSpc>
            </a:pPr>
            <a:endParaRPr lang="cs-CZ" sz="1600" b="1" dirty="0"/>
          </a:p>
          <a:p>
            <a:pPr>
              <a:lnSpc>
                <a:spcPct val="100000"/>
              </a:lnSpc>
            </a:pPr>
            <a:endParaRPr lang="cs-CZ" sz="1600" b="1" dirty="0"/>
          </a:p>
          <a:p>
            <a:pPr>
              <a:lnSpc>
                <a:spcPct val="100000"/>
              </a:lnSpc>
            </a:pPr>
            <a:endParaRPr lang="cs-CZ" sz="1600" b="1" dirty="0"/>
          </a:p>
          <a:p>
            <a:pPr>
              <a:lnSpc>
                <a:spcPct val="100000"/>
              </a:lnSpc>
            </a:pPr>
            <a:endParaRPr lang="cs-CZ" sz="1600" b="1" dirty="0"/>
          </a:p>
          <a:p>
            <a:pPr>
              <a:lnSpc>
                <a:spcPct val="100000"/>
              </a:lnSpc>
            </a:pPr>
            <a:endParaRPr lang="cs-CZ" sz="16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56</a:t>
            </a:fld>
            <a:endParaRPr lang="cs-CZ" dirty="0"/>
          </a:p>
        </p:txBody>
      </p:sp>
    </p:spTree>
    <p:extLst>
      <p:ext uri="{BB962C8B-B14F-4D97-AF65-F5344CB8AC3E}">
        <p14:creationId xmlns:p14="http://schemas.microsoft.com/office/powerpoint/2010/main" val="15339674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80004" y="62996"/>
            <a:ext cx="10018713" cy="839621"/>
          </a:xfrm>
        </p:spPr>
        <p:txBody>
          <a:bodyPr/>
          <a:lstStyle/>
          <a:p>
            <a:r>
              <a:rPr lang="cs-CZ" dirty="0" smtClean="0"/>
              <a:t>Indikátory</a:t>
            </a:r>
            <a:endParaRPr lang="cs-CZ" dirty="0"/>
          </a:p>
        </p:txBody>
      </p:sp>
      <p:sp>
        <p:nvSpPr>
          <p:cNvPr id="4" name="Zástupný symbol pro obsah 3"/>
          <p:cNvSpPr>
            <a:spLocks noGrp="1"/>
          </p:cNvSpPr>
          <p:nvPr>
            <p:ph idx="10"/>
          </p:nvPr>
        </p:nvSpPr>
        <p:spPr>
          <a:xfrm>
            <a:off x="7824192" y="1332349"/>
            <a:ext cx="2808312" cy="5166186"/>
          </a:xfrm>
        </p:spPr>
        <p:txBody>
          <a:bodyPr>
            <a:normAutofit fontScale="85000" lnSpcReduction="10000"/>
          </a:bodyPr>
          <a:lstStyle/>
          <a:p>
            <a:pPr>
              <a:lnSpc>
                <a:spcPts val="2500"/>
              </a:lnSpc>
            </a:pPr>
            <a:r>
              <a:rPr lang="cs-CZ" sz="2000" dirty="0"/>
              <a:t>Indikátory aktuální pro danou výzvu se nabízí ze seznamu nebo ve výběru přes tlačítko Nový  záznam.</a:t>
            </a:r>
          </a:p>
          <a:p>
            <a:pPr>
              <a:lnSpc>
                <a:spcPts val="2500"/>
              </a:lnSpc>
            </a:pPr>
            <a:r>
              <a:rPr lang="cs-CZ" sz="2000" b="1" u="sng" dirty="0"/>
              <a:t>Povinná pole:</a:t>
            </a:r>
          </a:p>
          <a:p>
            <a:pPr lvl="1">
              <a:lnSpc>
                <a:spcPts val="2500"/>
              </a:lnSpc>
              <a:spcBef>
                <a:spcPts val="0"/>
              </a:spcBef>
            </a:pPr>
            <a:r>
              <a:rPr lang="cs-CZ" sz="1700" dirty="0"/>
              <a:t>Cílová hodnota</a:t>
            </a:r>
          </a:p>
          <a:p>
            <a:pPr lvl="1">
              <a:lnSpc>
                <a:spcPts val="2500"/>
              </a:lnSpc>
              <a:spcBef>
                <a:spcPts val="0"/>
              </a:spcBef>
            </a:pPr>
            <a:r>
              <a:rPr lang="cs-CZ" sz="1700" dirty="0"/>
              <a:t>Datum cílové hodnoty</a:t>
            </a:r>
          </a:p>
          <a:p>
            <a:pPr lvl="1">
              <a:lnSpc>
                <a:spcPts val="2500"/>
              </a:lnSpc>
              <a:spcBef>
                <a:spcPts val="0"/>
              </a:spcBef>
            </a:pPr>
            <a:r>
              <a:rPr lang="cs-CZ" sz="1700" dirty="0"/>
              <a:t>Popis hodnoty </a:t>
            </a:r>
          </a:p>
          <a:p>
            <a:pPr lvl="1">
              <a:lnSpc>
                <a:spcPts val="2500"/>
              </a:lnSpc>
              <a:spcBef>
                <a:spcPts val="0"/>
              </a:spcBef>
            </a:pPr>
            <a:r>
              <a:rPr lang="cs-CZ" sz="1700" dirty="0"/>
              <a:t>případně Výchozí hodnota</a:t>
            </a:r>
          </a:p>
          <a:p>
            <a:pPr>
              <a:lnSpc>
                <a:spcPts val="2500"/>
              </a:lnSpc>
            </a:pPr>
            <a:r>
              <a:rPr lang="cs-CZ" sz="2000" dirty="0"/>
              <a:t>Každý řádek (indikátor) je nutné po vyplnění uložit!</a:t>
            </a:r>
          </a:p>
          <a:p>
            <a:pPr marL="0" indent="0">
              <a:lnSpc>
                <a:spcPts val="2500"/>
              </a:lnSpc>
              <a:buNone/>
            </a:pPr>
            <a:endParaRPr lang="cs-CZ" sz="21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57</a:t>
            </a:fld>
            <a:endParaRPr lang="cs-CZ"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063" y="1097935"/>
            <a:ext cx="597666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1369063" y="5863057"/>
            <a:ext cx="576064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2377175" y="4622925"/>
            <a:ext cx="1872208"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62580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324293"/>
            <a:ext cx="10018713" cy="547577"/>
          </a:xfrm>
        </p:spPr>
        <p:txBody>
          <a:bodyPr>
            <a:normAutofit fontScale="90000"/>
          </a:bodyPr>
          <a:lstStyle/>
          <a:p>
            <a:r>
              <a:rPr lang="cs-CZ" dirty="0"/>
              <a:t>I</a:t>
            </a:r>
            <a:r>
              <a:rPr lang="cs-CZ" dirty="0" smtClean="0"/>
              <a:t>ndikátory</a:t>
            </a:r>
            <a:endParaRPr lang="cs-CZ" dirty="0"/>
          </a:p>
        </p:txBody>
      </p:sp>
      <p:sp>
        <p:nvSpPr>
          <p:cNvPr id="3" name="Zástupný symbol pro obsah 2"/>
          <p:cNvSpPr>
            <a:spLocks noGrp="1"/>
          </p:cNvSpPr>
          <p:nvPr>
            <p:ph idx="1"/>
          </p:nvPr>
        </p:nvSpPr>
        <p:spPr>
          <a:xfrm>
            <a:off x="1584251" y="999460"/>
            <a:ext cx="4367733" cy="5858540"/>
          </a:xfrm>
        </p:spPr>
        <p:txBody>
          <a:bodyPr/>
          <a:lstStyle/>
          <a:p>
            <a:r>
              <a:rPr lang="cs-CZ" sz="1600" b="1" u="sng" cap="all" dirty="0"/>
              <a:t>Indikátory povinné k naplnění</a:t>
            </a:r>
          </a:p>
          <a:p>
            <a:pPr lvl="1">
              <a:spcBef>
                <a:spcPts val="0"/>
              </a:spcBef>
            </a:pPr>
            <a:r>
              <a:rPr lang="cs-CZ" sz="1400" dirty="0"/>
              <a:t>Žadatel má povinnost </a:t>
            </a:r>
            <a:r>
              <a:rPr lang="cs-CZ" sz="1400" b="1" dirty="0"/>
              <a:t>stanovit nenulovou cílovou hodnotu</a:t>
            </a:r>
            <a:r>
              <a:rPr lang="cs-CZ" sz="1400" dirty="0"/>
              <a:t> pro všechny relevantní indikátory (jakožto závazek).</a:t>
            </a:r>
          </a:p>
          <a:p>
            <a:pPr lvl="1">
              <a:spcBef>
                <a:spcPts val="0"/>
              </a:spcBef>
            </a:pPr>
            <a:r>
              <a:rPr lang="cs-CZ" sz="1400" dirty="0"/>
              <a:t>Žadatel v žádosti uvede </a:t>
            </a:r>
            <a:r>
              <a:rPr lang="cs-CZ" sz="1400" b="1" dirty="0"/>
              <a:t>způsob stanovení cílové hodnoty</a:t>
            </a:r>
            <a:r>
              <a:rPr lang="cs-CZ" sz="1400" dirty="0"/>
              <a:t>, jak bude naplňování indikátoru sledovat a dokládat.  </a:t>
            </a:r>
          </a:p>
          <a:p>
            <a:pPr lvl="1">
              <a:spcBef>
                <a:spcPts val="0"/>
              </a:spcBef>
            </a:pPr>
            <a:r>
              <a:rPr lang="cs-CZ" sz="1400" dirty="0"/>
              <a:t>Při stanovení cílových hodnot </a:t>
            </a:r>
            <a:r>
              <a:rPr lang="cs-CZ" sz="1400" b="1" dirty="0"/>
              <a:t>žadatel vychází z plánovaných aktivit</a:t>
            </a:r>
            <a:r>
              <a:rPr lang="cs-CZ" sz="1400" dirty="0"/>
              <a:t>, </a:t>
            </a:r>
            <a:r>
              <a:rPr lang="cs-CZ" sz="1400" b="1" dirty="0"/>
              <a:t>zaměření projektu a jeho rozpočtu</a:t>
            </a:r>
            <a:r>
              <a:rPr lang="cs-CZ" sz="1400" dirty="0"/>
              <a:t>, nelze je libovolně měnit.</a:t>
            </a:r>
          </a:p>
          <a:p>
            <a:pPr lvl="1">
              <a:spcBef>
                <a:spcPts val="0"/>
              </a:spcBef>
            </a:pPr>
            <a:r>
              <a:rPr lang="cs-CZ" sz="1400" dirty="0"/>
              <a:t>Jsou součástí právního aktu, </a:t>
            </a:r>
            <a:r>
              <a:rPr lang="cs-CZ" sz="1400" b="1" dirty="0"/>
              <a:t>na jejich neplnění jsou navázány sankce</a:t>
            </a:r>
            <a:r>
              <a:rPr lang="cs-CZ" sz="1400" dirty="0"/>
              <a:t> (výše sankcí viz Obecná část pravidel pro žadatele a příjemce, kap. 18.1.1).</a:t>
            </a:r>
          </a:p>
          <a:p>
            <a:pPr lvl="1">
              <a:spcBef>
                <a:spcPts val="0"/>
              </a:spcBef>
            </a:pPr>
            <a:r>
              <a:rPr lang="cs-CZ" sz="1400" dirty="0"/>
              <a:t>Indikátor není relevantní </a:t>
            </a:r>
          </a:p>
          <a:p>
            <a:pPr marL="414000" lvl="1" indent="0">
              <a:spcBef>
                <a:spcPts val="0"/>
              </a:spcBef>
              <a:buNone/>
            </a:pPr>
            <a:r>
              <a:rPr lang="cs-CZ" sz="1400" dirty="0"/>
              <a:t>     – cílová hodnota 0.</a:t>
            </a:r>
          </a:p>
          <a:p>
            <a:pPr lvl="1">
              <a:spcBef>
                <a:spcPts val="0"/>
              </a:spcBef>
            </a:pPr>
            <a:r>
              <a:rPr lang="cs-CZ" sz="1400" dirty="0"/>
              <a:t>Výchozí hodnota indikátorů povinných k naplnění – vždy 0.</a:t>
            </a:r>
          </a:p>
          <a:p>
            <a:endParaRPr lang="cs-CZ" sz="1600" b="1" u="sng" cap="all" dirty="0"/>
          </a:p>
        </p:txBody>
      </p:sp>
      <p:sp>
        <p:nvSpPr>
          <p:cNvPr id="4" name="Zástupný symbol pro obsah 3"/>
          <p:cNvSpPr>
            <a:spLocks noGrp="1"/>
          </p:cNvSpPr>
          <p:nvPr>
            <p:ph idx="10"/>
          </p:nvPr>
        </p:nvSpPr>
        <p:spPr>
          <a:xfrm>
            <a:off x="5951984" y="1084522"/>
            <a:ext cx="4608512" cy="4040372"/>
          </a:xfrm>
        </p:spPr>
        <p:txBody>
          <a:bodyPr/>
          <a:lstStyle/>
          <a:p>
            <a:r>
              <a:rPr lang="cs-CZ" sz="1600" b="1" u="sng" cap="all" dirty="0"/>
              <a:t>Indikátory povinné k vykazování</a:t>
            </a:r>
          </a:p>
          <a:p>
            <a:pPr lvl="1">
              <a:spcBef>
                <a:spcPts val="0"/>
              </a:spcBef>
            </a:pPr>
            <a:r>
              <a:rPr lang="cs-CZ" sz="1400" dirty="0"/>
              <a:t>Žadatel má povinnost </a:t>
            </a:r>
            <a:r>
              <a:rPr lang="cs-CZ" sz="1400" b="1" dirty="0"/>
              <a:t>sledovat dosažené cílové hodnoty</a:t>
            </a:r>
            <a:r>
              <a:rPr lang="cs-CZ" sz="1400" dirty="0"/>
              <a:t> u všech relevantních indikátorů.</a:t>
            </a:r>
          </a:p>
          <a:p>
            <a:pPr lvl="1">
              <a:spcBef>
                <a:spcPts val="0"/>
              </a:spcBef>
            </a:pPr>
            <a:r>
              <a:rPr lang="cs-CZ" sz="1400" dirty="0"/>
              <a:t>Na neplnění indikátorů povinných k vykazování </a:t>
            </a:r>
            <a:r>
              <a:rPr lang="cs-CZ" sz="1400" b="1" dirty="0"/>
              <a:t>nebude navázána sankce</a:t>
            </a:r>
            <a:r>
              <a:rPr lang="cs-CZ" sz="1400" dirty="0"/>
              <a:t> v právním aktu.</a:t>
            </a:r>
          </a:p>
          <a:p>
            <a:pPr lvl="1">
              <a:spcBef>
                <a:spcPts val="0"/>
              </a:spcBef>
            </a:pPr>
            <a:r>
              <a:rPr lang="cs-CZ" sz="1400" dirty="0"/>
              <a:t>Pokud je indikátor nerelevantní </a:t>
            </a:r>
          </a:p>
          <a:p>
            <a:pPr marL="414000" lvl="1" indent="0">
              <a:spcBef>
                <a:spcPts val="0"/>
              </a:spcBef>
              <a:buNone/>
            </a:pPr>
            <a:r>
              <a:rPr lang="cs-CZ" sz="1400" dirty="0"/>
              <a:t>     – cílová hodnota 0.</a:t>
            </a:r>
          </a:p>
          <a:p>
            <a:pPr lvl="1">
              <a:spcBef>
                <a:spcPts val="0"/>
              </a:spcBef>
            </a:pPr>
            <a:r>
              <a:rPr lang="cs-CZ" sz="1400" dirty="0"/>
              <a:t>U výsledkových indikátorů, které se </a:t>
            </a:r>
            <a:r>
              <a:rPr lang="cs-CZ" sz="1400" b="1" dirty="0"/>
              <a:t>týkají účastníků</a:t>
            </a:r>
            <a:r>
              <a:rPr lang="cs-CZ" sz="1400" dirty="0"/>
              <a:t> žadatel uvede vždy cílovou hodnotu 0. </a:t>
            </a:r>
          </a:p>
          <a:p>
            <a:pPr lvl="1">
              <a:spcBef>
                <a:spcPts val="0"/>
              </a:spcBef>
            </a:pPr>
            <a:r>
              <a:rPr lang="cs-CZ" sz="1400" dirty="0"/>
              <a:t>Výchozí hodnota indikátorů povinných k vykazování – vždy 0.</a:t>
            </a:r>
          </a:p>
          <a:p>
            <a:pPr lvl="1">
              <a:spcBef>
                <a:spcPts val="0"/>
              </a:spcBef>
            </a:pPr>
            <a:endParaRPr lang="cs-CZ" sz="14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58</a:t>
            </a:fld>
            <a:endParaRPr lang="cs-CZ" dirty="0"/>
          </a:p>
        </p:txBody>
      </p:sp>
    </p:spTree>
    <p:extLst>
      <p:ext uri="{BB962C8B-B14F-4D97-AF65-F5344CB8AC3E}">
        <p14:creationId xmlns:p14="http://schemas.microsoft.com/office/powerpoint/2010/main" val="42655850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18227" y="249866"/>
            <a:ext cx="10018713" cy="906996"/>
          </a:xfrm>
        </p:spPr>
        <p:txBody>
          <a:bodyPr/>
          <a:lstStyle/>
          <a:p>
            <a:r>
              <a:rPr lang="cs-CZ" dirty="0" smtClean="0"/>
              <a:t>Horizontální principy</a:t>
            </a:r>
            <a:endParaRPr lang="cs-CZ" dirty="0"/>
          </a:p>
        </p:txBody>
      </p:sp>
      <p:sp>
        <p:nvSpPr>
          <p:cNvPr id="4" name="Zástupný symbol pro obsah 3"/>
          <p:cNvSpPr>
            <a:spLocks noGrp="1"/>
          </p:cNvSpPr>
          <p:nvPr>
            <p:ph idx="10"/>
          </p:nvPr>
        </p:nvSpPr>
        <p:spPr>
          <a:xfrm>
            <a:off x="2025602" y="5373216"/>
            <a:ext cx="8064000" cy="1152128"/>
          </a:xfrm>
        </p:spPr>
        <p:txBody>
          <a:bodyPr>
            <a:normAutofit/>
          </a:bodyPr>
          <a:lstStyle/>
          <a:p>
            <a:pPr>
              <a:spcBef>
                <a:spcPts val="0"/>
              </a:spcBef>
            </a:pPr>
            <a:r>
              <a:rPr lang="cs-CZ" sz="2000" dirty="0"/>
              <a:t>Nutno vyplnit všechny tři horizontální principy výběrem ze seznamu, případně popisem a zdůvodněním.</a:t>
            </a:r>
          </a:p>
          <a:p>
            <a:pPr>
              <a:spcBef>
                <a:spcPts val="0"/>
              </a:spcBef>
            </a:pPr>
            <a:r>
              <a:rPr lang="cs-CZ" sz="2000" dirty="0"/>
              <a:t>Nutno průběžně ukládat jednotlivé řádky.</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59</a:t>
            </a:fld>
            <a:endParaRPr lang="cs-CZ"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894" y="1268760"/>
            <a:ext cx="828570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flipV="1">
            <a:off x="1914749" y="1844824"/>
            <a:ext cx="2146953"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93586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0"/>
            <a:ext cx="10018713" cy="566057"/>
          </a:xfrm>
        </p:spPr>
        <p:txBody>
          <a:bodyPr>
            <a:noAutofit/>
          </a:bodyPr>
          <a:lstStyle/>
          <a:p>
            <a:r>
              <a:rPr lang="cs-CZ" b="1" dirty="0" smtClean="0"/>
              <a:t>Termíny a alokace</a:t>
            </a:r>
            <a:endParaRPr lang="cs-CZ" sz="4800" b="1" dirty="0"/>
          </a:p>
        </p:txBody>
      </p:sp>
      <p:sp>
        <p:nvSpPr>
          <p:cNvPr id="3" name="Zástupný symbol pro obsah 2"/>
          <p:cNvSpPr>
            <a:spLocks noGrp="1"/>
          </p:cNvSpPr>
          <p:nvPr>
            <p:ph idx="1"/>
          </p:nvPr>
        </p:nvSpPr>
        <p:spPr>
          <a:xfrm>
            <a:off x="1484310" y="2073499"/>
            <a:ext cx="10018713" cy="4494726"/>
          </a:xfrm>
        </p:spPr>
        <p:txBody>
          <a:bodyPr>
            <a:normAutofit/>
          </a:bodyPr>
          <a:lstStyle/>
          <a:p>
            <a:pPr marL="0" indent="0">
              <a:buNone/>
            </a:pPr>
            <a:r>
              <a:rPr lang="cs-CZ" b="1" dirty="0" smtClean="0"/>
              <a:t>Finanční alokace výzvy</a:t>
            </a:r>
          </a:p>
          <a:p>
            <a:r>
              <a:rPr lang="cs-CZ" dirty="0"/>
              <a:t>R</a:t>
            </a:r>
            <a:r>
              <a:rPr lang="cs-CZ" dirty="0" smtClean="0"/>
              <a:t>ozhodná pro výběr projektů k financování: 					2 634 000,- Kč</a:t>
            </a:r>
            <a:endParaRPr lang="cs-CZ" dirty="0"/>
          </a:p>
          <a:p>
            <a:r>
              <a:rPr lang="cs-CZ" dirty="0" smtClean="0"/>
              <a:t>Minimální výše celkových způsobilých výdajů: 				400 000,- Kč</a:t>
            </a:r>
          </a:p>
          <a:p>
            <a:r>
              <a:rPr lang="cs-CZ" dirty="0" smtClean="0"/>
              <a:t>Maximální výše celkových způsobilých výdajů: 				</a:t>
            </a:r>
            <a:r>
              <a:rPr lang="cs-CZ" dirty="0"/>
              <a:t>7</a:t>
            </a:r>
            <a:r>
              <a:rPr lang="cs-CZ" dirty="0" smtClean="0"/>
              <a:t>00 000,- Kč</a:t>
            </a:r>
          </a:p>
          <a:p>
            <a:r>
              <a:rPr lang="cs-CZ" dirty="0" smtClean="0"/>
              <a:t>Maximální délka projektu: 										24 měsíců</a:t>
            </a:r>
          </a:p>
          <a:p>
            <a:r>
              <a:rPr lang="cs-CZ" dirty="0" smtClean="0"/>
              <a:t>Nejzazší datum pro ukončení fyzické realizace projektu: 		30. </a:t>
            </a:r>
            <a:r>
              <a:rPr lang="cs-CZ" dirty="0"/>
              <a:t>6</a:t>
            </a:r>
            <a:r>
              <a:rPr lang="cs-CZ" dirty="0" smtClean="0"/>
              <a:t>. 2020</a:t>
            </a:r>
          </a:p>
          <a:p>
            <a:pPr marL="0" indent="0">
              <a:buNone/>
            </a:pPr>
            <a:r>
              <a:rPr lang="cs-CZ" dirty="0" smtClean="0"/>
              <a:t>		</a:t>
            </a:r>
            <a:r>
              <a:rPr lang="cs-CZ" b="1" dirty="0" smtClean="0"/>
              <a:t>Forma podpory:</a:t>
            </a:r>
            <a:r>
              <a:rPr lang="cs-CZ" dirty="0" smtClean="0"/>
              <a:t>	ex ante, ex post</a:t>
            </a:r>
            <a:endParaRPr lang="cs-CZ" dirty="0"/>
          </a:p>
        </p:txBody>
      </p:sp>
    </p:spTree>
    <p:extLst>
      <p:ext uri="{BB962C8B-B14F-4D97-AF65-F5344CB8AC3E}">
        <p14:creationId xmlns:p14="http://schemas.microsoft.com/office/powerpoint/2010/main" val="36925933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11902" y="175439"/>
            <a:ext cx="10018713" cy="627302"/>
          </a:xfrm>
        </p:spPr>
        <p:txBody>
          <a:bodyPr>
            <a:normAutofit fontScale="90000"/>
          </a:bodyPr>
          <a:lstStyle/>
          <a:p>
            <a:r>
              <a:rPr lang="cs-CZ" dirty="0" smtClean="0"/>
              <a:t>Klíčové aktivity</a:t>
            </a:r>
            <a:endParaRPr lang="cs-CZ" dirty="0"/>
          </a:p>
        </p:txBody>
      </p:sp>
      <p:sp>
        <p:nvSpPr>
          <p:cNvPr id="3" name="Zástupný symbol pro obsah 2"/>
          <p:cNvSpPr>
            <a:spLocks noGrp="1"/>
          </p:cNvSpPr>
          <p:nvPr>
            <p:ph idx="1"/>
          </p:nvPr>
        </p:nvSpPr>
        <p:spPr/>
        <p:txBody>
          <a:bodyPr/>
          <a:lstStyle/>
          <a:p>
            <a:endParaRPr lang="cs-CZ" dirty="0"/>
          </a:p>
        </p:txBody>
      </p:sp>
      <p:sp>
        <p:nvSpPr>
          <p:cNvPr id="4" name="Zástupný symbol pro obsah 3"/>
          <p:cNvSpPr>
            <a:spLocks noGrp="1"/>
          </p:cNvSpPr>
          <p:nvPr>
            <p:ph idx="10"/>
          </p:nvPr>
        </p:nvSpPr>
        <p:spPr/>
        <p:txBody>
          <a:bodyPr/>
          <a:lstStyle/>
          <a:p>
            <a:endParaRPr lang="cs-CZ"/>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60</a:t>
            </a:fld>
            <a:endParaRPr lang="cs-CZ" dirty="0"/>
          </a:p>
        </p:txBody>
      </p:sp>
      <p:pic>
        <p:nvPicPr>
          <p:cNvPr id="1026" name="Picture 2" descr="C:\Users\michaela.sedlackova\Desktop\Klíčová aktivi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898" y="957374"/>
            <a:ext cx="10476203" cy="550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8789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303028"/>
            <a:ext cx="10018713" cy="664535"/>
          </a:xfrm>
        </p:spPr>
        <p:txBody>
          <a:bodyPr>
            <a:normAutofit fontScale="90000"/>
          </a:bodyPr>
          <a:lstStyle/>
          <a:p>
            <a:r>
              <a:rPr lang="cs-CZ" dirty="0" smtClean="0"/>
              <a:t>Cílová skupina</a:t>
            </a:r>
            <a:endParaRPr lang="cs-CZ" dirty="0"/>
          </a:p>
        </p:txBody>
      </p:sp>
      <p:sp>
        <p:nvSpPr>
          <p:cNvPr id="6" name="Zástupný symbol pro obsah 5"/>
          <p:cNvSpPr>
            <a:spLocks noGrp="1"/>
          </p:cNvSpPr>
          <p:nvPr>
            <p:ph idx="1"/>
          </p:nvPr>
        </p:nvSpPr>
        <p:spPr/>
        <p:txBody>
          <a:bodyPr/>
          <a:lstStyle/>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61</a:t>
            </a:fld>
            <a:endParaRPr lang="cs-CZ" dirty="0"/>
          </a:p>
        </p:txBody>
      </p:sp>
      <p:pic>
        <p:nvPicPr>
          <p:cNvPr id="2051" name="Picture 3" descr="C:\Users\michaela.sedlackova\Desktop\Cílová skupin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603" y="1210302"/>
            <a:ext cx="10454127" cy="5038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1595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22534" y="196702"/>
            <a:ext cx="10018713" cy="515679"/>
          </a:xfrm>
        </p:spPr>
        <p:txBody>
          <a:bodyPr>
            <a:normAutofit fontScale="90000"/>
          </a:bodyPr>
          <a:lstStyle/>
          <a:p>
            <a:r>
              <a:rPr lang="cs-CZ" dirty="0" smtClean="0"/>
              <a:t>Umístění</a:t>
            </a:r>
            <a:endParaRPr lang="cs-CZ" dirty="0"/>
          </a:p>
        </p:txBody>
      </p:sp>
      <p:sp>
        <p:nvSpPr>
          <p:cNvPr id="3" name="Zástupný symbol pro obsah 2"/>
          <p:cNvSpPr>
            <a:spLocks noGrp="1"/>
          </p:cNvSpPr>
          <p:nvPr>
            <p:ph idx="1"/>
          </p:nvPr>
        </p:nvSpPr>
        <p:spPr/>
        <p:txBody>
          <a:bodyPr/>
          <a:lstStyle/>
          <a:p>
            <a:endParaRPr lang="cs-CZ" dirty="0"/>
          </a:p>
        </p:txBody>
      </p:sp>
      <p:sp>
        <p:nvSpPr>
          <p:cNvPr id="4" name="Zástupný symbol pro obsah 3"/>
          <p:cNvSpPr>
            <a:spLocks noGrp="1"/>
          </p:cNvSpPr>
          <p:nvPr>
            <p:ph idx="10"/>
          </p:nvPr>
        </p:nvSpPr>
        <p:spPr/>
        <p:txBody>
          <a:bodyPr/>
          <a:lstStyle/>
          <a:p>
            <a:endParaRPr lang="cs-CZ"/>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62</a:t>
            </a:fld>
            <a:endParaRPr lang="cs-CZ" dirty="0"/>
          </a:p>
        </p:txBody>
      </p:sp>
      <p:pic>
        <p:nvPicPr>
          <p:cNvPr id="3074" name="Picture 2" descr="C:\Users\michaela.sedlackova\Desktop\Umístění.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4190" y="712381"/>
            <a:ext cx="9675400" cy="577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7085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180754"/>
            <a:ext cx="10018713" cy="809412"/>
          </a:xfrm>
        </p:spPr>
        <p:txBody>
          <a:bodyPr>
            <a:normAutofit/>
          </a:bodyPr>
          <a:lstStyle/>
          <a:p>
            <a:r>
              <a:rPr lang="cs-CZ" dirty="0" smtClean="0"/>
              <a:t>Subjekty projektu</a:t>
            </a:r>
            <a:endParaRPr lang="cs-CZ" dirty="0"/>
          </a:p>
        </p:txBody>
      </p:sp>
      <p:sp>
        <p:nvSpPr>
          <p:cNvPr id="6" name="Zástupný symbol pro obsah 5"/>
          <p:cNvSpPr>
            <a:spLocks noGrp="1"/>
          </p:cNvSpPr>
          <p:nvPr>
            <p:ph idx="10"/>
          </p:nvPr>
        </p:nvSpPr>
        <p:spPr>
          <a:xfrm>
            <a:off x="7824193" y="1268760"/>
            <a:ext cx="2646039" cy="5458966"/>
          </a:xfrm>
        </p:spPr>
        <p:txBody>
          <a:bodyPr>
            <a:normAutofit lnSpcReduction="10000"/>
          </a:bodyPr>
          <a:lstStyle/>
          <a:p>
            <a:pPr>
              <a:spcBef>
                <a:spcPts val="0"/>
              </a:spcBef>
            </a:pPr>
            <a:r>
              <a:rPr lang="cs-CZ" sz="1400" dirty="0"/>
              <a:t>Vybrat Typ subjektu.</a:t>
            </a:r>
          </a:p>
          <a:p>
            <a:pPr>
              <a:spcBef>
                <a:spcPts val="0"/>
              </a:spcBef>
            </a:pPr>
            <a:r>
              <a:rPr lang="cs-CZ" sz="1400" dirty="0"/>
              <a:t>Nejdůležitější je typ </a:t>
            </a:r>
          </a:p>
          <a:p>
            <a:pPr>
              <a:spcBef>
                <a:spcPts val="0"/>
              </a:spcBef>
            </a:pPr>
            <a:endParaRPr lang="cs-CZ" sz="1400" dirty="0"/>
          </a:p>
          <a:p>
            <a:pPr>
              <a:spcBef>
                <a:spcPts val="0"/>
              </a:spcBef>
            </a:pPr>
            <a:endParaRPr lang="cs-CZ" sz="1400" dirty="0"/>
          </a:p>
          <a:p>
            <a:pPr>
              <a:spcBef>
                <a:spcPts val="0"/>
              </a:spcBef>
            </a:pPr>
            <a:r>
              <a:rPr lang="cs-CZ" sz="1400" dirty="0"/>
              <a:t>Po zadání subjektu typu Žadatel/příjemce se zpřístupní záložka Rozpočet.</a:t>
            </a:r>
          </a:p>
          <a:p>
            <a:pPr>
              <a:spcBef>
                <a:spcPts val="0"/>
              </a:spcBef>
            </a:pPr>
            <a:r>
              <a:rPr lang="cs-CZ" sz="1400" dirty="0"/>
              <a:t>Vyplnit IČ a Validovat. </a:t>
            </a:r>
          </a:p>
          <a:p>
            <a:pPr lvl="1">
              <a:spcBef>
                <a:spcPts val="0"/>
              </a:spcBef>
              <a:spcAft>
                <a:spcPts val="600"/>
              </a:spcAft>
            </a:pPr>
            <a:r>
              <a:rPr lang="cs-CZ" sz="1400" dirty="0"/>
              <a:t>Po úspěšné validaci jsou data doplněna z ROS (registr osob). </a:t>
            </a:r>
          </a:p>
          <a:p>
            <a:pPr lvl="1">
              <a:spcBef>
                <a:spcPts val="0"/>
              </a:spcBef>
              <a:spcAft>
                <a:spcPts val="600"/>
              </a:spcAft>
            </a:pPr>
            <a:r>
              <a:rPr lang="cs-CZ" sz="1400" dirty="0"/>
              <a:t>Pokud nelze validovat, kontaktujte technickou podporu </a:t>
            </a:r>
            <a:r>
              <a:rPr lang="cs-CZ" sz="1400" dirty="0">
                <a:hlinkClick r:id="rId3"/>
              </a:rPr>
              <a:t>iskp@mpsv.cz</a:t>
            </a:r>
            <a:r>
              <a:rPr lang="cs-CZ" sz="1400" dirty="0"/>
              <a:t>. </a:t>
            </a:r>
          </a:p>
          <a:p>
            <a:pPr marL="432000" lvl="1" indent="-432000">
              <a:spcBef>
                <a:spcPts val="0"/>
              </a:spcBef>
              <a:spcAft>
                <a:spcPts val="600"/>
              </a:spcAft>
              <a:buSzPct val="100000"/>
              <a:buFont typeface="Wingdings" panose="05000000000000000000" pitchFamily="2" charset="2"/>
              <a:buChar char=""/>
            </a:pPr>
            <a:r>
              <a:rPr lang="cs-CZ" sz="1400" dirty="0"/>
              <a:t>Počet zaměstnanců </a:t>
            </a:r>
            <a:br>
              <a:rPr lang="cs-CZ" sz="1400" dirty="0"/>
            </a:br>
            <a:r>
              <a:rPr lang="cs-CZ" sz="1400" dirty="0"/>
              <a:t>a Roční obrat – vazba </a:t>
            </a:r>
            <a:br>
              <a:rPr lang="cs-CZ" sz="1400" dirty="0"/>
            </a:br>
            <a:r>
              <a:rPr lang="cs-CZ" sz="1400" dirty="0"/>
              <a:t>na hodnocení projektu – eliminační kritérium Ověření administrativní, finanční </a:t>
            </a:r>
            <a:br>
              <a:rPr lang="cs-CZ" sz="1400" dirty="0"/>
            </a:br>
            <a:r>
              <a:rPr lang="cs-CZ" sz="1400" dirty="0"/>
              <a:t>a provozní kapacity žadatele.</a:t>
            </a:r>
          </a:p>
          <a:p>
            <a:pPr>
              <a:spcBef>
                <a:spcPts val="0"/>
              </a:spcBef>
            </a:pPr>
            <a:endParaRPr lang="cs-CZ" sz="1600" dirty="0"/>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63</a:t>
            </a:fld>
            <a:endParaRPr lang="cs-CZ"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504" y="1196752"/>
            <a:ext cx="6048672"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1714182" y="2996952"/>
            <a:ext cx="142949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1675681" y="4149080"/>
            <a:ext cx="154962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3231837" y="4149080"/>
            <a:ext cx="95553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7517" y="1264555"/>
            <a:ext cx="1224135" cy="45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717475" y="5877272"/>
            <a:ext cx="7330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5735961" y="5900999"/>
            <a:ext cx="29968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3143672" y="4797152"/>
            <a:ext cx="2891969"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620564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48106" y="105928"/>
            <a:ext cx="10018713" cy="855921"/>
          </a:xfrm>
        </p:spPr>
        <p:txBody>
          <a:bodyPr/>
          <a:lstStyle/>
          <a:p>
            <a:r>
              <a:rPr lang="cs-CZ" dirty="0"/>
              <a:t>O</a:t>
            </a:r>
            <a:r>
              <a:rPr lang="cs-CZ" dirty="0" smtClean="0"/>
              <a:t>soby subjektu</a:t>
            </a:r>
            <a:endParaRPr lang="cs-CZ" dirty="0"/>
          </a:p>
        </p:txBody>
      </p:sp>
      <p:sp>
        <p:nvSpPr>
          <p:cNvPr id="4" name="Zástupný symbol pro obsah 3"/>
          <p:cNvSpPr>
            <a:spLocks noGrp="1"/>
          </p:cNvSpPr>
          <p:nvPr>
            <p:ph idx="10"/>
          </p:nvPr>
        </p:nvSpPr>
        <p:spPr>
          <a:xfrm>
            <a:off x="1800402" y="5428078"/>
            <a:ext cx="8486816" cy="1080120"/>
          </a:xfrm>
        </p:spPr>
        <p:txBody>
          <a:bodyPr>
            <a:normAutofit lnSpcReduction="10000"/>
          </a:bodyPr>
          <a:lstStyle/>
          <a:p>
            <a:pPr algn="just">
              <a:spcBef>
                <a:spcPts val="0"/>
              </a:spcBef>
            </a:pPr>
            <a:r>
              <a:rPr lang="cs-CZ" sz="2000" dirty="0"/>
              <a:t>Nutno vložit hlavní kontaktní osobu a minimálně jednoho statutárního zástupce (rozlišit zaškrtnutím </a:t>
            </a:r>
            <a:r>
              <a:rPr lang="cs-CZ" sz="2000" dirty="0" err="1"/>
              <a:t>checkboxu</a:t>
            </a:r>
            <a:r>
              <a:rPr lang="cs-CZ" sz="2000" dirty="0"/>
              <a:t>).</a:t>
            </a:r>
          </a:p>
          <a:p>
            <a:pPr algn="just">
              <a:spcBef>
                <a:spcPts val="0"/>
              </a:spcBef>
            </a:pPr>
            <a:r>
              <a:rPr lang="cs-CZ" sz="2000" dirty="0"/>
              <a:t>Každá další osoba je vložena pomocí Nový záznam.</a:t>
            </a:r>
          </a:p>
        </p:txBody>
      </p:sp>
      <p:sp>
        <p:nvSpPr>
          <p:cNvPr id="5" name="Zástupný symbol pro číslo snímku 4"/>
          <p:cNvSpPr>
            <a:spLocks noGrp="1"/>
          </p:cNvSpPr>
          <p:nvPr>
            <p:ph type="sldNum" sz="quarter" idx="13"/>
          </p:nvPr>
        </p:nvSpPr>
        <p:spPr>
          <a:xfrm>
            <a:off x="10110472" y="6453336"/>
            <a:ext cx="468000" cy="180000"/>
          </a:xfrm>
        </p:spPr>
        <p:txBody>
          <a:bodyPr/>
          <a:lstStyle/>
          <a:p>
            <a:r>
              <a:rPr lang="cs-CZ" dirty="0" smtClean="0"/>
              <a:t>23</a:t>
            </a:r>
            <a:endParaRPr lang="cs-CZ" dirty="0"/>
          </a:p>
        </p:txBody>
      </p:sp>
      <p:sp>
        <p:nvSpPr>
          <p:cNvPr id="3" name="Obdélník 2"/>
          <p:cNvSpPr/>
          <p:nvPr/>
        </p:nvSpPr>
        <p:spPr>
          <a:xfrm>
            <a:off x="4085644" y="3933532"/>
            <a:ext cx="86409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5097568" y="3933056"/>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148" y="1196751"/>
            <a:ext cx="8544070" cy="423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847528" y="5061908"/>
            <a:ext cx="3384376"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865320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31604" y="329899"/>
            <a:ext cx="8911687" cy="244259"/>
          </a:xfrm>
        </p:spPr>
        <p:txBody>
          <a:bodyPr>
            <a:normAutofit fontScale="90000"/>
          </a:bodyPr>
          <a:lstStyle/>
          <a:p>
            <a:r>
              <a:rPr lang="cs-CZ" dirty="0" smtClean="0"/>
              <a:t>ÚČTY SUBJEKTU, ÚČETNÍ OBDOBÍ, KATEGORIE INTERVENCÍ </a:t>
            </a:r>
            <a:endParaRPr lang="cs-CZ" dirty="0"/>
          </a:p>
        </p:txBody>
      </p:sp>
      <p:sp>
        <p:nvSpPr>
          <p:cNvPr id="4" name="Zástupný symbol pro obsah 3"/>
          <p:cNvSpPr>
            <a:spLocks noGrp="1"/>
          </p:cNvSpPr>
          <p:nvPr>
            <p:ph idx="10"/>
          </p:nvPr>
        </p:nvSpPr>
        <p:spPr>
          <a:xfrm>
            <a:off x="4363269" y="1793128"/>
            <a:ext cx="6048672" cy="4824536"/>
          </a:xfrm>
        </p:spPr>
        <p:txBody>
          <a:bodyPr>
            <a:normAutofit lnSpcReduction="10000"/>
          </a:bodyPr>
          <a:lstStyle/>
          <a:p>
            <a:pPr algn="just">
              <a:spcBef>
                <a:spcPts val="0"/>
              </a:spcBef>
            </a:pPr>
            <a:r>
              <a:rPr lang="cs-CZ" dirty="0"/>
              <a:t>Záložky Účty subjektu, Účetní období a Kategorie intervencí se v žádosti o finanční podporu nevyplňují, </a:t>
            </a:r>
            <a:r>
              <a:rPr lang="cs-CZ" b="1" dirty="0"/>
              <a:t>jsou </a:t>
            </a:r>
            <a:r>
              <a:rPr lang="cs-CZ" b="1" dirty="0" err="1"/>
              <a:t>NEeditovatelné</a:t>
            </a:r>
            <a:r>
              <a:rPr lang="cs-CZ" b="1" dirty="0"/>
              <a:t>!!!</a:t>
            </a:r>
          </a:p>
          <a:p>
            <a:pPr marL="0" indent="0" algn="just">
              <a:spcBef>
                <a:spcPts val="0"/>
              </a:spcBef>
              <a:buNone/>
            </a:pPr>
            <a:endParaRPr lang="cs-CZ" dirty="0"/>
          </a:p>
          <a:p>
            <a:pPr algn="just">
              <a:spcBef>
                <a:spcPts val="0"/>
              </a:spcBef>
            </a:pPr>
            <a:r>
              <a:rPr lang="cs-CZ" dirty="0"/>
              <a:t>Žadatel vyplňuje až před přípravou právního aktu na vyzvání poskytovatele podpory.</a:t>
            </a:r>
          </a:p>
          <a:p>
            <a:pPr algn="just">
              <a:spcBef>
                <a:spcPts val="0"/>
              </a:spcBef>
            </a:pPr>
            <a:endParaRPr lang="cs-CZ" dirty="0"/>
          </a:p>
          <a:p>
            <a:pPr algn="just">
              <a:spcBef>
                <a:spcPts val="0"/>
              </a:spcBef>
            </a:pPr>
            <a:r>
              <a:rPr lang="cs-CZ" b="1" dirty="0">
                <a:hlinkClick r:id="rId3"/>
              </a:rPr>
              <a:t>Pokyny k doplnění žádosti o podporu v IS KP14+ před vydáním právního aktu</a:t>
            </a:r>
            <a:r>
              <a:rPr lang="cs-CZ" b="1" dirty="0"/>
              <a:t> </a:t>
            </a:r>
            <a:r>
              <a:rPr lang="cs-CZ" dirty="0"/>
              <a:t>(v aktuálním vydání).</a:t>
            </a:r>
          </a:p>
          <a:p>
            <a:pPr marL="0" indent="0" algn="just">
              <a:spcBef>
                <a:spcPts val="0"/>
              </a:spcBef>
              <a:buNone/>
            </a:pPr>
            <a:endParaRPr lang="cs-CZ" dirty="0"/>
          </a:p>
          <a:p>
            <a:pPr lvl="1">
              <a:spcBef>
                <a:spcPts val="0"/>
              </a:spcBef>
              <a:spcAft>
                <a:spcPts val="600"/>
              </a:spcAft>
            </a:pPr>
            <a:r>
              <a:rPr lang="cs-CZ" sz="1400" dirty="0"/>
              <a:t>https://www.esfcr.cz/formulare-pro-uzavreni-pravniho-aktu-a-vzory-pravnich-aktu-o-poskytnuti-podpory-na-projekt-opz/-/dokument/798824</a:t>
            </a:r>
          </a:p>
          <a:p>
            <a:pPr algn="just">
              <a:spcBef>
                <a:spcPts val="0"/>
              </a:spcBef>
            </a:pPr>
            <a:endParaRPr lang="cs-CZ" sz="1400" dirty="0"/>
          </a:p>
          <a:p>
            <a:pPr algn="just">
              <a:spcBef>
                <a:spcPts val="0"/>
              </a:spcBef>
            </a:pPr>
            <a:endParaRPr lang="cs-CZ" sz="2000" dirty="0"/>
          </a:p>
          <a:p>
            <a:pPr algn="just">
              <a:spcBef>
                <a:spcPts val="0"/>
              </a:spcBef>
            </a:pPr>
            <a:endParaRPr lang="cs-CZ" sz="2000" dirty="0"/>
          </a:p>
          <a:p>
            <a:pPr algn="just">
              <a:spcBef>
                <a:spcPts val="0"/>
              </a:spcBef>
            </a:pPr>
            <a:endParaRPr lang="cs-CZ" sz="20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65</a:t>
            </a:fld>
            <a:endParaRPr lang="cs-CZ" dirty="0"/>
          </a:p>
        </p:txBody>
      </p:sp>
      <p:sp>
        <p:nvSpPr>
          <p:cNvPr id="3" name="Obdélník 2"/>
          <p:cNvSpPr/>
          <p:nvPr/>
        </p:nvSpPr>
        <p:spPr>
          <a:xfrm>
            <a:off x="1847528" y="5022994"/>
            <a:ext cx="1512168" cy="3502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2895" y="1484784"/>
            <a:ext cx="237172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1991544" y="3140969"/>
            <a:ext cx="1080120" cy="6964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1868734" y="5385838"/>
            <a:ext cx="1368152"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967650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92925" y="356192"/>
            <a:ext cx="10018713" cy="571668"/>
          </a:xfrm>
        </p:spPr>
        <p:txBody>
          <a:bodyPr>
            <a:normAutofit fontScale="90000"/>
          </a:bodyPr>
          <a:lstStyle/>
          <a:p>
            <a:r>
              <a:rPr lang="cs-CZ" dirty="0" smtClean="0"/>
              <a:t>Rozpočet jednotkový </a:t>
            </a:r>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66</a:t>
            </a:fld>
            <a:endParaRPr lang="cs-CZ" dirty="0"/>
          </a:p>
        </p:txBody>
      </p:sp>
      <p:sp>
        <p:nvSpPr>
          <p:cNvPr id="7" name="Zástupný symbol pro obsah 6"/>
          <p:cNvSpPr>
            <a:spLocks noGrp="1"/>
          </p:cNvSpPr>
          <p:nvPr>
            <p:ph idx="13"/>
          </p:nvPr>
        </p:nvSpPr>
        <p:spPr>
          <a:xfrm>
            <a:off x="7248128" y="1916832"/>
            <a:ext cx="3168352" cy="4356484"/>
          </a:xfrm>
        </p:spPr>
        <p:txBody>
          <a:bodyPr>
            <a:normAutofit fontScale="92500" lnSpcReduction="10000"/>
          </a:bodyPr>
          <a:lstStyle/>
          <a:p>
            <a:pPr>
              <a:spcBef>
                <a:spcPts val="0"/>
              </a:spcBef>
              <a:spcAft>
                <a:spcPts val="1200"/>
              </a:spcAft>
              <a:buFont typeface="Wingdings" panose="05000000000000000000" pitchFamily="2" charset="2"/>
              <a:buChar char=""/>
            </a:pPr>
            <a:r>
              <a:rPr lang="cs-CZ" dirty="0"/>
              <a:t>Přímá editace nákladů.</a:t>
            </a:r>
          </a:p>
          <a:p>
            <a:pPr>
              <a:spcBef>
                <a:spcPts val="0"/>
              </a:spcBef>
              <a:spcAft>
                <a:spcPts val="1200"/>
              </a:spcAft>
              <a:buFont typeface="Wingdings" panose="05000000000000000000" pitchFamily="2" charset="2"/>
              <a:buChar char=""/>
            </a:pPr>
            <a:r>
              <a:rPr lang="cs-CZ" b="1" dirty="0"/>
              <a:t>Editovat vše </a:t>
            </a:r>
            <a:r>
              <a:rPr lang="cs-CZ" dirty="0"/>
              <a:t>(tlačítko </a:t>
            </a:r>
            <a:br>
              <a:rPr lang="cs-CZ" dirty="0"/>
            </a:br>
            <a:r>
              <a:rPr lang="cs-CZ" dirty="0"/>
              <a:t>pod rozpočtem) – umožňuje přímé vpisování nákladů do  rozpočtu. </a:t>
            </a:r>
            <a:br>
              <a:rPr lang="cs-CZ" dirty="0"/>
            </a:br>
            <a:r>
              <a:rPr lang="cs-CZ" dirty="0"/>
              <a:t>Po vyplnění celého rozpočtu stačí zmáčknout </a:t>
            </a:r>
            <a:r>
              <a:rPr lang="cs-CZ" b="1" dirty="0"/>
              <a:t>Uložit vše</a:t>
            </a:r>
            <a:r>
              <a:rPr lang="cs-CZ" dirty="0"/>
              <a:t>.</a:t>
            </a:r>
            <a:r>
              <a:rPr lang="cs-CZ" b="1" dirty="0"/>
              <a:t> </a:t>
            </a:r>
          </a:p>
          <a:p>
            <a:pPr>
              <a:spcBef>
                <a:spcPts val="0"/>
              </a:spcBef>
              <a:spcAft>
                <a:spcPts val="1200"/>
              </a:spcAft>
              <a:buFont typeface="Wingdings" panose="05000000000000000000" pitchFamily="2" charset="2"/>
              <a:buChar char=""/>
            </a:pPr>
            <a:r>
              <a:rPr lang="cs-CZ" b="1" u="sng" dirty="0"/>
              <a:t>Možno exportovat </a:t>
            </a:r>
            <a:br>
              <a:rPr lang="cs-CZ" b="1" u="sng" dirty="0"/>
            </a:br>
            <a:r>
              <a:rPr lang="cs-CZ" b="1" u="sng" dirty="0"/>
              <a:t>do Excelu!!!</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536" y="1323340"/>
            <a:ext cx="5178856" cy="521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719736" y="6390953"/>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907938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239232"/>
            <a:ext cx="10018713" cy="763195"/>
          </a:xfrm>
        </p:spPr>
        <p:txBody>
          <a:bodyPr/>
          <a:lstStyle/>
          <a:p>
            <a:r>
              <a:rPr lang="cs-CZ" dirty="0"/>
              <a:t>Rozpočet </a:t>
            </a:r>
            <a:r>
              <a:rPr lang="cs-CZ" dirty="0" smtClean="0"/>
              <a:t>jednotkový </a:t>
            </a:r>
            <a:endParaRPr lang="cs-CZ" dirty="0"/>
          </a:p>
        </p:txBody>
      </p:sp>
      <p:sp>
        <p:nvSpPr>
          <p:cNvPr id="6" name="Zástupný symbol pro obsah 5"/>
          <p:cNvSpPr>
            <a:spLocks noGrp="1"/>
          </p:cNvSpPr>
          <p:nvPr>
            <p:ph idx="10"/>
          </p:nvPr>
        </p:nvSpPr>
        <p:spPr>
          <a:xfrm>
            <a:off x="2038494" y="4941168"/>
            <a:ext cx="8064000" cy="1490110"/>
          </a:xfrm>
        </p:spPr>
        <p:txBody>
          <a:bodyPr>
            <a:normAutofit fontScale="77500" lnSpcReduction="20000"/>
          </a:bodyPr>
          <a:lstStyle/>
          <a:p>
            <a:pPr algn="just">
              <a:spcBef>
                <a:spcPts val="0"/>
              </a:spcBef>
            </a:pPr>
            <a:r>
              <a:rPr lang="cs-CZ" dirty="0"/>
              <a:t>Editace po jednotlivých řádcích.</a:t>
            </a:r>
          </a:p>
          <a:p>
            <a:pPr algn="just">
              <a:spcBef>
                <a:spcPts val="0"/>
              </a:spcBef>
            </a:pPr>
            <a:r>
              <a:rPr lang="cs-CZ" dirty="0"/>
              <a:t>Aktivní řádek možno editovat přímo </a:t>
            </a:r>
            <a:r>
              <a:rPr lang="cs-CZ" u="sng" dirty="0"/>
              <a:t>pod</a:t>
            </a:r>
            <a:r>
              <a:rPr lang="cs-CZ" dirty="0"/>
              <a:t> rozpočtem.</a:t>
            </a:r>
          </a:p>
          <a:p>
            <a:pPr algn="just">
              <a:spcBef>
                <a:spcPts val="0"/>
              </a:spcBef>
            </a:pPr>
            <a:r>
              <a:rPr lang="cs-CZ" dirty="0"/>
              <a:t>U položek označených zelenou fajfkou, je možno vytvářet podpoložky – přes tlačítko Nový záznam.</a:t>
            </a:r>
          </a:p>
          <a:p>
            <a:pPr algn="just">
              <a:spcBef>
                <a:spcPts val="0"/>
              </a:spcBef>
            </a:pPr>
            <a:r>
              <a:rPr lang="cs-CZ" dirty="0"/>
              <a:t>Každou vyplněnou/založenou položku je potřeba ULOŽIT!!!</a:t>
            </a:r>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67</a:t>
            </a:fld>
            <a:endParaRPr lang="cs-CZ"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494" y="1304979"/>
            <a:ext cx="7873930" cy="34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2038494" y="3789040"/>
            <a:ext cx="708184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060515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315179"/>
            <a:ext cx="10018713" cy="647056"/>
          </a:xfrm>
        </p:spPr>
        <p:txBody>
          <a:bodyPr>
            <a:normAutofit fontScale="90000"/>
          </a:bodyPr>
          <a:lstStyle/>
          <a:p>
            <a:r>
              <a:rPr lang="cs-CZ" dirty="0" smtClean="0"/>
              <a:t>Přehled zdrojů financování</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68</a:t>
            </a:fld>
            <a:endParaRPr lang="cs-CZ" dirty="0"/>
          </a:p>
        </p:txBody>
      </p:sp>
      <p:sp>
        <p:nvSpPr>
          <p:cNvPr id="5" name="Zástupný symbol pro obsah 4"/>
          <p:cNvSpPr>
            <a:spLocks noGrp="1"/>
          </p:cNvSpPr>
          <p:nvPr>
            <p:ph idx="13"/>
          </p:nvPr>
        </p:nvSpPr>
        <p:spPr>
          <a:xfrm>
            <a:off x="1912902" y="5121188"/>
            <a:ext cx="5256584" cy="1368152"/>
          </a:xfrm>
        </p:spPr>
        <p:txBody>
          <a:bodyPr>
            <a:normAutofit fontScale="92500" lnSpcReduction="20000"/>
          </a:bodyPr>
          <a:lstStyle/>
          <a:p>
            <a:pPr algn="just">
              <a:spcBef>
                <a:spcPts val="0"/>
              </a:spcBef>
              <a:buFont typeface="Wingdings" panose="05000000000000000000" pitchFamily="2" charset="2"/>
              <a:buChar char=""/>
            </a:pPr>
            <a:r>
              <a:rPr lang="cs-CZ" dirty="0"/>
              <a:t>Rozpad zdrojů financování pomocí tlačítka Rozpad financí.</a:t>
            </a:r>
          </a:p>
          <a:p>
            <a:pPr algn="just">
              <a:spcBef>
                <a:spcPts val="0"/>
              </a:spcBef>
              <a:buFont typeface="Wingdings" panose="05000000000000000000" pitchFamily="2" charset="2"/>
              <a:buChar char=""/>
            </a:pPr>
            <a:r>
              <a:rPr lang="cs-CZ" dirty="0"/>
              <a:t>Po každé změně rozpočtu nutno provést rozpad financí znovu.</a:t>
            </a:r>
          </a:p>
          <a:p>
            <a:pPr marL="0" indent="0" algn="just">
              <a:spcBef>
                <a:spcPts val="0"/>
              </a:spcBef>
              <a:buNone/>
            </a:pPr>
            <a:endParaRPr lang="cs-CZ" sz="2000"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902" y="1268817"/>
            <a:ext cx="7344816" cy="373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962670" y="3727613"/>
            <a:ext cx="125301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0137" y="3429000"/>
            <a:ext cx="3206071"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3219034" y="3284984"/>
            <a:ext cx="24449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nice se šipkou 6"/>
          <p:cNvCxnSpPr/>
          <p:nvPr/>
        </p:nvCxnSpPr>
        <p:spPr>
          <a:xfrm>
            <a:off x="5375920" y="3727614"/>
            <a:ext cx="1872208" cy="78150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458092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122274"/>
            <a:ext cx="10018713" cy="749595"/>
          </a:xfrm>
        </p:spPr>
        <p:txBody>
          <a:bodyPr/>
          <a:lstStyle/>
          <a:p>
            <a:r>
              <a:rPr lang="cs-CZ" dirty="0" smtClean="0"/>
              <a:t>Finanční plán</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69</a:t>
            </a:fld>
            <a:endParaRPr lang="cs-CZ" dirty="0"/>
          </a:p>
        </p:txBody>
      </p:sp>
      <p:sp>
        <p:nvSpPr>
          <p:cNvPr id="5" name="Zástupný symbol pro obsah 4"/>
          <p:cNvSpPr>
            <a:spLocks noGrp="1"/>
          </p:cNvSpPr>
          <p:nvPr>
            <p:ph idx="13"/>
          </p:nvPr>
        </p:nvSpPr>
        <p:spPr>
          <a:xfrm>
            <a:off x="2064000" y="5517232"/>
            <a:ext cx="8064000" cy="1152128"/>
          </a:xfrm>
        </p:spPr>
        <p:txBody>
          <a:bodyPr>
            <a:normAutofit fontScale="92500" lnSpcReduction="10000"/>
          </a:bodyPr>
          <a:lstStyle/>
          <a:p>
            <a:pPr algn="just">
              <a:spcBef>
                <a:spcPts val="0"/>
              </a:spcBef>
              <a:buFont typeface="Wingdings" panose="05000000000000000000" pitchFamily="2" charset="2"/>
              <a:buChar char=""/>
            </a:pPr>
            <a:r>
              <a:rPr lang="cs-CZ" dirty="0"/>
              <a:t>Možno vytvářet ručně pomocí vyplňování žlutých polí.</a:t>
            </a:r>
          </a:p>
          <a:p>
            <a:pPr algn="just">
              <a:spcBef>
                <a:spcPts val="0"/>
              </a:spcBef>
              <a:buFont typeface="Wingdings" panose="05000000000000000000" pitchFamily="2" charset="2"/>
              <a:buChar char=""/>
            </a:pPr>
            <a:r>
              <a:rPr lang="cs-CZ" dirty="0"/>
              <a:t>Kontrola shody částek finančního plánu a rozpočtu.</a:t>
            </a:r>
          </a:p>
          <a:p>
            <a:pPr algn="just">
              <a:spcBef>
                <a:spcPts val="0"/>
              </a:spcBef>
              <a:buFont typeface="Wingdings" panose="05000000000000000000" pitchFamily="2" charset="2"/>
              <a:buChar char=""/>
            </a:pPr>
            <a:r>
              <a:rPr lang="cs-CZ" dirty="0"/>
              <a:t>Možno vygenerovat finanční plán - podle nastavení výzvy.</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3532" y="1153025"/>
            <a:ext cx="8424936"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5735960" y="4869160"/>
            <a:ext cx="1800200" cy="410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14741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164770"/>
          </a:xfrm>
        </p:spPr>
        <p:txBody>
          <a:bodyPr>
            <a:normAutofit/>
          </a:bodyPr>
          <a:lstStyle/>
          <a:p>
            <a:r>
              <a:rPr lang="cs-CZ" b="1" dirty="0" smtClean="0"/>
              <a:t>Oprávnění žadatelé</a:t>
            </a:r>
            <a:endParaRPr lang="cs-CZ" sz="4800" b="1" dirty="0"/>
          </a:p>
        </p:txBody>
      </p:sp>
      <p:sp>
        <p:nvSpPr>
          <p:cNvPr id="3" name="Zástupný symbol pro obsah 2"/>
          <p:cNvSpPr>
            <a:spLocks noGrp="1"/>
          </p:cNvSpPr>
          <p:nvPr>
            <p:ph idx="1"/>
          </p:nvPr>
        </p:nvSpPr>
        <p:spPr>
          <a:xfrm>
            <a:off x="1484310" y="2073499"/>
            <a:ext cx="10018713" cy="4500295"/>
          </a:xfrm>
        </p:spPr>
        <p:txBody>
          <a:bodyPr>
            <a:normAutofit/>
          </a:bodyPr>
          <a:lstStyle/>
          <a:p>
            <a:pPr marL="0" indent="0">
              <a:buNone/>
            </a:pPr>
            <a:r>
              <a:rPr lang="cs-CZ" b="1" dirty="0" smtClean="0"/>
              <a:t>Oprávnění žadatelé</a:t>
            </a:r>
          </a:p>
          <a:p>
            <a:r>
              <a:rPr lang="cs-CZ" dirty="0" smtClean="0"/>
              <a:t>Obce</a:t>
            </a:r>
          </a:p>
          <a:p>
            <a:r>
              <a:rPr lang="cs-CZ" dirty="0" smtClean="0"/>
              <a:t>Dobrovolné </a:t>
            </a:r>
            <a:r>
              <a:rPr lang="cs-CZ" dirty="0"/>
              <a:t>svazky </a:t>
            </a:r>
            <a:r>
              <a:rPr lang="cs-CZ" dirty="0" smtClean="0"/>
              <a:t>obcí</a:t>
            </a:r>
          </a:p>
          <a:p>
            <a:r>
              <a:rPr lang="cs-CZ" dirty="0" smtClean="0"/>
              <a:t>Nestátní </a:t>
            </a:r>
            <a:r>
              <a:rPr lang="cs-CZ" dirty="0"/>
              <a:t>neziskové </a:t>
            </a:r>
            <a:r>
              <a:rPr lang="cs-CZ" dirty="0" smtClean="0"/>
              <a:t>organizace</a:t>
            </a:r>
          </a:p>
          <a:p>
            <a:r>
              <a:rPr lang="cs-CZ" dirty="0" smtClean="0"/>
              <a:t>Obchodní korporace</a:t>
            </a:r>
          </a:p>
          <a:p>
            <a:r>
              <a:rPr lang="cs-CZ" dirty="0" smtClean="0"/>
              <a:t>OSVČ</a:t>
            </a:r>
          </a:p>
          <a:p>
            <a:r>
              <a:rPr lang="cs-CZ" dirty="0" smtClean="0"/>
              <a:t>Poradenské a </a:t>
            </a:r>
            <a:r>
              <a:rPr lang="cs-CZ" dirty="0"/>
              <a:t>vzdělávací </a:t>
            </a:r>
            <a:r>
              <a:rPr lang="cs-CZ" dirty="0" smtClean="0"/>
              <a:t>instituce</a:t>
            </a:r>
          </a:p>
          <a:p>
            <a:r>
              <a:rPr lang="cs-CZ" dirty="0" smtClean="0"/>
              <a:t>Školy </a:t>
            </a:r>
            <a:r>
              <a:rPr lang="cs-CZ" dirty="0"/>
              <a:t>a školská zařízení.</a:t>
            </a:r>
            <a:endParaRPr lang="cs-CZ" dirty="0" smtClean="0"/>
          </a:p>
        </p:txBody>
      </p:sp>
    </p:spTree>
    <p:extLst>
      <p:ext uri="{BB962C8B-B14F-4D97-AF65-F5344CB8AC3E}">
        <p14:creationId xmlns:p14="http://schemas.microsoft.com/office/powerpoint/2010/main" val="26281229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228600"/>
            <a:ext cx="10018713" cy="781493"/>
          </a:xfrm>
        </p:spPr>
        <p:txBody>
          <a:bodyPr/>
          <a:lstStyle/>
          <a:p>
            <a:r>
              <a:rPr lang="cs-CZ" dirty="0" smtClean="0"/>
              <a:t>VEŘEJNÉ ZAKÁZKY</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70</a:t>
            </a:fld>
            <a:endParaRPr lang="cs-CZ" dirty="0"/>
          </a:p>
        </p:txBody>
      </p:sp>
      <p:sp>
        <p:nvSpPr>
          <p:cNvPr id="5" name="Zástupný symbol pro obsah 4"/>
          <p:cNvSpPr>
            <a:spLocks noGrp="1"/>
          </p:cNvSpPr>
          <p:nvPr>
            <p:ph idx="13"/>
          </p:nvPr>
        </p:nvSpPr>
        <p:spPr>
          <a:xfrm>
            <a:off x="1919536" y="3789040"/>
            <a:ext cx="5184576" cy="2880320"/>
          </a:xfrm>
        </p:spPr>
        <p:txBody>
          <a:bodyPr>
            <a:normAutofit lnSpcReduction="10000"/>
          </a:bodyPr>
          <a:lstStyle/>
          <a:p>
            <a:pPr>
              <a:spcBef>
                <a:spcPts val="0"/>
              </a:spcBef>
              <a:buFont typeface="Wingdings" panose="05000000000000000000" pitchFamily="2" charset="2"/>
              <a:buChar char=""/>
            </a:pPr>
            <a:r>
              <a:rPr lang="cs-CZ" sz="1600" dirty="0"/>
              <a:t>Záložka Projekt </a:t>
            </a:r>
            <a:br>
              <a:rPr lang="cs-CZ" sz="1600" dirty="0"/>
            </a:br>
            <a:r>
              <a:rPr lang="cs-CZ" sz="1600" dirty="0"/>
              <a:t>(sekce Identifikace projektu)</a:t>
            </a:r>
          </a:p>
          <a:p>
            <a:pPr algn="just">
              <a:spcBef>
                <a:spcPts val="0"/>
              </a:spcBef>
              <a:buFont typeface="Wingdings" panose="05000000000000000000" pitchFamily="2" charset="2"/>
              <a:buChar char=""/>
            </a:pPr>
            <a:r>
              <a:rPr lang="cs-CZ" sz="1600" dirty="0"/>
              <a:t>Záložka Veřejné zakázky </a:t>
            </a:r>
          </a:p>
          <a:p>
            <a:pPr>
              <a:spcBef>
                <a:spcPts val="0"/>
              </a:spcBef>
              <a:buFont typeface="Wingdings" panose="05000000000000000000" pitchFamily="2" charset="2"/>
              <a:buChar char=""/>
            </a:pPr>
            <a:r>
              <a:rPr lang="cs-CZ" sz="1600" b="1" dirty="0"/>
              <a:t>Zjednodušeně se jedná o zakázky </a:t>
            </a:r>
            <a:br>
              <a:rPr lang="cs-CZ" sz="1600" b="1" dirty="0"/>
            </a:br>
            <a:r>
              <a:rPr lang="cs-CZ" sz="1600" b="1" dirty="0"/>
              <a:t>s předpokládanou hodnotou dosahující či vyšší než 400.000 Kč bez DPH nebo s přepokládanou hodnotou dosahující či vyšší než 500.000 Kč </a:t>
            </a:r>
            <a:br>
              <a:rPr lang="cs-CZ" sz="1600" b="1" dirty="0"/>
            </a:br>
            <a:r>
              <a:rPr lang="cs-CZ" sz="1600" b="1" dirty="0"/>
              <a:t>bez DPH </a:t>
            </a:r>
            <a:r>
              <a:rPr lang="cs-CZ" sz="1400" dirty="0"/>
              <a:t>v případě, že zadavatel nepatří mezi veřejné </a:t>
            </a:r>
            <a:br>
              <a:rPr lang="cs-CZ" sz="1400" dirty="0"/>
            </a:br>
            <a:r>
              <a:rPr lang="cs-CZ" sz="1400" dirty="0"/>
              <a:t>či sektorové zadavatele podle § 2 odst. 2 a 6 zákona </a:t>
            </a:r>
            <a:br>
              <a:rPr lang="cs-CZ" sz="1400" dirty="0"/>
            </a:br>
            <a:r>
              <a:rPr lang="cs-CZ" sz="1400" dirty="0"/>
              <a:t>č. 137/2006 Sb., o veřejných zakázkách, a zároveň podpora poskytovaná na tuto zakázku není vyšší než 50 %.</a:t>
            </a:r>
          </a:p>
          <a:p>
            <a:pPr algn="just">
              <a:spcBef>
                <a:spcPts val="0"/>
              </a:spcBef>
              <a:buFont typeface="Wingdings" panose="05000000000000000000" pitchFamily="2" charset="2"/>
              <a:buChar char=""/>
            </a:pPr>
            <a:endParaRPr lang="cs-CZ" dirty="0"/>
          </a:p>
        </p:txBody>
      </p:sp>
      <p:pic>
        <p:nvPicPr>
          <p:cNvPr id="1029" name="Picture 5" descr="C:\Users\michaela.sedlackova\Desktop\Printscreeny_IS KP14+\veřejné zakázky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052" y="1104207"/>
            <a:ext cx="8624829" cy="25227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Printscreeny_IS KP14+\Veřejné zakázky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4231" y="3212977"/>
            <a:ext cx="2160240" cy="20422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aela.sedlackova\Desktop\Printscreeny_IS KP14+\veřejné zakázky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8129" y="4662458"/>
            <a:ext cx="2531237"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1079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430620"/>
            <a:ext cx="10018713" cy="834656"/>
          </a:xfrm>
        </p:spPr>
        <p:txBody>
          <a:bodyPr/>
          <a:lstStyle/>
          <a:p>
            <a:r>
              <a:rPr lang="cs-CZ" dirty="0"/>
              <a:t>Veřejné zakázky</a:t>
            </a:r>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2366592444"/>
              </p:ext>
            </p:extLst>
          </p:nvPr>
        </p:nvGraphicFramePr>
        <p:xfrm>
          <a:off x="2157605" y="1416918"/>
          <a:ext cx="7881917" cy="4679424"/>
        </p:xfrm>
        <a:graphic>
          <a:graphicData uri="http://schemas.openxmlformats.org/drawingml/2006/table">
            <a:tbl>
              <a:tblPr firstRow="1" bandRow="1">
                <a:tableStyleId>{F5AB1C69-6EDB-4FF4-983F-18BD219EF322}</a:tableStyleId>
              </a:tblPr>
              <a:tblGrid>
                <a:gridCol w="2688167">
                  <a:extLst>
                    <a:ext uri="{9D8B030D-6E8A-4147-A177-3AD203B41FA5}">
                      <a16:colId xmlns:a16="http://schemas.microsoft.com/office/drawing/2014/main" val="20000"/>
                    </a:ext>
                  </a:extLst>
                </a:gridCol>
                <a:gridCol w="2688167">
                  <a:extLst>
                    <a:ext uri="{9D8B030D-6E8A-4147-A177-3AD203B41FA5}">
                      <a16:colId xmlns:a16="http://schemas.microsoft.com/office/drawing/2014/main" val="20001"/>
                    </a:ext>
                  </a:extLst>
                </a:gridCol>
                <a:gridCol w="2505583">
                  <a:extLst>
                    <a:ext uri="{9D8B030D-6E8A-4147-A177-3AD203B41FA5}">
                      <a16:colId xmlns:a16="http://schemas.microsoft.com/office/drawing/2014/main" val="20002"/>
                    </a:ext>
                  </a:extLst>
                </a:gridCol>
              </a:tblGrid>
              <a:tr h="606734">
                <a:tc>
                  <a:txBody>
                    <a:bodyPr/>
                    <a:lstStyle/>
                    <a:p>
                      <a:r>
                        <a:rPr lang="cs-CZ" dirty="0" smtClean="0"/>
                        <a:t>Méně než 400/500</a:t>
                      </a:r>
                      <a:r>
                        <a:rPr lang="cs-CZ" baseline="0" dirty="0" smtClean="0"/>
                        <a:t> tis. Kč bez DPH</a:t>
                      </a:r>
                      <a:endParaRPr lang="cs-CZ" dirty="0"/>
                    </a:p>
                  </a:txBody>
                  <a:tcPr/>
                </a:tc>
                <a:tc>
                  <a:txBody>
                    <a:bodyPr/>
                    <a:lstStyle/>
                    <a:p>
                      <a:r>
                        <a:rPr lang="cs-CZ" dirty="0" smtClean="0"/>
                        <a:t>Od 400/500 tis. Kč do 2mil./6mil. Kč bez DPH</a:t>
                      </a:r>
                      <a:endParaRPr lang="cs-CZ" dirty="0"/>
                    </a:p>
                  </a:txBody>
                  <a:tcPr/>
                </a:tc>
                <a:tc>
                  <a:txBody>
                    <a:bodyPr/>
                    <a:lstStyle/>
                    <a:p>
                      <a:r>
                        <a:rPr lang="cs-CZ" dirty="0" smtClean="0"/>
                        <a:t>Od 2 mil./6mil. Kč bez DPH</a:t>
                      </a:r>
                      <a:endParaRPr lang="cs-CZ" dirty="0"/>
                    </a:p>
                  </a:txBody>
                  <a:tcPr/>
                </a:tc>
                <a:extLst>
                  <a:ext uri="{0D108BD9-81ED-4DB2-BD59-A6C34878D82A}">
                    <a16:rowId xmlns:a16="http://schemas.microsoft.com/office/drawing/2014/main" val="10000"/>
                  </a:ext>
                </a:extLst>
              </a:tr>
              <a:tr h="65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Neprovádí se výběrové řízení</a:t>
                      </a:r>
                      <a:endParaRPr lang="cs-CZ"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Výběr dodavatele je vázán na VŘ</a:t>
                      </a:r>
                      <a:endParaRPr lang="cs-CZ"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Výběr</a:t>
                      </a:r>
                      <a:r>
                        <a:rPr lang="cs-CZ" baseline="0" dirty="0" smtClean="0"/>
                        <a:t> dodavatele je vázán na VŘ</a:t>
                      </a:r>
                      <a:endParaRPr lang="cs-CZ" b="1" baseline="0" dirty="0" smtClean="0"/>
                    </a:p>
                  </a:txBody>
                  <a:tcPr/>
                </a:tc>
                <a:extLst>
                  <a:ext uri="{0D108BD9-81ED-4DB2-BD59-A6C34878D82A}">
                    <a16:rowId xmlns:a16="http://schemas.microsoft.com/office/drawing/2014/main" val="10001"/>
                  </a:ext>
                </a:extLst>
              </a:tr>
              <a:tr h="3207023">
                <a:tc>
                  <a:txBody>
                    <a:bodyPr/>
                    <a:lstStyle/>
                    <a:p>
                      <a:pPr marL="285750" indent="-285750" algn="l">
                        <a:buFont typeface="Arial" panose="020B0604020202020204" pitchFamily="34" charset="0"/>
                        <a:buChar char="•"/>
                      </a:pPr>
                      <a:r>
                        <a:rPr lang="cs-CZ" sz="1800" dirty="0" smtClean="0"/>
                        <a:t>Rozhodnutí </a:t>
                      </a:r>
                      <a:br>
                        <a:rPr lang="cs-CZ" sz="1800" dirty="0" smtClean="0"/>
                      </a:br>
                      <a:r>
                        <a:rPr lang="cs-CZ" sz="1800" dirty="0" smtClean="0"/>
                        <a:t>o dodavateli vychází z dříve získaných</a:t>
                      </a:r>
                      <a:r>
                        <a:rPr lang="cs-CZ" sz="1800" baseline="0" dirty="0" smtClean="0"/>
                        <a:t> informací na trhu (resp. cenách) nebo průzkumu trhu</a:t>
                      </a:r>
                    </a:p>
                    <a:p>
                      <a:pPr marL="285750" indent="-285750" algn="l">
                        <a:buFont typeface="Arial" panose="020B0604020202020204" pitchFamily="34" charset="0"/>
                        <a:buChar char="•"/>
                      </a:pPr>
                      <a:r>
                        <a:rPr lang="cs-CZ" sz="1800" baseline="0" dirty="0" smtClean="0"/>
                        <a:t>Doložení účetního dokladu – zřejmý předmět zakázky, množství plnění </a:t>
                      </a:r>
                      <a:br>
                        <a:rPr lang="cs-CZ" sz="1800" baseline="0" dirty="0" smtClean="0"/>
                      </a:br>
                      <a:r>
                        <a:rPr lang="cs-CZ" sz="1800" baseline="0" dirty="0" smtClean="0"/>
                        <a:t>a cena</a:t>
                      </a:r>
                      <a:endParaRPr lang="cs-CZ" sz="1800" dirty="0" smtClean="0"/>
                    </a:p>
                    <a:p>
                      <a:pPr marL="285750" indent="-285750" algn="l">
                        <a:buFont typeface="Arial" panose="020B0604020202020204" pitchFamily="34" charset="0"/>
                        <a:buChar char="•"/>
                      </a:pPr>
                      <a:endParaRPr lang="cs-CZ" sz="1800" dirty="0"/>
                    </a:p>
                  </a:txBody>
                  <a:tcPr/>
                </a:tc>
                <a:tc>
                  <a:txBody>
                    <a:bodyPr/>
                    <a:lstStyle/>
                    <a:p>
                      <a:pPr marL="285750" indent="-285750" algn="l">
                        <a:buFont typeface="Arial" panose="020B0604020202020204" pitchFamily="34" charset="0"/>
                        <a:buChar char="•"/>
                      </a:pPr>
                      <a:r>
                        <a:rPr lang="cs-CZ" sz="1800" dirty="0" smtClean="0"/>
                        <a:t>Povinnost zveřejnit výzvu na esfcr.cz </a:t>
                      </a:r>
                    </a:p>
                    <a:p>
                      <a:pPr marL="285750" indent="-285750" algn="l">
                        <a:buFont typeface="Arial" panose="020B0604020202020204" pitchFamily="34" charset="0"/>
                        <a:buChar char="•"/>
                      </a:pPr>
                      <a:r>
                        <a:rPr lang="cs-CZ" sz="1800" dirty="0" smtClean="0"/>
                        <a:t>Zápis o hodnocení nabídek</a:t>
                      </a:r>
                    </a:p>
                    <a:p>
                      <a:pPr marL="285750" indent="-285750" algn="l">
                        <a:buFont typeface="Arial" panose="020B0604020202020204" pitchFamily="34" charset="0"/>
                        <a:buChar char="•"/>
                      </a:pPr>
                      <a:r>
                        <a:rPr lang="cs-CZ" sz="1800" dirty="0" smtClean="0"/>
                        <a:t>Písemná smlouva </a:t>
                      </a:r>
                      <a:br>
                        <a:rPr lang="cs-CZ" sz="1800" dirty="0" smtClean="0"/>
                      </a:br>
                      <a:r>
                        <a:rPr lang="cs-CZ" sz="1800" dirty="0" smtClean="0"/>
                        <a:t>s dodavatelem (alespoň ve formě písemné potvrzené objednávky</a:t>
                      </a:r>
                      <a:r>
                        <a:rPr lang="cs-CZ" sz="1800" baseline="0" dirty="0" smtClean="0"/>
                        <a:t> dodavatelem)</a:t>
                      </a:r>
                      <a:endParaRPr lang="cs-CZ" sz="1800" b="0" dirty="0"/>
                    </a:p>
                  </a:txBody>
                  <a:tcPr/>
                </a:tc>
                <a:tc>
                  <a:txBody>
                    <a:bodyPr/>
                    <a:lstStyle/>
                    <a:p>
                      <a:pPr marL="0" indent="0" algn="l">
                        <a:buFont typeface="Arial" panose="020B0604020202020204" pitchFamily="34" charset="0"/>
                        <a:buNone/>
                      </a:pPr>
                      <a:r>
                        <a:rPr lang="cs-CZ" sz="1800" baseline="0" dirty="0" smtClean="0"/>
                        <a:t>Dle zákona č.137/2006 Sb., </a:t>
                      </a:r>
                      <a:br>
                        <a:rPr lang="cs-CZ" sz="1800" baseline="0" dirty="0" smtClean="0"/>
                      </a:br>
                      <a:r>
                        <a:rPr lang="cs-CZ" sz="1800" baseline="0" dirty="0" smtClean="0"/>
                        <a:t>o veřejných zakázkách</a:t>
                      </a:r>
                    </a:p>
                    <a:p>
                      <a:pPr marL="285750" indent="-285750" algn="l" defTabSz="914400" rtl="0" eaLnBrk="1" latinLnBrk="0" hangingPunct="1">
                        <a:buFont typeface="Arial" panose="020B0604020202020204" pitchFamily="34" charset="0"/>
                        <a:buChar char="•"/>
                      </a:pPr>
                      <a:r>
                        <a:rPr lang="cs-CZ" sz="1800" kern="1200" dirty="0" smtClean="0"/>
                        <a:t>Povinnost zveřejnění </a:t>
                      </a:r>
                    </a:p>
                    <a:p>
                      <a:pPr marL="285750" indent="-285750" algn="l" defTabSz="914400" rtl="0" eaLnBrk="1" latinLnBrk="0" hangingPunct="1">
                        <a:buFont typeface="Arial" panose="020B0604020202020204" pitchFamily="34" charset="0"/>
                        <a:buChar char="•"/>
                      </a:pPr>
                      <a:r>
                        <a:rPr lang="cs-CZ" sz="1800" kern="1200" dirty="0" smtClean="0"/>
                        <a:t>Zápis o posouzení a hodnocení nabídek</a:t>
                      </a:r>
                    </a:p>
                    <a:p>
                      <a:pPr marL="285750" indent="-285750" algn="l" defTabSz="914400" rtl="0" eaLnBrk="1" latinLnBrk="0" hangingPunct="1">
                        <a:buFont typeface="Arial" panose="020B0604020202020204" pitchFamily="34" charset="0"/>
                        <a:buChar char="•"/>
                      </a:pPr>
                      <a:r>
                        <a:rPr lang="cs-CZ" sz="1800" kern="1200" dirty="0" smtClean="0"/>
                        <a:t>Písemná smlouva </a:t>
                      </a:r>
                      <a:br>
                        <a:rPr lang="cs-CZ" sz="1800" kern="1200" dirty="0" smtClean="0"/>
                      </a:br>
                      <a:r>
                        <a:rPr lang="cs-CZ" sz="1800" kern="1200" dirty="0" smtClean="0"/>
                        <a:t>s dodavatelem (nepostačuje objednávka)</a:t>
                      </a:r>
                      <a:endParaRPr lang="cs-CZ" sz="1800" b="0" kern="1200" dirty="0" smtClean="0">
                        <a:solidFill>
                          <a:schemeClr val="dk1"/>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
        <p:nvSpPr>
          <p:cNvPr id="4" name="Zástupný symbol pro číslo snímku 3"/>
          <p:cNvSpPr>
            <a:spLocks noGrp="1"/>
          </p:cNvSpPr>
          <p:nvPr>
            <p:ph type="sldNum" sz="quarter" idx="12"/>
          </p:nvPr>
        </p:nvSpPr>
        <p:spPr/>
        <p:txBody>
          <a:bodyPr/>
          <a:lstStyle/>
          <a:p>
            <a:fld id="{479BF083-4774-43B1-9AB0-5CC1AC5DD8EE}" type="slidenum">
              <a:rPr lang="cs-CZ" smtClean="0"/>
              <a:pPr/>
              <a:t>71</a:t>
            </a:fld>
            <a:endParaRPr lang="cs-CZ" dirty="0"/>
          </a:p>
        </p:txBody>
      </p:sp>
      <p:sp>
        <p:nvSpPr>
          <p:cNvPr id="3" name="TextovéPole 2"/>
          <p:cNvSpPr txBox="1"/>
          <p:nvPr/>
        </p:nvSpPr>
        <p:spPr>
          <a:xfrm>
            <a:off x="1958104" y="6247984"/>
            <a:ext cx="8280920" cy="369332"/>
          </a:xfrm>
          <a:prstGeom prst="rect">
            <a:avLst/>
          </a:prstGeom>
          <a:noFill/>
        </p:spPr>
        <p:txBody>
          <a:bodyPr wrap="square" rtlCol="0">
            <a:spAutoFit/>
          </a:bodyPr>
          <a:lstStyle/>
          <a:p>
            <a:pPr marL="285750" indent="-285750">
              <a:buFont typeface="Arial" panose="020B0604020202020204" pitchFamily="34" charset="0"/>
              <a:buChar char="•"/>
            </a:pPr>
            <a:r>
              <a:rPr lang="cs-CZ" b="1" dirty="0"/>
              <a:t>ÚČELOVÉ DĚLENÍ PŘEDMĚTU VZ JE NEPŘÍPUSTNÉ !!!</a:t>
            </a:r>
          </a:p>
        </p:txBody>
      </p:sp>
    </p:spTree>
    <p:extLst>
      <p:ext uri="{BB962C8B-B14F-4D97-AF65-F5344CB8AC3E}">
        <p14:creationId xmlns:p14="http://schemas.microsoft.com/office/powerpoint/2010/main" val="6759690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0"/>
            <a:ext cx="10018713" cy="1201479"/>
          </a:xfrm>
        </p:spPr>
        <p:txBody>
          <a:bodyPr/>
          <a:lstStyle/>
          <a:p>
            <a:r>
              <a:rPr lang="cs-CZ" dirty="0"/>
              <a:t>Č</a:t>
            </a:r>
            <a:r>
              <a:rPr lang="cs-CZ" dirty="0" smtClean="0"/>
              <a:t>estné prohlášení</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72</a:t>
            </a:fld>
            <a:endParaRPr lang="cs-CZ" dirty="0"/>
          </a:p>
        </p:txBody>
      </p:sp>
      <p:sp>
        <p:nvSpPr>
          <p:cNvPr id="5" name="Zástupný symbol pro obsah 4"/>
          <p:cNvSpPr>
            <a:spLocks noGrp="1"/>
          </p:cNvSpPr>
          <p:nvPr>
            <p:ph idx="13"/>
          </p:nvPr>
        </p:nvSpPr>
        <p:spPr>
          <a:xfrm>
            <a:off x="2063552" y="5661248"/>
            <a:ext cx="8064896" cy="1008112"/>
          </a:xfrm>
        </p:spPr>
        <p:txBody>
          <a:bodyPr>
            <a:normAutofit/>
          </a:bodyPr>
          <a:lstStyle/>
          <a:p>
            <a:pPr algn="just">
              <a:spcBef>
                <a:spcPts val="0"/>
              </a:spcBef>
              <a:buFont typeface="Wingdings" panose="05000000000000000000" pitchFamily="2" charset="2"/>
              <a:buChar char=""/>
            </a:pPr>
            <a:r>
              <a:rPr lang="cs-CZ" sz="1600" dirty="0"/>
              <a:t>Zaškrtnout </a:t>
            </a:r>
            <a:r>
              <a:rPr lang="cs-CZ" sz="1600" dirty="0" err="1"/>
              <a:t>checkbox</a:t>
            </a:r>
            <a:r>
              <a:rPr lang="cs-CZ" sz="1600" dirty="0"/>
              <a:t> u požadovaných čestných prohlášení a každý řádek uložit.</a:t>
            </a:r>
          </a:p>
          <a:p>
            <a:pPr algn="just">
              <a:spcBef>
                <a:spcPts val="0"/>
              </a:spcBef>
              <a:buFont typeface="Wingdings" panose="05000000000000000000" pitchFamily="2" charset="2"/>
              <a:buChar char=""/>
            </a:pPr>
            <a:r>
              <a:rPr lang="cs-CZ" sz="1600" dirty="0"/>
              <a:t>Editace se omezuje na vyznačení souhlasu s textem prohlášení, textové pole </a:t>
            </a:r>
            <a:br>
              <a:rPr lang="cs-CZ" sz="1600" dirty="0"/>
            </a:br>
            <a:r>
              <a:rPr lang="cs-CZ" sz="1600" dirty="0"/>
              <a:t>s obsahem prohlášení nelze editovat.</a:t>
            </a:r>
          </a:p>
          <a:p>
            <a:pPr algn="just">
              <a:spcBef>
                <a:spcPts val="0"/>
              </a:spcBef>
              <a:buFont typeface="Wingdings" panose="05000000000000000000" pitchFamily="2" charset="2"/>
              <a:buChar char=""/>
            </a:pPr>
            <a:endParaRPr lang="cs-CZ" sz="2000" dirty="0"/>
          </a:p>
          <a:p>
            <a:pPr algn="just">
              <a:spcBef>
                <a:spcPts val="0"/>
              </a:spcBef>
              <a:buFont typeface="Wingdings" panose="05000000000000000000" pitchFamily="2" charset="2"/>
              <a:buChar char=""/>
            </a:pPr>
            <a:endParaRPr lang="cs-CZ" sz="2000" dirty="0"/>
          </a:p>
        </p:txBody>
      </p:sp>
      <p:pic>
        <p:nvPicPr>
          <p:cNvPr id="2050" name="Picture 2" descr="C:\Users\michaela.sedlackova\Desktop\Č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849" y="877775"/>
            <a:ext cx="7210302" cy="4306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3549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33167" y="292397"/>
            <a:ext cx="10018713" cy="647450"/>
          </a:xfrm>
        </p:spPr>
        <p:txBody>
          <a:bodyPr>
            <a:normAutofit fontScale="90000"/>
          </a:bodyPr>
          <a:lstStyle/>
          <a:p>
            <a:r>
              <a:rPr lang="cs-CZ" dirty="0"/>
              <a:t>D</a:t>
            </a:r>
            <a:r>
              <a:rPr lang="cs-CZ" dirty="0" smtClean="0"/>
              <a:t>okumenty</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73</a:t>
            </a:fld>
            <a:endParaRPr lang="cs-CZ" dirty="0"/>
          </a:p>
        </p:txBody>
      </p:sp>
      <p:sp>
        <p:nvSpPr>
          <p:cNvPr id="5" name="Zástupný symbol pro obsah 4"/>
          <p:cNvSpPr>
            <a:spLocks noGrp="1"/>
          </p:cNvSpPr>
          <p:nvPr>
            <p:ph idx="13"/>
          </p:nvPr>
        </p:nvSpPr>
        <p:spPr>
          <a:xfrm>
            <a:off x="1919536" y="5661248"/>
            <a:ext cx="8352928" cy="1008112"/>
          </a:xfrm>
        </p:spPr>
        <p:txBody>
          <a:bodyPr>
            <a:normAutofit/>
          </a:bodyPr>
          <a:lstStyle/>
          <a:p>
            <a:pPr algn="just">
              <a:spcBef>
                <a:spcPts val="0"/>
              </a:spcBef>
              <a:buFont typeface="Wingdings" panose="05000000000000000000" pitchFamily="2" charset="2"/>
              <a:buChar char=""/>
            </a:pPr>
            <a:r>
              <a:rPr lang="cs-CZ" sz="1600" dirty="0"/>
              <a:t>Požadované dokumenty jsou uvedeny v textu výzvy MAS/ŘO.</a:t>
            </a:r>
          </a:p>
          <a:p>
            <a:pPr algn="just">
              <a:spcBef>
                <a:spcPts val="0"/>
              </a:spcBef>
              <a:buFont typeface="Wingdings" panose="05000000000000000000" pitchFamily="2" charset="2"/>
              <a:buChar char=""/>
            </a:pPr>
            <a:r>
              <a:rPr lang="cs-CZ" sz="1600" dirty="0"/>
              <a:t>Předdefinovaný </a:t>
            </a:r>
            <a:r>
              <a:rPr lang="cs-CZ" sz="1600" u="sng" dirty="0"/>
              <a:t>vzor/formulář</a:t>
            </a:r>
            <a:r>
              <a:rPr lang="cs-CZ" sz="1600" dirty="0"/>
              <a:t> přílohy stáhnete přes tlačítko Stáhnout soubor dokumentu.</a:t>
            </a:r>
          </a:p>
          <a:p>
            <a:pPr algn="just">
              <a:spcBef>
                <a:spcPts val="0"/>
              </a:spcBef>
              <a:buFont typeface="Wingdings" panose="05000000000000000000" pitchFamily="2" charset="2"/>
              <a:buChar char=""/>
            </a:pPr>
            <a:r>
              <a:rPr lang="cs-CZ" sz="1600" dirty="0"/>
              <a:t>Tlačítkem Připojit fyzický soubor připojíte a záznam uložte.</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8318" y="1220519"/>
            <a:ext cx="7632848" cy="432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7639636" y="3391107"/>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4698973" y="4883418"/>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2188318" y="5176442"/>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429448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202020"/>
            <a:ext cx="10018713" cy="1041990"/>
          </a:xfrm>
        </p:spPr>
        <p:txBody>
          <a:bodyPr>
            <a:normAutofit/>
          </a:bodyPr>
          <a:lstStyle/>
          <a:p>
            <a:r>
              <a:rPr lang="cs-CZ" dirty="0" smtClean="0"/>
              <a:t>Operace se žádostí</a:t>
            </a:r>
            <a:endParaRPr lang="cs-CZ" dirty="0"/>
          </a:p>
        </p:txBody>
      </p:sp>
      <p:sp>
        <p:nvSpPr>
          <p:cNvPr id="3" name="Zástupný symbol pro obsah 2"/>
          <p:cNvSpPr>
            <a:spLocks noGrp="1"/>
          </p:cNvSpPr>
          <p:nvPr>
            <p:ph idx="1"/>
          </p:nvPr>
        </p:nvSpPr>
        <p:spPr>
          <a:xfrm>
            <a:off x="2064000" y="1484783"/>
            <a:ext cx="8208712" cy="2619383"/>
          </a:xfrm>
        </p:spPr>
        <p:txBody>
          <a:bodyPr>
            <a:normAutofit fontScale="47500" lnSpcReduction="20000"/>
          </a:bodyPr>
          <a:lstStyle/>
          <a:p>
            <a:r>
              <a:rPr lang="cs-CZ" sz="3400" dirty="0" smtClean="0"/>
              <a:t>Horní příkazový řádek obsahuje:</a:t>
            </a:r>
          </a:p>
          <a:p>
            <a:pPr lvl="1"/>
            <a:r>
              <a:rPr lang="cs-CZ" sz="3400" dirty="0" smtClean="0">
                <a:solidFill>
                  <a:schemeClr val="accent6"/>
                </a:solidFill>
              </a:rPr>
              <a:t>Přístup k projektu</a:t>
            </a:r>
          </a:p>
          <a:p>
            <a:pPr lvl="1"/>
            <a:r>
              <a:rPr lang="cs-CZ" sz="3400" dirty="0" smtClean="0"/>
              <a:t>Plné moci</a:t>
            </a:r>
          </a:p>
          <a:p>
            <a:pPr lvl="1"/>
            <a:r>
              <a:rPr lang="cs-CZ" sz="3400" dirty="0" smtClean="0"/>
              <a:t>Kopírovat</a:t>
            </a:r>
          </a:p>
          <a:p>
            <a:pPr lvl="1"/>
            <a:r>
              <a:rPr lang="cs-CZ" sz="3400" dirty="0" smtClean="0"/>
              <a:t>Vymazat žádost</a:t>
            </a:r>
          </a:p>
          <a:p>
            <a:pPr lvl="1"/>
            <a:r>
              <a:rPr lang="cs-CZ" sz="3400" dirty="0" smtClean="0">
                <a:solidFill>
                  <a:schemeClr val="accent6"/>
                </a:solidFill>
              </a:rPr>
              <a:t>Kontrola</a:t>
            </a:r>
          </a:p>
          <a:p>
            <a:pPr lvl="1"/>
            <a:r>
              <a:rPr lang="cs-CZ" sz="3400" dirty="0" smtClean="0">
                <a:solidFill>
                  <a:schemeClr val="accent6"/>
                </a:solidFill>
              </a:rPr>
              <a:t>Finalizace</a:t>
            </a:r>
          </a:p>
          <a:p>
            <a:pPr lvl="1"/>
            <a:r>
              <a:rPr lang="cs-CZ" sz="3400" dirty="0"/>
              <a:t>T</a:t>
            </a:r>
            <a:r>
              <a:rPr lang="cs-CZ" sz="3400" dirty="0" smtClean="0"/>
              <a:t>isk</a:t>
            </a:r>
          </a:p>
          <a:p>
            <a:pPr lvl="1"/>
            <a:endParaRPr lang="cs-CZ" dirty="0"/>
          </a:p>
        </p:txBody>
      </p:sp>
      <p:pic>
        <p:nvPicPr>
          <p:cNvPr id="12290"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tretch>
            <a:fillRect/>
          </a:stretch>
        </p:blipFill>
        <p:spPr bwMode="auto">
          <a:xfrm>
            <a:off x="1919287" y="4656931"/>
            <a:ext cx="835342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ástupný symbol pro číslo snímku 4"/>
          <p:cNvSpPr>
            <a:spLocks noGrp="1"/>
          </p:cNvSpPr>
          <p:nvPr>
            <p:ph type="sldNum" sz="quarter" idx="13"/>
          </p:nvPr>
        </p:nvSpPr>
        <p:spPr/>
        <p:txBody>
          <a:bodyPr/>
          <a:lstStyle/>
          <a:p>
            <a:fld id="{479BF083-4774-43B1-9AB0-5CC1AC5DD8EE}" type="slidenum">
              <a:rPr lang="cs-CZ" smtClean="0"/>
              <a:pPr/>
              <a:t>74</a:t>
            </a:fld>
            <a:endParaRPr lang="cs-CZ" dirty="0"/>
          </a:p>
        </p:txBody>
      </p:sp>
    </p:spTree>
    <p:extLst>
      <p:ext uri="{BB962C8B-B14F-4D97-AF65-F5344CB8AC3E}">
        <p14:creationId xmlns:p14="http://schemas.microsoft.com/office/powerpoint/2010/main" val="6498061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186069"/>
            <a:ext cx="10018713" cy="515679"/>
          </a:xfrm>
        </p:spPr>
        <p:txBody>
          <a:bodyPr>
            <a:normAutofit fontScale="90000"/>
          </a:bodyPr>
          <a:lstStyle/>
          <a:p>
            <a:r>
              <a:rPr lang="cs-CZ" dirty="0" smtClean="0"/>
              <a:t>Přístup k projektu </a:t>
            </a:r>
            <a:endParaRPr lang="cs-CZ" dirty="0"/>
          </a:p>
        </p:txBody>
      </p:sp>
      <p:sp>
        <p:nvSpPr>
          <p:cNvPr id="3" name="Zástupný symbol pro obsah 2"/>
          <p:cNvSpPr>
            <a:spLocks noGrp="1"/>
          </p:cNvSpPr>
          <p:nvPr>
            <p:ph idx="1"/>
          </p:nvPr>
        </p:nvSpPr>
        <p:spPr>
          <a:xfrm>
            <a:off x="1842883" y="1517916"/>
            <a:ext cx="8064000" cy="4824056"/>
          </a:xfrm>
        </p:spPr>
        <p:txBody>
          <a:bodyPr>
            <a:normAutofit fontScale="92500" lnSpcReduction="20000"/>
          </a:bodyPr>
          <a:lstStyle/>
          <a:p>
            <a:pPr algn="just"/>
            <a:r>
              <a:rPr lang="cs-CZ" dirty="0"/>
              <a:t>Uživatel, který žádost založil se automaticky stává </a:t>
            </a:r>
            <a:r>
              <a:rPr lang="cs-CZ" u="sng" dirty="0"/>
              <a:t>Správcem přístupů.</a:t>
            </a:r>
          </a:p>
          <a:p>
            <a:pPr marL="0" indent="0" algn="just">
              <a:buNone/>
            </a:pPr>
            <a:endParaRPr lang="cs-CZ" u="sng" dirty="0" smtClean="0"/>
          </a:p>
          <a:p>
            <a:pPr marL="0" indent="0" algn="just">
              <a:buNone/>
            </a:pPr>
            <a:endParaRPr lang="cs-CZ" u="sng" dirty="0"/>
          </a:p>
          <a:p>
            <a:pPr algn="just">
              <a:spcBef>
                <a:spcPts val="0"/>
              </a:spcBef>
            </a:pPr>
            <a:endParaRPr lang="cs-CZ" dirty="0" smtClean="0"/>
          </a:p>
          <a:p>
            <a:pPr algn="just">
              <a:spcBef>
                <a:spcPts val="0"/>
              </a:spcBef>
            </a:pPr>
            <a:r>
              <a:rPr lang="cs-CZ" dirty="0"/>
              <a:t>Možno zpřístupnit žádost dalším uživatelům, včetně pracovníků technické podpory </a:t>
            </a:r>
            <a:r>
              <a:rPr lang="cs-CZ" dirty="0">
                <a:hlinkClick r:id="rId3"/>
              </a:rPr>
              <a:t>iskp@mpsv.cz</a:t>
            </a:r>
            <a:r>
              <a:rPr lang="cs-CZ" dirty="0"/>
              <a:t>. </a:t>
            </a:r>
          </a:p>
          <a:p>
            <a:pPr algn="just"/>
            <a:r>
              <a:rPr lang="cs-CZ" u="sng" dirty="0"/>
              <a:t>Nastavit práva uživatelů:</a:t>
            </a:r>
          </a:p>
          <a:p>
            <a:pPr lvl="1" algn="just"/>
            <a:r>
              <a:rPr lang="cs-CZ" sz="1800" dirty="0"/>
              <a:t>Čtenář</a:t>
            </a:r>
          </a:p>
          <a:p>
            <a:pPr lvl="1" algn="just"/>
            <a:r>
              <a:rPr lang="cs-CZ" sz="1800" dirty="0"/>
              <a:t>Editor</a:t>
            </a:r>
          </a:p>
          <a:p>
            <a:pPr lvl="1" algn="just"/>
            <a:r>
              <a:rPr lang="cs-CZ" sz="1800" dirty="0"/>
              <a:t>Signatář</a:t>
            </a:r>
          </a:p>
          <a:p>
            <a:pPr lvl="1" algn="just"/>
            <a:r>
              <a:rPr lang="cs-CZ" sz="1800" dirty="0"/>
              <a:t>Správce přístupů</a:t>
            </a:r>
          </a:p>
          <a:p>
            <a:pPr lvl="1" algn="just"/>
            <a:r>
              <a:rPr lang="cs-CZ" sz="1800" dirty="0"/>
              <a:t>Zástupce správce přístupů</a:t>
            </a:r>
          </a:p>
          <a:p>
            <a:pPr marL="414000" lvl="1" indent="0">
              <a:buNone/>
            </a:pPr>
            <a:endParaRPr lang="cs-CZ" dirty="0"/>
          </a:p>
          <a:p>
            <a:pPr marL="414000" lvl="1" indent="0">
              <a:buNone/>
            </a:pPr>
            <a:endParaRPr lang="cs-CZ" dirty="0" smtClean="0"/>
          </a:p>
          <a:p>
            <a:pPr lvl="1"/>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75</a:t>
            </a:fld>
            <a:endParaRPr lang="cs-CZ"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3223" y="1431081"/>
            <a:ext cx="784887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5827745" y="2067578"/>
            <a:ext cx="648072" cy="6596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99313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46088" y="234502"/>
            <a:ext cx="10018713" cy="798984"/>
          </a:xfrm>
        </p:spPr>
        <p:txBody>
          <a:bodyPr/>
          <a:lstStyle/>
          <a:p>
            <a:r>
              <a:rPr lang="cs-CZ" dirty="0" smtClean="0"/>
              <a:t>Přístup k projektu </a:t>
            </a:r>
            <a:endParaRPr lang="cs-CZ" dirty="0"/>
          </a:p>
        </p:txBody>
      </p:sp>
      <p:sp>
        <p:nvSpPr>
          <p:cNvPr id="3" name="Zástupný symbol pro obsah 2"/>
          <p:cNvSpPr>
            <a:spLocks noGrp="1"/>
          </p:cNvSpPr>
          <p:nvPr>
            <p:ph idx="1"/>
          </p:nvPr>
        </p:nvSpPr>
        <p:spPr>
          <a:xfrm>
            <a:off x="2064000" y="1484784"/>
            <a:ext cx="8064000" cy="1512168"/>
          </a:xfrm>
        </p:spPr>
        <p:txBody>
          <a:bodyPr>
            <a:normAutofit lnSpcReduction="10000"/>
          </a:bodyPr>
          <a:lstStyle/>
          <a:p>
            <a:pPr algn="just">
              <a:spcBef>
                <a:spcPts val="0"/>
              </a:spcBef>
              <a:buFont typeface="Wingdings" panose="05000000000000000000" pitchFamily="2" charset="2"/>
              <a:buChar char=""/>
            </a:pPr>
            <a:r>
              <a:rPr lang="cs-CZ" dirty="0"/>
              <a:t>Přidělení přístupu novému uživateli pomocí tlačítka Nový záznam.</a:t>
            </a:r>
          </a:p>
          <a:p>
            <a:pPr algn="just">
              <a:spcBef>
                <a:spcPts val="0"/>
              </a:spcBef>
              <a:buFont typeface="Wingdings" panose="05000000000000000000" pitchFamily="2" charset="2"/>
              <a:buChar char=""/>
            </a:pPr>
            <a:r>
              <a:rPr lang="cs-CZ" dirty="0"/>
              <a:t>Změna práv stávajících uživatelů – Změnit nastavení přístupů.</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76</a:t>
            </a:fld>
            <a:endParaRPr lang="cs-CZ" dirty="0"/>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970" y="3429000"/>
            <a:ext cx="829406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8131474" y="5209950"/>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1991544" y="3501008"/>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712660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51791"/>
            <a:ext cx="10018713" cy="1032773"/>
          </a:xfrm>
        </p:spPr>
        <p:txBody>
          <a:bodyPr/>
          <a:lstStyle/>
          <a:p>
            <a:r>
              <a:rPr lang="cs-CZ" dirty="0" smtClean="0"/>
              <a:t>Přístup k projektu  </a:t>
            </a:r>
            <a:endParaRPr lang="cs-CZ" dirty="0"/>
          </a:p>
        </p:txBody>
      </p:sp>
      <p:sp>
        <p:nvSpPr>
          <p:cNvPr id="3" name="Zástupný symbol pro obsah 2"/>
          <p:cNvSpPr>
            <a:spLocks noGrp="1"/>
          </p:cNvSpPr>
          <p:nvPr>
            <p:ph idx="1"/>
          </p:nvPr>
        </p:nvSpPr>
        <p:spPr>
          <a:xfrm>
            <a:off x="2015427" y="947386"/>
            <a:ext cx="8064000" cy="838906"/>
          </a:xfrm>
        </p:spPr>
        <p:txBody>
          <a:bodyPr/>
          <a:lstStyle/>
          <a:p>
            <a:pPr algn="just">
              <a:spcBef>
                <a:spcPts val="0"/>
              </a:spcBef>
              <a:buFont typeface="Wingdings" panose="05000000000000000000" pitchFamily="2" charset="2"/>
              <a:buChar char=""/>
            </a:pPr>
            <a:r>
              <a:rPr lang="cs-CZ" dirty="0"/>
              <a:t>Pokud má aplikace ISKP14+ umožnit signatáři podepsat žádost, musí mu být přidělena </a:t>
            </a:r>
            <a:r>
              <a:rPr lang="cs-CZ" b="1" dirty="0"/>
              <a:t>Úloha</a:t>
            </a:r>
            <a:r>
              <a:rPr lang="cs-CZ" dirty="0"/>
              <a:t> k podpisu.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77</a:t>
            </a:fld>
            <a:endParaRPr lang="cs-CZ" dirty="0"/>
          </a:p>
        </p:txBody>
      </p:sp>
      <p:sp>
        <p:nvSpPr>
          <p:cNvPr id="15" name="Zástupný symbol pro obsah 2"/>
          <p:cNvSpPr>
            <a:spLocks noGrp="1"/>
          </p:cNvSpPr>
          <p:nvPr>
            <p:ph idx="13"/>
          </p:nvPr>
        </p:nvSpPr>
        <p:spPr>
          <a:xfrm>
            <a:off x="9027301" y="5088005"/>
            <a:ext cx="2303462" cy="1368425"/>
          </a:xfrm>
        </p:spPr>
        <p:txBody>
          <a:bodyPr>
            <a:normAutofit/>
          </a:bodyPr>
          <a:lstStyle/>
          <a:p>
            <a:pPr marL="0" indent="0">
              <a:spcBef>
                <a:spcPts val="0"/>
              </a:spcBef>
              <a:buNone/>
            </a:pPr>
            <a:r>
              <a:rPr lang="cs-CZ" dirty="0"/>
              <a:t>Úlohu lze přidat pomocí tlačítka </a:t>
            </a:r>
            <a:br>
              <a:rPr lang="cs-CZ" dirty="0"/>
            </a:br>
            <a:r>
              <a:rPr lang="cs-CZ" dirty="0"/>
              <a:t>Nový záznam.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7" y="2060848"/>
            <a:ext cx="6908863" cy="432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1919536" y="2427606"/>
            <a:ext cx="2520280" cy="2081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2015427" y="5013176"/>
            <a:ext cx="10081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6" name="Přímá spojnice se šipkou 15"/>
          <p:cNvCxnSpPr/>
          <p:nvPr/>
        </p:nvCxnSpPr>
        <p:spPr>
          <a:xfrm flipH="1" flipV="1">
            <a:off x="3023540" y="5263067"/>
            <a:ext cx="5160693" cy="14401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789103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69372" y="217968"/>
            <a:ext cx="10018713" cy="845289"/>
          </a:xfrm>
        </p:spPr>
        <p:txBody>
          <a:bodyPr/>
          <a:lstStyle/>
          <a:p>
            <a:r>
              <a:rPr lang="cs-CZ" dirty="0" smtClean="0"/>
              <a:t>Plné moci</a:t>
            </a:r>
            <a:endParaRPr lang="cs-CZ"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97871" y="914401"/>
            <a:ext cx="8157729"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číslo snímku 3"/>
          <p:cNvSpPr>
            <a:spLocks noGrp="1"/>
          </p:cNvSpPr>
          <p:nvPr>
            <p:ph type="sldNum" sz="quarter" idx="12"/>
          </p:nvPr>
        </p:nvSpPr>
        <p:spPr/>
        <p:txBody>
          <a:bodyPr/>
          <a:lstStyle/>
          <a:p>
            <a:fld id="{479BF083-4774-43B1-9AB0-5CC1AC5DD8EE}" type="slidenum">
              <a:rPr lang="cs-CZ" smtClean="0"/>
              <a:pPr/>
              <a:t>78</a:t>
            </a:fld>
            <a:endParaRPr lang="cs-CZ" dirty="0"/>
          </a:p>
        </p:txBody>
      </p:sp>
    </p:spTree>
    <p:extLst>
      <p:ext uri="{BB962C8B-B14F-4D97-AF65-F5344CB8AC3E}">
        <p14:creationId xmlns:p14="http://schemas.microsoft.com/office/powerpoint/2010/main" val="2031375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870992"/>
          </a:xfrm>
        </p:spPr>
        <p:txBody>
          <a:bodyPr/>
          <a:lstStyle/>
          <a:p>
            <a:r>
              <a:rPr lang="cs-CZ" dirty="0" smtClean="0"/>
              <a:t>Kontrola</a:t>
            </a:r>
            <a:endParaRPr lang="cs-CZ" dirty="0"/>
          </a:p>
        </p:txBody>
      </p:sp>
      <p:sp>
        <p:nvSpPr>
          <p:cNvPr id="3" name="Zástupný symbol pro obsah 2"/>
          <p:cNvSpPr>
            <a:spLocks noGrp="1"/>
          </p:cNvSpPr>
          <p:nvPr>
            <p:ph idx="1"/>
          </p:nvPr>
        </p:nvSpPr>
        <p:spPr>
          <a:xfrm>
            <a:off x="2063552" y="1556792"/>
            <a:ext cx="8064000" cy="5184576"/>
          </a:xfrm>
        </p:spPr>
        <p:txBody>
          <a:bodyPr/>
          <a:lstStyle/>
          <a:p>
            <a:pPr algn="just">
              <a:lnSpc>
                <a:spcPct val="100000"/>
              </a:lnSpc>
            </a:pPr>
            <a:r>
              <a:rPr lang="cs-CZ" dirty="0"/>
              <a:t>Provádíme zpravidla po vyplnění všech záložek (celé žádosti). </a:t>
            </a:r>
          </a:p>
          <a:p>
            <a:pPr algn="just">
              <a:lnSpc>
                <a:spcPct val="100000"/>
              </a:lnSpc>
            </a:pPr>
            <a:r>
              <a:rPr lang="cs-CZ" dirty="0"/>
              <a:t>Můžeme využít i průběžně jako nápovědu jak správně dané pole vyplnit.</a:t>
            </a:r>
          </a:p>
          <a:p>
            <a:pPr algn="just">
              <a:lnSpc>
                <a:spcPct val="100000"/>
              </a:lnSpc>
            </a:pPr>
            <a:r>
              <a:rPr lang="cs-CZ" dirty="0"/>
              <a:t>Všechny červené chybové hlášky nutno odstranit.</a:t>
            </a:r>
          </a:p>
          <a:p>
            <a:endParaRPr lang="cs-CZ" dirty="0" smtClean="0"/>
          </a:p>
          <a:p>
            <a:endParaRPr lang="cs-CZ" dirty="0"/>
          </a:p>
          <a:p>
            <a:endParaRPr lang="cs-CZ" dirty="0" smtClean="0"/>
          </a:p>
          <a:p>
            <a:endParaRPr lang="cs-CZ" dirty="0" smtClean="0"/>
          </a:p>
          <a:p>
            <a:r>
              <a:rPr lang="cs-CZ" dirty="0"/>
              <a:t>Kontrola proběhla v pořádku = možnost finalizovat!</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79</a:t>
            </a:fld>
            <a:endParaRPr lang="cs-CZ"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706" y="4003673"/>
            <a:ext cx="626469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383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4029" y="402729"/>
            <a:ext cx="8911687" cy="1280890"/>
          </a:xfrm>
        </p:spPr>
        <p:txBody>
          <a:bodyPr>
            <a:normAutofit/>
          </a:bodyPr>
          <a:lstStyle/>
          <a:p>
            <a:r>
              <a:rPr lang="cs-CZ" b="1" dirty="0" smtClean="0"/>
              <a:t>Cílové </a:t>
            </a:r>
            <a:r>
              <a:rPr lang="cs-CZ" b="1" dirty="0"/>
              <a:t>skupiny</a:t>
            </a:r>
            <a:endParaRPr lang="cs-CZ" dirty="0"/>
          </a:p>
        </p:txBody>
      </p:sp>
      <p:sp>
        <p:nvSpPr>
          <p:cNvPr id="9" name="Zástupný symbol pro obsah 2"/>
          <p:cNvSpPr txBox="1">
            <a:spLocks/>
          </p:cNvSpPr>
          <p:nvPr/>
        </p:nvSpPr>
        <p:spPr>
          <a:xfrm>
            <a:off x="1532436" y="1780673"/>
            <a:ext cx="10018713" cy="3272329"/>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pl-PL" dirty="0"/>
              <a:t>Osoby pečující o malé děti </a:t>
            </a:r>
            <a:endParaRPr lang="pl-PL" dirty="0" smtClean="0"/>
          </a:p>
          <a:p>
            <a:r>
              <a:rPr lang="pl-PL" dirty="0"/>
              <a:t>Osoby vracející se na trh práce po návratu </a:t>
            </a:r>
            <a:r>
              <a:rPr lang="pl-PL" dirty="0" smtClean="0"/>
              <a:t>z </a:t>
            </a:r>
            <a:r>
              <a:rPr lang="pl-PL" dirty="0"/>
              <a:t>mateřské/rodičovské dovolené </a:t>
            </a:r>
            <a:endParaRPr lang="pl-PL" dirty="0" smtClean="0"/>
          </a:p>
          <a:p>
            <a:pPr marL="0" indent="0">
              <a:buNone/>
            </a:pPr>
            <a:endParaRPr lang="cs-CZ" dirty="0" smtClean="0"/>
          </a:p>
        </p:txBody>
      </p:sp>
    </p:spTree>
    <p:extLst>
      <p:ext uri="{BB962C8B-B14F-4D97-AF65-F5344CB8AC3E}">
        <p14:creationId xmlns:p14="http://schemas.microsoft.com/office/powerpoint/2010/main" val="39658748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388089"/>
            <a:ext cx="10018713" cy="943000"/>
          </a:xfrm>
        </p:spPr>
        <p:txBody>
          <a:bodyPr/>
          <a:lstStyle/>
          <a:p>
            <a:r>
              <a:rPr lang="cs-CZ" dirty="0" smtClean="0"/>
              <a:t>Finalizace</a:t>
            </a:r>
            <a:endParaRPr lang="cs-CZ" dirty="0"/>
          </a:p>
        </p:txBody>
      </p:sp>
      <p:sp>
        <p:nvSpPr>
          <p:cNvPr id="3" name="Zástupný symbol pro obsah 2"/>
          <p:cNvSpPr>
            <a:spLocks noGrp="1"/>
          </p:cNvSpPr>
          <p:nvPr>
            <p:ph idx="1"/>
          </p:nvPr>
        </p:nvSpPr>
        <p:spPr>
          <a:xfrm>
            <a:off x="2117163" y="1331089"/>
            <a:ext cx="8064000" cy="4680520"/>
          </a:xfrm>
        </p:spPr>
        <p:txBody>
          <a:bodyPr>
            <a:normAutofit/>
          </a:bodyPr>
          <a:lstStyle/>
          <a:p>
            <a:r>
              <a:rPr lang="cs-CZ" dirty="0"/>
              <a:t>Nutno v nastavení přístupů (záložka Přístup k žádosti) uvést/zatrhnout Signatáře.</a:t>
            </a:r>
          </a:p>
          <a:p>
            <a:r>
              <a:rPr lang="cs-CZ" dirty="0"/>
              <a:t>I po finalizaci žádosti o podporu možno provést změny.</a:t>
            </a:r>
          </a:p>
          <a:p>
            <a:r>
              <a:rPr lang="cs-CZ" dirty="0"/>
              <a:t>V PŘÍKAZOVÉM ŘÁDKU se objeví tlačítko STORNO FINALIZACE.</a:t>
            </a:r>
          </a:p>
          <a:p>
            <a:r>
              <a:rPr lang="cs-CZ" dirty="0"/>
              <a:t>Poté opět nutno finalizovat.</a:t>
            </a:r>
          </a:p>
          <a:p>
            <a:r>
              <a:rPr lang="cs-CZ" dirty="0"/>
              <a:t>POZOR!!!</a:t>
            </a:r>
          </a:p>
          <a:p>
            <a:pPr marL="414000" lvl="1" indent="0" algn="just">
              <a:buNone/>
            </a:pPr>
            <a:r>
              <a:rPr lang="cs-CZ" sz="1800" dirty="0"/>
              <a:t>U </a:t>
            </a:r>
            <a:r>
              <a:rPr lang="cs-CZ" sz="1800" dirty="0" err="1"/>
              <a:t>finalizované</a:t>
            </a:r>
            <a:r>
              <a:rPr lang="cs-CZ" sz="1800" dirty="0"/>
              <a:t> žádosti nelze provádět změny v přístupech k projektu. Pokud je nutné změnu provést, musíte zmáčknout Storno finalizace </a:t>
            </a:r>
            <a:br>
              <a:rPr lang="cs-CZ" sz="1800" dirty="0"/>
            </a:br>
            <a:r>
              <a:rPr lang="cs-CZ" sz="1800" dirty="0"/>
              <a:t>na horní liště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80</a:t>
            </a:fld>
            <a:endParaRPr lang="cs-CZ"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396" y="5932789"/>
            <a:ext cx="1689301" cy="2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3520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299784"/>
            <a:ext cx="10018713" cy="726976"/>
          </a:xfrm>
        </p:spPr>
        <p:txBody>
          <a:bodyPr/>
          <a:lstStyle/>
          <a:p>
            <a:r>
              <a:rPr lang="cs-CZ" dirty="0"/>
              <a:t>P</a:t>
            </a:r>
            <a:r>
              <a:rPr lang="cs-CZ" dirty="0" smtClean="0"/>
              <a:t>odpis a podání žádosti</a:t>
            </a:r>
            <a:endParaRPr lang="cs-CZ" dirty="0"/>
          </a:p>
        </p:txBody>
      </p:sp>
      <p:sp>
        <p:nvSpPr>
          <p:cNvPr id="3" name="Zástupný symbol pro obsah 2"/>
          <p:cNvSpPr>
            <a:spLocks noGrp="1"/>
          </p:cNvSpPr>
          <p:nvPr>
            <p:ph idx="1"/>
          </p:nvPr>
        </p:nvSpPr>
        <p:spPr>
          <a:xfrm>
            <a:off x="2063552" y="1458320"/>
            <a:ext cx="4536056" cy="2403216"/>
          </a:xfrm>
        </p:spPr>
        <p:txBody>
          <a:bodyPr>
            <a:normAutofit fontScale="85000" lnSpcReduction="20000"/>
          </a:bodyPr>
          <a:lstStyle/>
          <a:p>
            <a:r>
              <a:rPr lang="cs-CZ" sz="1600" b="1" u="sng" dirty="0"/>
              <a:t>PODPIS ŽÁDOSTI</a:t>
            </a:r>
          </a:p>
          <a:p>
            <a:pPr lvl="1">
              <a:lnSpc>
                <a:spcPct val="100000"/>
              </a:lnSpc>
            </a:pPr>
            <a:r>
              <a:rPr lang="cs-CZ" dirty="0"/>
              <a:t>Poslední záložka v levém menu.</a:t>
            </a:r>
          </a:p>
          <a:p>
            <a:pPr lvl="1">
              <a:lnSpc>
                <a:spcPct val="100000"/>
              </a:lnSpc>
            </a:pPr>
            <a:r>
              <a:rPr lang="cs-CZ" b="1" u="sng" dirty="0"/>
              <a:t>Zaktivní se až po úspěšné finalizaci.</a:t>
            </a:r>
          </a:p>
          <a:p>
            <a:pPr lvl="1">
              <a:lnSpc>
                <a:spcPct val="100000"/>
              </a:lnSpc>
            </a:pPr>
            <a:r>
              <a:rPr lang="cs-CZ" dirty="0"/>
              <a:t>Podepisuje jeden či více signatářů (dle volby na záložce Identifikace operace </a:t>
            </a:r>
            <a:r>
              <a:rPr lang="cs-CZ" dirty="0">
                <a:sym typeface="Wingdings" pitchFamily="2" charset="2"/>
              </a:rPr>
              <a:t> pole Způsob jednání</a:t>
            </a:r>
            <a:r>
              <a:rPr lang="cs-CZ" dirty="0"/>
              <a:t>).</a:t>
            </a:r>
          </a:p>
          <a:p>
            <a:pPr lvl="1">
              <a:lnSpc>
                <a:spcPct val="100000"/>
              </a:lnSpc>
            </a:pPr>
            <a:r>
              <a:rPr lang="cs-CZ" dirty="0"/>
              <a:t>Nutný elektronický podpis (osobní kvalifikovaný certifikát).</a:t>
            </a:r>
          </a:p>
          <a:p>
            <a:endParaRPr lang="cs-CZ" sz="1600" dirty="0"/>
          </a:p>
        </p:txBody>
      </p:sp>
      <p:sp>
        <p:nvSpPr>
          <p:cNvPr id="4" name="Zástupný symbol pro obsah 3"/>
          <p:cNvSpPr>
            <a:spLocks noGrp="1"/>
          </p:cNvSpPr>
          <p:nvPr>
            <p:ph idx="10"/>
          </p:nvPr>
        </p:nvSpPr>
        <p:spPr>
          <a:xfrm>
            <a:off x="2063552" y="4293096"/>
            <a:ext cx="5112568" cy="1970920"/>
          </a:xfrm>
        </p:spPr>
        <p:txBody>
          <a:bodyPr>
            <a:normAutofit fontScale="85000" lnSpcReduction="20000"/>
          </a:bodyPr>
          <a:lstStyle/>
          <a:p>
            <a:r>
              <a:rPr lang="cs-CZ" sz="1600" b="1" u="sng" dirty="0"/>
              <a:t>PODÁNÍ ŽÁDOSTI</a:t>
            </a:r>
          </a:p>
          <a:p>
            <a:pPr lvl="1" algn="just">
              <a:lnSpc>
                <a:spcPct val="100000"/>
              </a:lnSpc>
            </a:pPr>
            <a:r>
              <a:rPr lang="cs-CZ" dirty="0"/>
              <a:t>Určeno na první záložce Identifikace operace (pole Typ podání) při vyplňování žádosti.</a:t>
            </a:r>
          </a:p>
          <a:p>
            <a:pPr lvl="1" algn="just">
              <a:lnSpc>
                <a:spcPct val="100000"/>
              </a:lnSpc>
            </a:pPr>
            <a:r>
              <a:rPr lang="cs-CZ" dirty="0"/>
              <a:t>Automaticky (nastaveno defaultně) x Ručně. </a:t>
            </a:r>
          </a:p>
          <a:p>
            <a:pPr lvl="1" algn="just">
              <a:lnSpc>
                <a:spcPct val="100000"/>
              </a:lnSpc>
            </a:pPr>
            <a:r>
              <a:rPr lang="cs-CZ" dirty="0"/>
              <a:t>Žádost podána současně s podpisem x Žádost ručně podána.</a:t>
            </a:r>
            <a:r>
              <a:rPr lang="cs-CZ" dirty="0" smtClean="0"/>
              <a:t>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81</a:t>
            </a:fld>
            <a:endParaRPr lang="cs-CZ" dirty="0"/>
          </a:p>
        </p:txBody>
      </p:sp>
      <p:pic>
        <p:nvPicPr>
          <p:cNvPr id="1027" name="Picture 3" descr="C:\Users\michaela.sedlackova\Desktop\Podpis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8200" y="1295817"/>
            <a:ext cx="2868360" cy="508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45061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292397"/>
            <a:ext cx="10018713" cy="930347"/>
          </a:xfrm>
        </p:spPr>
        <p:txBody>
          <a:bodyPr/>
          <a:lstStyle/>
          <a:p>
            <a:r>
              <a:rPr lang="cs-CZ" dirty="0"/>
              <a:t>P</a:t>
            </a:r>
            <a:r>
              <a:rPr lang="cs-CZ" dirty="0" smtClean="0"/>
              <a:t>odpis žádosti </a:t>
            </a:r>
            <a:endParaRPr lang="cs-CZ" dirty="0"/>
          </a:p>
        </p:txBody>
      </p:sp>
      <p:sp>
        <p:nvSpPr>
          <p:cNvPr id="4" name="Zástupný symbol pro obsah 3"/>
          <p:cNvSpPr>
            <a:spLocks noGrp="1"/>
          </p:cNvSpPr>
          <p:nvPr>
            <p:ph idx="10"/>
          </p:nvPr>
        </p:nvSpPr>
        <p:spPr>
          <a:xfrm>
            <a:off x="2207568" y="4437112"/>
            <a:ext cx="8064000" cy="936104"/>
          </a:xfrm>
        </p:spPr>
        <p:txBody>
          <a:bodyPr>
            <a:normAutofit fontScale="77500" lnSpcReduction="20000"/>
          </a:bodyPr>
          <a:lstStyle/>
          <a:p>
            <a:pPr algn="just"/>
            <a:r>
              <a:rPr lang="cs-CZ" dirty="0"/>
              <a:t>Na záložce Podpis žádosti klikněte na ikonu pečeti.</a:t>
            </a:r>
          </a:p>
          <a:p>
            <a:pPr algn="just"/>
            <a:r>
              <a:rPr lang="cs-CZ" dirty="0"/>
              <a:t>Po úspěšném podepsání tiskové verze žádosti se černá ikona pečeti změní na zelenou.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82</a:t>
            </a:fld>
            <a:endParaRPr lang="cs-CZ"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368" y="1465534"/>
            <a:ext cx="758974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2505225" y="2617662"/>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4924" y="5440785"/>
            <a:ext cx="623188" cy="51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1633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388090"/>
            <a:ext cx="10018713" cy="526312"/>
          </a:xfrm>
        </p:spPr>
        <p:txBody>
          <a:bodyPr>
            <a:normAutofit fontScale="90000"/>
          </a:bodyPr>
          <a:lstStyle/>
          <a:p>
            <a:r>
              <a:rPr lang="cs-CZ" dirty="0"/>
              <a:t>P</a:t>
            </a:r>
            <a:r>
              <a:rPr lang="cs-CZ" dirty="0" smtClean="0"/>
              <a:t>odpis žádosti </a:t>
            </a:r>
            <a:endParaRPr lang="cs-CZ" dirty="0"/>
          </a:p>
        </p:txBody>
      </p:sp>
      <p:sp>
        <p:nvSpPr>
          <p:cNvPr id="4" name="Zástupný symbol pro obsah 3"/>
          <p:cNvSpPr>
            <a:spLocks noGrp="1"/>
          </p:cNvSpPr>
          <p:nvPr>
            <p:ph idx="10"/>
          </p:nvPr>
        </p:nvSpPr>
        <p:spPr>
          <a:xfrm>
            <a:off x="2105697" y="4653136"/>
            <a:ext cx="8064000" cy="1872208"/>
          </a:xfrm>
        </p:spPr>
        <p:txBody>
          <a:bodyPr>
            <a:normAutofit fontScale="85000" lnSpcReduction="20000"/>
          </a:bodyPr>
          <a:lstStyle/>
          <a:p>
            <a:pPr algn="just">
              <a:lnSpc>
                <a:spcPct val="100000"/>
              </a:lnSpc>
            </a:pPr>
            <a:r>
              <a:rPr lang="cs-CZ" dirty="0"/>
              <a:t>Označíte </a:t>
            </a:r>
            <a:r>
              <a:rPr lang="cs-CZ" dirty="0" err="1"/>
              <a:t>checkbox</a:t>
            </a:r>
            <a:r>
              <a:rPr lang="cs-CZ" dirty="0"/>
              <a:t> Soubory.</a:t>
            </a:r>
          </a:p>
          <a:p>
            <a:pPr algn="just">
              <a:lnSpc>
                <a:spcPct val="100000"/>
              </a:lnSpc>
            </a:pPr>
            <a:r>
              <a:rPr lang="cs-CZ" dirty="0"/>
              <a:t>Přes tlačítko Vybrat vložíte soubor s elektronickým podpisem výběrem </a:t>
            </a:r>
            <a:br>
              <a:rPr lang="cs-CZ" dirty="0"/>
            </a:br>
            <a:r>
              <a:rPr lang="cs-CZ" dirty="0"/>
              <a:t>z adresářů vašeho počítače.</a:t>
            </a:r>
          </a:p>
          <a:p>
            <a:pPr algn="just">
              <a:lnSpc>
                <a:spcPct val="100000"/>
              </a:lnSpc>
            </a:pPr>
            <a:r>
              <a:rPr lang="cs-CZ" dirty="0"/>
              <a:t>Vložíte Heslo. </a:t>
            </a:r>
          </a:p>
          <a:p>
            <a:pPr algn="just">
              <a:lnSpc>
                <a:spcPct val="100000"/>
              </a:lnSpc>
            </a:pPr>
            <a:r>
              <a:rPr lang="cs-CZ" dirty="0"/>
              <a:t>Stisknete tlačítko Dokončit.</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83</a:t>
            </a:fld>
            <a:endParaRPr lang="cs-CZ"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783" y="1162905"/>
            <a:ext cx="6541344" cy="32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265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8216" y="278683"/>
            <a:ext cx="10018713" cy="651553"/>
          </a:xfrm>
        </p:spPr>
        <p:txBody>
          <a:bodyPr>
            <a:normAutofit fontScale="90000"/>
          </a:bodyPr>
          <a:lstStyle/>
          <a:p>
            <a:r>
              <a:rPr lang="cs-CZ" dirty="0" smtClean="0"/>
              <a:t>Stav žádosti </a:t>
            </a:r>
            <a:endParaRPr lang="cs-CZ" dirty="0"/>
          </a:p>
        </p:txBody>
      </p:sp>
      <p:sp>
        <p:nvSpPr>
          <p:cNvPr id="4" name="Zástupný symbol pro obsah 3"/>
          <p:cNvSpPr>
            <a:spLocks noGrp="1"/>
          </p:cNvSpPr>
          <p:nvPr>
            <p:ph idx="10"/>
          </p:nvPr>
        </p:nvSpPr>
        <p:spPr>
          <a:xfrm>
            <a:off x="2031716" y="4718763"/>
            <a:ext cx="8064000" cy="2160240"/>
          </a:xfrm>
        </p:spPr>
        <p:txBody>
          <a:bodyPr>
            <a:normAutofit fontScale="92500" lnSpcReduction="20000"/>
          </a:bodyPr>
          <a:lstStyle/>
          <a:p>
            <a:pPr algn="just">
              <a:lnSpc>
                <a:spcPct val="100000"/>
              </a:lnSpc>
            </a:pPr>
            <a:r>
              <a:rPr lang="cs-CZ" dirty="0"/>
              <a:t>Datum a čas jednotlivých operací se žádostí od jejího založení </a:t>
            </a:r>
            <a:br>
              <a:rPr lang="cs-CZ" dirty="0"/>
            </a:br>
            <a:r>
              <a:rPr lang="cs-CZ" dirty="0"/>
              <a:t>až po podání.</a:t>
            </a:r>
          </a:p>
          <a:p>
            <a:pPr algn="just">
              <a:lnSpc>
                <a:spcPct val="100000"/>
              </a:lnSpc>
            </a:pPr>
            <a:r>
              <a:rPr lang="cs-CZ" dirty="0"/>
              <a:t>Možno sledovat stav podané žádosti během její administrace v systému ŘO OPZ (CSSF14+).</a:t>
            </a:r>
          </a:p>
          <a:p>
            <a:pPr algn="just">
              <a:lnSpc>
                <a:spcPct val="100000"/>
              </a:lnSpc>
            </a:pPr>
            <a:r>
              <a:rPr lang="cs-CZ" dirty="0"/>
              <a:t>Pokud je žádost správně podána, je doplněno </a:t>
            </a:r>
            <a:r>
              <a:rPr lang="cs-CZ" b="1" dirty="0"/>
              <a:t>Registrační číslo projektu.</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84</a:t>
            </a:fld>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4345" y="1435871"/>
            <a:ext cx="726536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2578262" y="2498723"/>
            <a:ext cx="35187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6846806" y="2138683"/>
            <a:ext cx="28635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6830008" y="2729301"/>
            <a:ext cx="28803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158562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IS KP14+</a:t>
            </a:r>
            <a:endParaRPr lang="cs-CZ" b="1" dirty="0"/>
          </a:p>
        </p:txBody>
      </p:sp>
      <p:sp>
        <p:nvSpPr>
          <p:cNvPr id="3" name="Zástupný symbol pro obsah 2"/>
          <p:cNvSpPr>
            <a:spLocks noGrp="1"/>
          </p:cNvSpPr>
          <p:nvPr>
            <p:ph idx="1"/>
          </p:nvPr>
        </p:nvSpPr>
        <p:spPr>
          <a:xfrm>
            <a:off x="1484310" y="1635617"/>
            <a:ext cx="10018713" cy="5048518"/>
          </a:xfrm>
        </p:spPr>
        <p:txBody>
          <a:bodyPr>
            <a:normAutofit/>
          </a:bodyPr>
          <a:lstStyle/>
          <a:p>
            <a:r>
              <a:rPr lang="cs-CZ" dirty="0" smtClean="0"/>
              <a:t>Uživatel vyplňuje záložky postupně !!! Podle navigačního menu v levé části obrazovky – jednou vepsaná data se propisují do dalších záložek, či umožní zaktivnění některých neaktivních záložek.</a:t>
            </a:r>
          </a:p>
          <a:p>
            <a:r>
              <a:rPr lang="cs-CZ" dirty="0" smtClean="0"/>
              <a:t>Žluté pole = povinná</a:t>
            </a:r>
          </a:p>
          <a:p>
            <a:r>
              <a:rPr lang="cs-CZ" dirty="0" smtClean="0"/>
              <a:t>Šedivé pole = volitelná (zpřístupní se podle dat vyplňovaných během žádosti, nebo nejsou podle zadaných dat povinná)</a:t>
            </a:r>
          </a:p>
          <a:p>
            <a:r>
              <a:rPr lang="cs-CZ" dirty="0" smtClean="0"/>
              <a:t>Bílé pole = vyplňuje systém</a:t>
            </a:r>
          </a:p>
          <a:p>
            <a:pPr marL="0" indent="0">
              <a:buNone/>
            </a:pPr>
            <a:endParaRPr lang="cs-CZ" dirty="0"/>
          </a:p>
          <a:p>
            <a:pPr marL="0" indent="0">
              <a:buNone/>
            </a:pPr>
            <a:r>
              <a:rPr lang="cs-CZ" dirty="0" smtClean="0"/>
              <a:t>UKLÁDAT!! Každou vyplněnou záložku, či delší textové pole před jeho opuštěním uložte.</a:t>
            </a:r>
          </a:p>
          <a:p>
            <a:endParaRPr lang="cs-CZ" dirty="0" smtClean="0"/>
          </a:p>
        </p:txBody>
      </p:sp>
    </p:spTree>
    <p:extLst>
      <p:ext uri="{BB962C8B-B14F-4D97-AF65-F5344CB8AC3E}">
        <p14:creationId xmlns:p14="http://schemas.microsoft.com/office/powerpoint/2010/main" val="5525825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IS KP14+</a:t>
            </a:r>
            <a:br>
              <a:rPr lang="cs-CZ" b="1" dirty="0" smtClean="0"/>
            </a:br>
            <a:r>
              <a:rPr lang="cs-CZ" b="1" dirty="0" smtClean="0"/>
              <a:t>Postup při podávání žádosti</a:t>
            </a:r>
            <a:endParaRPr lang="cs-CZ" b="1" dirty="0"/>
          </a:p>
        </p:txBody>
      </p:sp>
      <p:sp>
        <p:nvSpPr>
          <p:cNvPr id="3" name="Zástupný symbol pro obsah 2"/>
          <p:cNvSpPr>
            <a:spLocks noGrp="1"/>
          </p:cNvSpPr>
          <p:nvPr>
            <p:ph idx="1"/>
          </p:nvPr>
        </p:nvSpPr>
        <p:spPr>
          <a:xfrm>
            <a:off x="1484310" y="2009105"/>
            <a:ext cx="10018713" cy="4675030"/>
          </a:xfrm>
        </p:spPr>
        <p:txBody>
          <a:bodyPr>
            <a:normAutofit/>
          </a:bodyPr>
          <a:lstStyle/>
          <a:p>
            <a:r>
              <a:rPr lang="cs-CZ" dirty="0" smtClean="0"/>
              <a:t>Registrace </a:t>
            </a:r>
            <a:r>
              <a:rPr lang="cs-CZ" dirty="0"/>
              <a:t>do systému IS KP14+ </a:t>
            </a:r>
          </a:p>
          <a:p>
            <a:pPr marL="0" indent="0">
              <a:buNone/>
            </a:pPr>
            <a:r>
              <a:rPr lang="cs-CZ" dirty="0" smtClean="0">
                <a:hlinkClick r:id="rId2"/>
              </a:rPr>
              <a:t>https</a:t>
            </a:r>
            <a:r>
              <a:rPr lang="cs-CZ" dirty="0">
                <a:hlinkClick r:id="rId2"/>
              </a:rPr>
              <a:t>://</a:t>
            </a:r>
            <a:r>
              <a:rPr lang="cs-CZ" dirty="0" smtClean="0">
                <a:hlinkClick r:id="rId2"/>
              </a:rPr>
              <a:t>mseu.mssf.cz/</a:t>
            </a:r>
            <a:r>
              <a:rPr lang="cs-CZ" dirty="0"/>
              <a:t> </a:t>
            </a:r>
            <a:r>
              <a:rPr lang="cs-CZ" dirty="0" smtClean="0"/>
              <a:t>(!! </a:t>
            </a:r>
            <a:r>
              <a:rPr lang="cs-CZ" dirty="0"/>
              <a:t>Jen v prohlížeči </a:t>
            </a:r>
            <a:r>
              <a:rPr lang="cs-CZ" b="1" dirty="0"/>
              <a:t>Microsoft </a:t>
            </a:r>
            <a:r>
              <a:rPr lang="cs-CZ" b="1" dirty="0" err="1" smtClean="0"/>
              <a:t>explorer</a:t>
            </a:r>
            <a:r>
              <a:rPr lang="cs-CZ" dirty="0" smtClean="0"/>
              <a:t>)</a:t>
            </a:r>
            <a:endParaRPr lang="cs-CZ" dirty="0"/>
          </a:p>
          <a:p>
            <a:r>
              <a:rPr lang="cs-CZ" dirty="0" smtClean="0"/>
              <a:t>Vyplnění </a:t>
            </a:r>
            <a:r>
              <a:rPr lang="cs-CZ" dirty="0"/>
              <a:t>elektronické verze žádosti </a:t>
            </a:r>
          </a:p>
          <a:p>
            <a:r>
              <a:rPr lang="cs-CZ" dirty="0" smtClean="0"/>
              <a:t>Finalizace </a:t>
            </a:r>
            <a:r>
              <a:rPr lang="cs-CZ" dirty="0"/>
              <a:t>elektronické verze žádosti </a:t>
            </a:r>
          </a:p>
          <a:p>
            <a:r>
              <a:rPr lang="cs-CZ" dirty="0" smtClean="0"/>
              <a:t>Podepsání </a:t>
            </a:r>
            <a:r>
              <a:rPr lang="cs-CZ" dirty="0"/>
              <a:t>a odeslání elektronické verze žádosti </a:t>
            </a:r>
          </a:p>
          <a:p>
            <a:r>
              <a:rPr lang="cs-CZ" b="1" dirty="0" smtClean="0"/>
              <a:t>!! </a:t>
            </a:r>
            <a:r>
              <a:rPr lang="cs-CZ" b="1" dirty="0"/>
              <a:t>Veškeré žádosti se zasílají jen v elektronické podobě prostřednictvím IS KP14+ </a:t>
            </a:r>
            <a:endParaRPr lang="cs-CZ" dirty="0"/>
          </a:p>
          <a:p>
            <a:r>
              <a:rPr lang="cs-CZ" dirty="0" smtClean="0"/>
              <a:t>!! </a:t>
            </a:r>
            <a:r>
              <a:rPr lang="cs-CZ" dirty="0"/>
              <a:t>Zřízení elektronického podpisu před podáním/odesláním žádosti </a:t>
            </a:r>
          </a:p>
          <a:p>
            <a:endParaRPr lang="cs-CZ" dirty="0" smtClean="0"/>
          </a:p>
        </p:txBody>
      </p:sp>
    </p:spTree>
    <p:extLst>
      <p:ext uri="{BB962C8B-B14F-4D97-AF65-F5344CB8AC3E}">
        <p14:creationId xmlns:p14="http://schemas.microsoft.com/office/powerpoint/2010/main" val="36287872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Důležité odkazy</a:t>
            </a:r>
            <a:endParaRPr lang="cs-CZ" b="1" dirty="0"/>
          </a:p>
        </p:txBody>
      </p:sp>
      <p:sp>
        <p:nvSpPr>
          <p:cNvPr id="3" name="Zástupný symbol pro obsah 2"/>
          <p:cNvSpPr>
            <a:spLocks noGrp="1"/>
          </p:cNvSpPr>
          <p:nvPr>
            <p:ph idx="1"/>
          </p:nvPr>
        </p:nvSpPr>
        <p:spPr>
          <a:xfrm>
            <a:off x="1484310" y="2009105"/>
            <a:ext cx="10018713" cy="4198512"/>
          </a:xfrm>
        </p:spPr>
        <p:txBody>
          <a:bodyPr>
            <a:normAutofit/>
          </a:bodyPr>
          <a:lstStyle/>
          <a:p>
            <a:endParaRPr lang="cs-CZ" dirty="0"/>
          </a:p>
          <a:p>
            <a:r>
              <a:rPr lang="cs-CZ" dirty="0" smtClean="0"/>
              <a:t>Obecná </a:t>
            </a:r>
            <a:r>
              <a:rPr lang="cs-CZ" dirty="0"/>
              <a:t>část pravidel pro žadatele a příjemce v rámci OPZ </a:t>
            </a:r>
          </a:p>
          <a:p>
            <a:pPr marL="0" indent="0">
              <a:buNone/>
            </a:pPr>
            <a:r>
              <a:rPr lang="cs-CZ" dirty="0" smtClean="0">
                <a:hlinkClick r:id="rId2"/>
              </a:rPr>
              <a:t>https</a:t>
            </a:r>
            <a:r>
              <a:rPr lang="cs-CZ" dirty="0">
                <a:hlinkClick r:id="rId2"/>
              </a:rPr>
              <a:t>://</a:t>
            </a:r>
            <a:r>
              <a:rPr lang="cs-CZ" dirty="0" smtClean="0">
                <a:hlinkClick r:id="rId2"/>
              </a:rPr>
              <a:t>www.esfcr.cz/file/9002/</a:t>
            </a:r>
            <a:endParaRPr lang="cs-CZ" dirty="0" smtClean="0"/>
          </a:p>
          <a:p>
            <a:r>
              <a:rPr lang="cs-CZ" dirty="0" smtClean="0"/>
              <a:t>Specifická </a:t>
            </a:r>
            <a:r>
              <a:rPr lang="cs-CZ" dirty="0"/>
              <a:t>část pravidel pro žadatele a příjemce v rámci OPZ </a:t>
            </a:r>
          </a:p>
          <a:p>
            <a:pPr marL="0" indent="0">
              <a:buNone/>
            </a:pPr>
            <a:r>
              <a:rPr lang="cs-CZ" dirty="0" smtClean="0">
                <a:hlinkClick r:id="rId3"/>
              </a:rPr>
              <a:t>https</a:t>
            </a:r>
            <a:r>
              <a:rPr lang="cs-CZ" dirty="0">
                <a:hlinkClick r:id="rId3"/>
              </a:rPr>
              <a:t>://</a:t>
            </a:r>
            <a:r>
              <a:rPr lang="cs-CZ" dirty="0" smtClean="0">
                <a:hlinkClick r:id="rId3"/>
              </a:rPr>
              <a:t>www.esfcr.cz/file/9003/</a:t>
            </a:r>
            <a:endParaRPr lang="cs-CZ" dirty="0" smtClean="0"/>
          </a:p>
          <a:p>
            <a:r>
              <a:rPr lang="cs-CZ" dirty="0" smtClean="0"/>
              <a:t>Výzva </a:t>
            </a:r>
            <a:r>
              <a:rPr lang="cs-CZ" dirty="0"/>
              <a:t>MAS </a:t>
            </a:r>
            <a:r>
              <a:rPr lang="cs-CZ" dirty="0" smtClean="0"/>
              <a:t>včetně </a:t>
            </a:r>
            <a:r>
              <a:rPr lang="cs-CZ" dirty="0"/>
              <a:t>příloh </a:t>
            </a:r>
          </a:p>
          <a:p>
            <a:pPr marL="0" indent="0">
              <a:buNone/>
            </a:pPr>
            <a:r>
              <a:rPr lang="cs-CZ" dirty="0">
                <a:hlinkClick r:id="rId4"/>
              </a:rPr>
              <a:t>http://www.kralovska-stezka.cz/cs/dotace-2/vyzvy-mas/opz-2-vyzva</a:t>
            </a:r>
            <a:r>
              <a:rPr lang="cs-CZ" dirty="0" smtClean="0">
                <a:hlinkClick r:id="rId4"/>
              </a:rPr>
              <a:t>/</a:t>
            </a:r>
            <a:endParaRPr lang="cs-CZ" dirty="0" smtClean="0"/>
          </a:p>
          <a:p>
            <a:pPr marL="0" indent="0">
              <a:buNone/>
            </a:pPr>
            <a:endParaRPr lang="cs-CZ" dirty="0" smtClean="0"/>
          </a:p>
        </p:txBody>
      </p:sp>
    </p:spTree>
    <p:extLst>
      <p:ext uri="{BB962C8B-B14F-4D97-AF65-F5344CB8AC3E}">
        <p14:creationId xmlns:p14="http://schemas.microsoft.com/office/powerpoint/2010/main" val="92069535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93273" y="624110"/>
            <a:ext cx="9911339" cy="1280890"/>
          </a:xfrm>
        </p:spPr>
        <p:txBody>
          <a:bodyPr>
            <a:normAutofit fontScale="90000"/>
          </a:bodyPr>
          <a:lstStyle/>
          <a:p>
            <a:r>
              <a:rPr lang="cs-CZ" dirty="0" smtClean="0"/>
              <a:t>Spojení na vyhlašovatele výzvy- Řídící orgán OPZ – pro konzultaci projektových záměrů </a:t>
            </a:r>
            <a:endParaRPr lang="cs-CZ" dirty="0"/>
          </a:p>
        </p:txBody>
      </p:sp>
      <p:sp>
        <p:nvSpPr>
          <p:cNvPr id="3" name="Zástupný symbol pro obsah 2"/>
          <p:cNvSpPr>
            <a:spLocks noGrp="1"/>
          </p:cNvSpPr>
          <p:nvPr>
            <p:ph idx="1"/>
          </p:nvPr>
        </p:nvSpPr>
        <p:spPr>
          <a:xfrm>
            <a:off x="637309" y="2133600"/>
            <a:ext cx="10867303" cy="3777622"/>
          </a:xfrm>
        </p:spPr>
        <p:txBody>
          <a:bodyPr/>
          <a:lstStyle/>
          <a:p>
            <a:r>
              <a:rPr lang="cs-CZ" dirty="0" smtClean="0"/>
              <a:t>Aktivita A, B, C, D – pro konzultace přímo s osobami na ministerstvu</a:t>
            </a:r>
          </a:p>
          <a:p>
            <a:pPr lvl="1"/>
            <a:r>
              <a:rPr lang="cs-CZ" dirty="0" smtClean="0"/>
              <a:t>Mgr</a:t>
            </a:r>
            <a:r>
              <a:rPr lang="cs-CZ" dirty="0"/>
              <a:t>. Ivana Pýchová (ivana.pychova@mpsv.cz, 221 922 367), Mgr. Aneta </a:t>
            </a:r>
            <a:r>
              <a:rPr lang="cs-CZ" dirty="0" err="1"/>
              <a:t>Jeráčková</a:t>
            </a:r>
            <a:r>
              <a:rPr lang="cs-CZ" dirty="0"/>
              <a:t> (aneta.jerackova@mpsv.cz, 221 923 928</a:t>
            </a:r>
            <a:r>
              <a:rPr lang="cs-CZ" dirty="0" smtClean="0"/>
              <a:t>).</a:t>
            </a:r>
          </a:p>
          <a:p>
            <a:pPr lvl="1"/>
            <a:endParaRPr lang="cs-CZ" dirty="0" smtClean="0"/>
          </a:p>
          <a:p>
            <a:endParaRPr lang="cs-CZ" dirty="0"/>
          </a:p>
        </p:txBody>
      </p:sp>
    </p:spTree>
    <p:extLst>
      <p:ext uri="{BB962C8B-B14F-4D97-AF65-F5344CB8AC3E}">
        <p14:creationId xmlns:p14="http://schemas.microsoft.com/office/powerpoint/2010/main" val="350936727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1"/>
            <a:ext cx="10018713" cy="1323304"/>
          </a:xfrm>
        </p:spPr>
        <p:txBody>
          <a:bodyPr>
            <a:normAutofit/>
          </a:bodyPr>
          <a:lstStyle/>
          <a:p>
            <a:r>
              <a:rPr lang="cs-CZ" b="1" dirty="0" smtClean="0"/>
              <a:t>DĚKUJI ZA POZORNOST</a:t>
            </a:r>
            <a:endParaRPr lang="cs-CZ" b="1" dirty="0"/>
          </a:p>
        </p:txBody>
      </p:sp>
      <p:sp>
        <p:nvSpPr>
          <p:cNvPr id="3" name="Zástupný symbol pro obsah 2"/>
          <p:cNvSpPr>
            <a:spLocks noGrp="1"/>
          </p:cNvSpPr>
          <p:nvPr>
            <p:ph idx="1"/>
          </p:nvPr>
        </p:nvSpPr>
        <p:spPr>
          <a:xfrm>
            <a:off x="1484310" y="2009105"/>
            <a:ext cx="10018713" cy="4198512"/>
          </a:xfrm>
        </p:spPr>
        <p:txBody>
          <a:bodyPr>
            <a:normAutofit/>
          </a:bodyPr>
          <a:lstStyle/>
          <a:p>
            <a:endParaRPr lang="cs-CZ" dirty="0"/>
          </a:p>
          <a:p>
            <a:pPr marL="0" indent="0" algn="ctr">
              <a:buNone/>
            </a:pPr>
            <a:r>
              <a:rPr lang="cs-CZ" sz="2800" b="1" dirty="0" smtClean="0"/>
              <a:t>Ing. Ivona Moravcová</a:t>
            </a:r>
          </a:p>
          <a:p>
            <a:pPr marL="0" indent="0" algn="ctr">
              <a:buNone/>
            </a:pPr>
            <a:r>
              <a:rPr lang="cs-CZ" dirty="0" smtClean="0"/>
              <a:t>MAS Královská stezka</a:t>
            </a:r>
          </a:p>
          <a:p>
            <a:pPr marL="0" indent="0" algn="ctr">
              <a:buNone/>
            </a:pPr>
            <a:r>
              <a:rPr lang="cs-CZ" dirty="0" smtClean="0"/>
              <a:t>Tel: (+420) 603 206 948</a:t>
            </a:r>
          </a:p>
          <a:p>
            <a:pPr marL="0" indent="0" algn="ctr">
              <a:buNone/>
            </a:pPr>
            <a:r>
              <a:rPr lang="cs-CZ" dirty="0" smtClean="0"/>
              <a:t>E-mail: kralovska-stezka@centrum.cz</a:t>
            </a:r>
          </a:p>
          <a:p>
            <a:pPr marL="0" indent="0" algn="ctr">
              <a:buNone/>
            </a:pPr>
            <a:r>
              <a:rPr lang="cs-CZ" dirty="0" smtClean="0"/>
              <a:t>www.kralovska-stezka.cz</a:t>
            </a:r>
          </a:p>
          <a:p>
            <a:pPr marL="0" indent="0">
              <a:buNone/>
            </a:pPr>
            <a:endParaRPr lang="cs-CZ" dirty="0" smtClean="0"/>
          </a:p>
        </p:txBody>
      </p:sp>
    </p:spTree>
    <p:extLst>
      <p:ext uri="{BB962C8B-B14F-4D97-AF65-F5344CB8AC3E}">
        <p14:creationId xmlns:p14="http://schemas.microsoft.com/office/powerpoint/2010/main" val="1749391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56443" y="0"/>
            <a:ext cx="10018713" cy="1387700"/>
          </a:xfrm>
        </p:spPr>
        <p:txBody>
          <a:bodyPr>
            <a:normAutofit/>
          </a:bodyPr>
          <a:lstStyle/>
          <a:p>
            <a:r>
              <a:rPr lang="cs-CZ" b="1" dirty="0" smtClean="0"/>
              <a:t>Představení výzvy</a:t>
            </a:r>
            <a:br>
              <a:rPr lang="cs-CZ" b="1" dirty="0" smtClean="0"/>
            </a:br>
            <a:r>
              <a:rPr lang="cs-CZ" sz="3200" b="1" dirty="0" smtClean="0"/>
              <a:t>Míra podpory – rozpad zdrojů financování</a:t>
            </a:r>
            <a:endParaRPr lang="cs-CZ" b="1"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2169007760"/>
              </p:ext>
            </p:extLst>
          </p:nvPr>
        </p:nvGraphicFramePr>
        <p:xfrm>
          <a:off x="139702" y="1387700"/>
          <a:ext cx="11928251" cy="5370879"/>
        </p:xfrm>
        <a:graphic>
          <a:graphicData uri="http://schemas.openxmlformats.org/drawingml/2006/table">
            <a:tbl>
              <a:tblPr firstRow="1" bandRow="1">
                <a:tableStyleId>{5C22544A-7EE6-4342-B048-85BDC9FD1C3A}</a:tableStyleId>
              </a:tblPr>
              <a:tblGrid>
                <a:gridCol w="7619998">
                  <a:extLst>
                    <a:ext uri="{9D8B030D-6E8A-4147-A177-3AD203B41FA5}">
                      <a16:colId xmlns:a16="http://schemas.microsoft.com/office/drawing/2014/main" val="3965301562"/>
                    </a:ext>
                  </a:extLst>
                </a:gridCol>
                <a:gridCol w="1725199">
                  <a:extLst>
                    <a:ext uri="{9D8B030D-6E8A-4147-A177-3AD203B41FA5}">
                      <a16:colId xmlns:a16="http://schemas.microsoft.com/office/drawing/2014/main" val="2021599013"/>
                    </a:ext>
                  </a:extLst>
                </a:gridCol>
                <a:gridCol w="1467376">
                  <a:extLst>
                    <a:ext uri="{9D8B030D-6E8A-4147-A177-3AD203B41FA5}">
                      <a16:colId xmlns:a16="http://schemas.microsoft.com/office/drawing/2014/main" val="80559932"/>
                    </a:ext>
                  </a:extLst>
                </a:gridCol>
                <a:gridCol w="1115678">
                  <a:extLst>
                    <a:ext uri="{9D8B030D-6E8A-4147-A177-3AD203B41FA5}">
                      <a16:colId xmlns:a16="http://schemas.microsoft.com/office/drawing/2014/main" val="1483132055"/>
                    </a:ext>
                  </a:extLst>
                </a:gridCol>
              </a:tblGrid>
              <a:tr h="471785">
                <a:tc>
                  <a:txBody>
                    <a:bodyPr/>
                    <a:lstStyle/>
                    <a:p>
                      <a:pPr marL="36195" marR="36195" algn="ctr">
                        <a:spcBef>
                          <a:spcPts val="300"/>
                        </a:spcBef>
                        <a:spcAft>
                          <a:spcPts val="0"/>
                        </a:spcAft>
                      </a:pPr>
                      <a:r>
                        <a:rPr lang="cs-CZ" sz="1500" dirty="0">
                          <a:effectLst/>
                        </a:rPr>
                        <a:t>Typ příjemce dle pravidel spolufinancování</a:t>
                      </a:r>
                      <a:endParaRPr lang="cs-CZ"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9723" marR="29723" marT="0" marB="0"/>
                </a:tc>
                <a:tc>
                  <a:txBody>
                    <a:bodyPr/>
                    <a:lstStyle/>
                    <a:p>
                      <a:pPr marL="36195" marR="36195" algn="ctr">
                        <a:spcBef>
                          <a:spcPts val="300"/>
                        </a:spcBef>
                        <a:spcAft>
                          <a:spcPts val="0"/>
                        </a:spcAft>
                      </a:pPr>
                      <a:r>
                        <a:rPr lang="cs-CZ" sz="1500" dirty="0">
                          <a:effectLst/>
                        </a:rPr>
                        <a:t>Evropský podíl</a:t>
                      </a:r>
                      <a:endParaRPr lang="cs-CZ"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9723" marR="29723" marT="0" marB="0"/>
                </a:tc>
                <a:tc>
                  <a:txBody>
                    <a:bodyPr/>
                    <a:lstStyle/>
                    <a:p>
                      <a:pPr marL="36195" marR="36195" algn="ctr">
                        <a:spcBef>
                          <a:spcPts val="300"/>
                        </a:spcBef>
                        <a:spcAft>
                          <a:spcPts val="0"/>
                        </a:spcAft>
                      </a:pPr>
                      <a:r>
                        <a:rPr lang="cs-CZ" sz="1500">
                          <a:effectLst/>
                        </a:rPr>
                        <a:t>Příjemce</a:t>
                      </a:r>
                      <a:endParaRPr lang="cs-CZ" sz="1500">
                        <a:effectLst/>
                        <a:latin typeface="Calibri" panose="020F0502020204030204" pitchFamily="34" charset="0"/>
                        <a:ea typeface="Calibri" panose="020F0502020204030204" pitchFamily="34" charset="0"/>
                        <a:cs typeface="Times New Roman" panose="02020603050405020304" pitchFamily="18" charset="0"/>
                      </a:endParaRPr>
                    </a:p>
                  </a:txBody>
                  <a:tcPr marL="29723" marR="29723" marT="0" marB="0"/>
                </a:tc>
                <a:tc>
                  <a:txBody>
                    <a:bodyPr/>
                    <a:lstStyle/>
                    <a:p>
                      <a:pPr marL="36195" marR="36195" algn="ctr">
                        <a:spcBef>
                          <a:spcPts val="300"/>
                        </a:spcBef>
                        <a:spcAft>
                          <a:spcPts val="0"/>
                        </a:spcAft>
                      </a:pPr>
                      <a:r>
                        <a:rPr lang="cs-CZ" sz="1500">
                          <a:effectLst/>
                        </a:rPr>
                        <a:t>Státní rozpočet</a:t>
                      </a:r>
                      <a:endParaRPr lang="cs-CZ" sz="1500">
                        <a:effectLst/>
                        <a:latin typeface="Calibri" panose="020F0502020204030204" pitchFamily="34" charset="0"/>
                        <a:ea typeface="Calibri" panose="020F0502020204030204" pitchFamily="34" charset="0"/>
                        <a:cs typeface="Times New Roman" panose="02020603050405020304" pitchFamily="18" charset="0"/>
                      </a:endParaRPr>
                    </a:p>
                  </a:txBody>
                  <a:tcPr marL="29723" marR="29723" marT="0" marB="0"/>
                </a:tc>
                <a:extLst>
                  <a:ext uri="{0D108BD9-81ED-4DB2-BD59-A6C34878D82A}">
                    <a16:rowId xmlns:a16="http://schemas.microsoft.com/office/drawing/2014/main" val="1908816428"/>
                  </a:ext>
                </a:extLst>
              </a:tr>
              <a:tr h="307033">
                <a:tc>
                  <a:txBody>
                    <a:bodyPr/>
                    <a:lstStyle/>
                    <a:p>
                      <a:pPr marL="36195" marR="36195">
                        <a:spcBef>
                          <a:spcPts val="300"/>
                        </a:spcBef>
                        <a:spcAft>
                          <a:spcPts val="0"/>
                        </a:spcAft>
                      </a:pPr>
                      <a:r>
                        <a:rPr lang="cs-CZ" sz="1500" b="1">
                          <a:effectLst/>
                        </a:rPr>
                        <a:t>Školy a školská zařízení zřizovaná ministerstvy dle školského zákona (č. 561/2004 Sb.)</a:t>
                      </a:r>
                      <a:endParaRPr lang="cs-CZ" sz="1500" b="1">
                        <a:effectLst/>
                        <a:latin typeface="Calibri" panose="020F0502020204030204" pitchFamily="34" charset="0"/>
                        <a:ea typeface="Calibri" panose="020F0502020204030204" pitchFamily="34" charset="0"/>
                        <a:cs typeface="Times New Roman" panose="02020603050405020304" pitchFamily="18" charset="0"/>
                      </a:endParaRPr>
                    </a:p>
                  </a:txBody>
                  <a:tcPr marL="29723" marR="29723" marT="0" marB="0"/>
                </a:tc>
                <a:tc>
                  <a:txBody>
                    <a:bodyPr/>
                    <a:lstStyle/>
                    <a:p>
                      <a:pPr marL="36195" marR="36195" algn="ctr">
                        <a:spcBef>
                          <a:spcPts val="300"/>
                        </a:spcBef>
                        <a:spcAft>
                          <a:spcPts val="0"/>
                        </a:spcAft>
                      </a:pPr>
                      <a:r>
                        <a:rPr lang="cs-CZ" sz="1500">
                          <a:effectLst/>
                        </a:rPr>
                        <a:t>85 %</a:t>
                      </a:r>
                      <a:endParaRPr lang="cs-CZ" sz="1500">
                        <a:effectLst/>
                        <a:latin typeface="Calibri" panose="020F0502020204030204" pitchFamily="34" charset="0"/>
                        <a:ea typeface="Calibri" panose="020F0502020204030204" pitchFamily="34" charset="0"/>
                        <a:cs typeface="Times New Roman" panose="02020603050405020304" pitchFamily="18" charset="0"/>
                      </a:endParaRPr>
                    </a:p>
                  </a:txBody>
                  <a:tcPr marL="29723" marR="29723" marT="0" marB="0" anchor="ctr"/>
                </a:tc>
                <a:tc>
                  <a:txBody>
                    <a:bodyPr/>
                    <a:lstStyle/>
                    <a:p>
                      <a:pPr marL="36195" marR="36195" algn="ctr">
                        <a:spcBef>
                          <a:spcPts val="300"/>
                        </a:spcBef>
                        <a:spcAft>
                          <a:spcPts val="0"/>
                        </a:spcAft>
                      </a:pPr>
                      <a:r>
                        <a:rPr lang="cs-CZ" sz="1500">
                          <a:effectLst/>
                        </a:rPr>
                        <a:t>0 %</a:t>
                      </a:r>
                      <a:endParaRPr lang="cs-CZ" sz="1500">
                        <a:effectLst/>
                        <a:latin typeface="Calibri" panose="020F0502020204030204" pitchFamily="34" charset="0"/>
                        <a:ea typeface="Calibri" panose="020F0502020204030204" pitchFamily="34" charset="0"/>
                        <a:cs typeface="Times New Roman" panose="02020603050405020304" pitchFamily="18" charset="0"/>
                      </a:endParaRPr>
                    </a:p>
                  </a:txBody>
                  <a:tcPr marL="29723" marR="29723" marT="0" marB="0" anchor="ctr"/>
                </a:tc>
                <a:tc>
                  <a:txBody>
                    <a:bodyPr/>
                    <a:lstStyle/>
                    <a:p>
                      <a:pPr marL="36195" marR="36195" algn="ctr">
                        <a:spcBef>
                          <a:spcPts val="300"/>
                        </a:spcBef>
                        <a:spcAft>
                          <a:spcPts val="0"/>
                        </a:spcAft>
                      </a:pPr>
                      <a:r>
                        <a:rPr lang="cs-CZ" sz="1500">
                          <a:effectLst/>
                        </a:rPr>
                        <a:t>15 %</a:t>
                      </a:r>
                      <a:endParaRPr lang="cs-CZ" sz="1500">
                        <a:effectLst/>
                        <a:latin typeface="Calibri" panose="020F0502020204030204" pitchFamily="34" charset="0"/>
                        <a:ea typeface="Calibri" panose="020F0502020204030204" pitchFamily="34" charset="0"/>
                        <a:cs typeface="Times New Roman" panose="02020603050405020304" pitchFamily="18" charset="0"/>
                      </a:endParaRPr>
                    </a:p>
                  </a:txBody>
                  <a:tcPr marL="29723" marR="29723" marT="0" marB="0" anchor="ctr"/>
                </a:tc>
                <a:extLst>
                  <a:ext uri="{0D108BD9-81ED-4DB2-BD59-A6C34878D82A}">
                    <a16:rowId xmlns:a16="http://schemas.microsoft.com/office/drawing/2014/main" val="1544202035"/>
                  </a:ext>
                </a:extLst>
              </a:tr>
              <a:tr h="511100">
                <a:tc>
                  <a:txBody>
                    <a:bodyPr/>
                    <a:lstStyle/>
                    <a:p>
                      <a:pPr marL="36195" marR="36195">
                        <a:spcBef>
                          <a:spcPts val="300"/>
                        </a:spcBef>
                        <a:spcAft>
                          <a:spcPts val="0"/>
                        </a:spcAft>
                      </a:pPr>
                      <a:r>
                        <a:rPr lang="cs-CZ" sz="1500" b="1">
                          <a:effectLst/>
                        </a:rPr>
                        <a:t>Obce </a:t>
                      </a:r>
                    </a:p>
                    <a:p>
                      <a:pPr marL="36195" marR="36195">
                        <a:spcBef>
                          <a:spcPts val="300"/>
                        </a:spcBef>
                        <a:spcAft>
                          <a:spcPts val="0"/>
                        </a:spcAft>
                      </a:pPr>
                      <a:r>
                        <a:rPr lang="cs-CZ" sz="1500" b="1">
                          <a:effectLst/>
                        </a:rPr>
                        <a:t>Dobrovolné svazky obcí</a:t>
                      </a:r>
                      <a:endParaRPr lang="cs-CZ" sz="1500" b="1">
                        <a:effectLst/>
                        <a:latin typeface="Calibri" panose="020F0502020204030204" pitchFamily="34" charset="0"/>
                        <a:ea typeface="Calibri" panose="020F0502020204030204" pitchFamily="34" charset="0"/>
                        <a:cs typeface="Times New Roman" panose="02020603050405020304" pitchFamily="18" charset="0"/>
                      </a:endParaRPr>
                    </a:p>
                  </a:txBody>
                  <a:tcPr marL="29723" marR="29723" marT="0" marB="0"/>
                </a:tc>
                <a:tc>
                  <a:txBody>
                    <a:bodyPr/>
                    <a:lstStyle/>
                    <a:p>
                      <a:pPr marL="36195" marR="36195" algn="ctr">
                        <a:spcBef>
                          <a:spcPts val="300"/>
                        </a:spcBef>
                        <a:spcAft>
                          <a:spcPts val="0"/>
                        </a:spcAft>
                      </a:pPr>
                      <a:r>
                        <a:rPr lang="cs-CZ" sz="1500">
                          <a:effectLst/>
                        </a:rPr>
                        <a:t>85 %</a:t>
                      </a:r>
                      <a:endParaRPr lang="cs-CZ" sz="1500">
                        <a:effectLst/>
                        <a:latin typeface="Calibri" panose="020F0502020204030204" pitchFamily="34" charset="0"/>
                        <a:ea typeface="Calibri" panose="020F0502020204030204" pitchFamily="34" charset="0"/>
                        <a:cs typeface="Times New Roman" panose="02020603050405020304" pitchFamily="18" charset="0"/>
                      </a:endParaRPr>
                    </a:p>
                  </a:txBody>
                  <a:tcPr marL="29723" marR="29723" marT="0" marB="0" anchor="ctr"/>
                </a:tc>
                <a:tc>
                  <a:txBody>
                    <a:bodyPr/>
                    <a:lstStyle/>
                    <a:p>
                      <a:pPr marL="36195" marR="36195" algn="ctr">
                        <a:spcBef>
                          <a:spcPts val="300"/>
                        </a:spcBef>
                        <a:spcAft>
                          <a:spcPts val="0"/>
                        </a:spcAft>
                      </a:pPr>
                      <a:r>
                        <a:rPr lang="cs-CZ" sz="1500">
                          <a:effectLst/>
                        </a:rPr>
                        <a:t>5 %</a:t>
                      </a:r>
                      <a:endParaRPr lang="cs-CZ" sz="1500">
                        <a:effectLst/>
                        <a:latin typeface="Calibri" panose="020F0502020204030204" pitchFamily="34" charset="0"/>
                        <a:ea typeface="Calibri" panose="020F0502020204030204" pitchFamily="34" charset="0"/>
                        <a:cs typeface="Times New Roman" panose="02020603050405020304" pitchFamily="18" charset="0"/>
                      </a:endParaRPr>
                    </a:p>
                  </a:txBody>
                  <a:tcPr marL="29723" marR="29723" marT="0" marB="0" anchor="ctr"/>
                </a:tc>
                <a:tc>
                  <a:txBody>
                    <a:bodyPr/>
                    <a:lstStyle/>
                    <a:p>
                      <a:pPr marL="36195" marR="36195" algn="ctr">
                        <a:spcBef>
                          <a:spcPts val="300"/>
                        </a:spcBef>
                        <a:spcAft>
                          <a:spcPts val="0"/>
                        </a:spcAft>
                      </a:pPr>
                      <a:r>
                        <a:rPr lang="cs-CZ" sz="1500">
                          <a:effectLst/>
                        </a:rPr>
                        <a:t>10 %</a:t>
                      </a:r>
                      <a:endParaRPr lang="cs-CZ" sz="1500">
                        <a:effectLst/>
                        <a:latin typeface="Calibri" panose="020F0502020204030204" pitchFamily="34" charset="0"/>
                        <a:ea typeface="Calibri" panose="020F0502020204030204" pitchFamily="34" charset="0"/>
                        <a:cs typeface="Times New Roman" panose="02020603050405020304" pitchFamily="18" charset="0"/>
                      </a:endParaRPr>
                    </a:p>
                  </a:txBody>
                  <a:tcPr marL="29723" marR="29723" marT="0" marB="0" anchor="ctr"/>
                </a:tc>
                <a:extLst>
                  <a:ext uri="{0D108BD9-81ED-4DB2-BD59-A6C34878D82A}">
                    <a16:rowId xmlns:a16="http://schemas.microsoft.com/office/drawing/2014/main" val="4105853432"/>
                  </a:ext>
                </a:extLst>
              </a:tr>
              <a:tr h="471785">
                <a:tc>
                  <a:txBody>
                    <a:bodyPr/>
                    <a:lstStyle/>
                    <a:p>
                      <a:pPr marL="36195" marR="36195">
                        <a:spcBef>
                          <a:spcPts val="300"/>
                        </a:spcBef>
                        <a:spcAft>
                          <a:spcPts val="0"/>
                        </a:spcAft>
                      </a:pPr>
                      <a:r>
                        <a:rPr lang="cs-CZ" sz="1500" b="1">
                          <a:effectLst/>
                        </a:rPr>
                        <a:t>Právnické osoby vykonávající činnost škol a školských zařízení (zapsané ve školském rejstříku)</a:t>
                      </a:r>
                      <a:endParaRPr lang="cs-CZ" sz="1500" b="1">
                        <a:effectLst/>
                        <a:latin typeface="Calibri" panose="020F0502020204030204" pitchFamily="34" charset="0"/>
                        <a:ea typeface="Calibri" panose="020F0502020204030204" pitchFamily="34" charset="0"/>
                        <a:cs typeface="Times New Roman" panose="02020603050405020304" pitchFamily="18" charset="0"/>
                      </a:endParaRPr>
                    </a:p>
                  </a:txBody>
                  <a:tcPr marL="29723" marR="29723" marT="0" marB="0"/>
                </a:tc>
                <a:tc>
                  <a:txBody>
                    <a:bodyPr/>
                    <a:lstStyle/>
                    <a:p>
                      <a:pPr marL="36195" marR="36195" algn="ctr">
                        <a:spcBef>
                          <a:spcPts val="300"/>
                        </a:spcBef>
                        <a:spcAft>
                          <a:spcPts val="0"/>
                        </a:spcAft>
                      </a:pPr>
                      <a:r>
                        <a:rPr lang="cs-CZ" sz="1500">
                          <a:effectLst/>
                        </a:rPr>
                        <a:t>85 %</a:t>
                      </a:r>
                      <a:endParaRPr lang="cs-CZ" sz="1500">
                        <a:effectLst/>
                        <a:latin typeface="Calibri" panose="020F0502020204030204" pitchFamily="34" charset="0"/>
                        <a:ea typeface="Calibri" panose="020F0502020204030204" pitchFamily="34" charset="0"/>
                        <a:cs typeface="Times New Roman" panose="02020603050405020304" pitchFamily="18" charset="0"/>
                      </a:endParaRPr>
                    </a:p>
                  </a:txBody>
                  <a:tcPr marL="29723" marR="29723" marT="0" marB="0" anchor="ctr"/>
                </a:tc>
                <a:tc>
                  <a:txBody>
                    <a:bodyPr/>
                    <a:lstStyle/>
                    <a:p>
                      <a:pPr marL="36195" marR="36195" algn="ctr">
                        <a:spcBef>
                          <a:spcPts val="300"/>
                        </a:spcBef>
                        <a:spcAft>
                          <a:spcPts val="0"/>
                        </a:spcAft>
                      </a:pPr>
                      <a:r>
                        <a:rPr lang="cs-CZ" sz="1500">
                          <a:effectLst/>
                        </a:rPr>
                        <a:t>0 %</a:t>
                      </a:r>
                      <a:endParaRPr lang="cs-CZ" sz="1500">
                        <a:effectLst/>
                        <a:latin typeface="Calibri" panose="020F0502020204030204" pitchFamily="34" charset="0"/>
                        <a:ea typeface="Calibri" panose="020F0502020204030204" pitchFamily="34" charset="0"/>
                        <a:cs typeface="Times New Roman" panose="02020603050405020304" pitchFamily="18" charset="0"/>
                      </a:endParaRPr>
                    </a:p>
                  </a:txBody>
                  <a:tcPr marL="29723" marR="29723" marT="0" marB="0" anchor="ctr"/>
                </a:tc>
                <a:tc>
                  <a:txBody>
                    <a:bodyPr/>
                    <a:lstStyle/>
                    <a:p>
                      <a:pPr marL="36195" marR="36195" algn="ctr">
                        <a:spcBef>
                          <a:spcPts val="300"/>
                        </a:spcBef>
                        <a:spcAft>
                          <a:spcPts val="0"/>
                        </a:spcAft>
                      </a:pPr>
                      <a:r>
                        <a:rPr lang="cs-CZ" sz="1500">
                          <a:effectLst/>
                        </a:rPr>
                        <a:t>15 %</a:t>
                      </a:r>
                      <a:endParaRPr lang="cs-CZ" sz="1500">
                        <a:effectLst/>
                        <a:latin typeface="Calibri" panose="020F0502020204030204" pitchFamily="34" charset="0"/>
                        <a:ea typeface="Calibri" panose="020F0502020204030204" pitchFamily="34" charset="0"/>
                        <a:cs typeface="Times New Roman" panose="02020603050405020304" pitchFamily="18" charset="0"/>
                      </a:endParaRPr>
                    </a:p>
                  </a:txBody>
                  <a:tcPr marL="29723" marR="29723" marT="0" marB="0" anchor="ctr"/>
                </a:tc>
                <a:extLst>
                  <a:ext uri="{0D108BD9-81ED-4DB2-BD59-A6C34878D82A}">
                    <a16:rowId xmlns:a16="http://schemas.microsoft.com/office/drawing/2014/main" val="2510419975"/>
                  </a:ext>
                </a:extLst>
              </a:tr>
              <a:tr h="975044">
                <a:tc>
                  <a:txBody>
                    <a:bodyPr/>
                    <a:lstStyle/>
                    <a:p>
                      <a:pPr marL="36195" marR="36195">
                        <a:spcBef>
                          <a:spcPts val="300"/>
                        </a:spcBef>
                        <a:spcAft>
                          <a:spcPts val="0"/>
                        </a:spcAft>
                      </a:pPr>
                      <a:r>
                        <a:rPr lang="cs-CZ" sz="1500" b="1" dirty="0">
                          <a:effectLst/>
                        </a:rPr>
                        <a:t>Soukromoprávní subjekty vykonávající veřejně prospěšnou činnost </a:t>
                      </a:r>
                      <a:r>
                        <a:rPr lang="cs-CZ" sz="1500" b="1" dirty="0" smtClean="0">
                          <a:effectLst/>
                        </a:rPr>
                        <a:t>:</a:t>
                      </a:r>
                      <a:r>
                        <a:rPr lang="cs-CZ" sz="1500" b="1" baseline="0" dirty="0" smtClean="0">
                          <a:effectLst/>
                        </a:rPr>
                        <a:t> </a:t>
                      </a:r>
                      <a:r>
                        <a:rPr lang="cs-CZ" sz="1500" b="1" dirty="0" smtClean="0">
                          <a:effectLst/>
                        </a:rPr>
                        <a:t>Obecně </a:t>
                      </a:r>
                      <a:r>
                        <a:rPr lang="cs-CZ" sz="1500" b="1" dirty="0">
                          <a:effectLst/>
                        </a:rPr>
                        <a:t>prospěšné </a:t>
                      </a:r>
                      <a:r>
                        <a:rPr lang="cs-CZ" sz="1500" b="1" dirty="0" smtClean="0">
                          <a:effectLst/>
                        </a:rPr>
                        <a:t>společnosti,</a:t>
                      </a:r>
                      <a:r>
                        <a:rPr lang="cs-CZ" sz="1500" b="1" baseline="0" dirty="0" smtClean="0">
                          <a:effectLst/>
                        </a:rPr>
                        <a:t> </a:t>
                      </a:r>
                      <a:r>
                        <a:rPr lang="cs-CZ" sz="1500" b="1" dirty="0" smtClean="0">
                          <a:effectLst/>
                        </a:rPr>
                        <a:t>Spolky,</a:t>
                      </a:r>
                      <a:r>
                        <a:rPr lang="cs-CZ" sz="1500" b="1" baseline="0" dirty="0" smtClean="0">
                          <a:effectLst/>
                        </a:rPr>
                        <a:t> </a:t>
                      </a:r>
                      <a:r>
                        <a:rPr lang="cs-CZ" sz="1500" b="1" dirty="0" smtClean="0">
                          <a:effectLst/>
                        </a:rPr>
                        <a:t>Ústavy,</a:t>
                      </a:r>
                      <a:r>
                        <a:rPr lang="cs-CZ" sz="1500" b="1" baseline="0" dirty="0" smtClean="0">
                          <a:effectLst/>
                        </a:rPr>
                        <a:t> </a:t>
                      </a:r>
                      <a:r>
                        <a:rPr lang="cs-CZ" sz="1500" b="1" dirty="0" smtClean="0">
                          <a:effectLst/>
                        </a:rPr>
                        <a:t>Církve </a:t>
                      </a:r>
                      <a:r>
                        <a:rPr lang="cs-CZ" sz="1500" b="1" dirty="0">
                          <a:effectLst/>
                        </a:rPr>
                        <a:t>a náboženské </a:t>
                      </a:r>
                      <a:r>
                        <a:rPr lang="cs-CZ" sz="1500" b="1" dirty="0" smtClean="0">
                          <a:effectLst/>
                        </a:rPr>
                        <a:t>společnosti,</a:t>
                      </a:r>
                      <a:r>
                        <a:rPr lang="cs-CZ" sz="1500" b="1" baseline="0" dirty="0" smtClean="0">
                          <a:effectLst/>
                        </a:rPr>
                        <a:t> </a:t>
                      </a:r>
                      <a:r>
                        <a:rPr lang="cs-CZ" sz="1500" b="1" dirty="0" smtClean="0">
                          <a:effectLst/>
                        </a:rPr>
                        <a:t>Nadace </a:t>
                      </a:r>
                      <a:r>
                        <a:rPr lang="cs-CZ" sz="1500" b="1" dirty="0">
                          <a:effectLst/>
                        </a:rPr>
                        <a:t>a nadační </a:t>
                      </a:r>
                      <a:r>
                        <a:rPr lang="cs-CZ" sz="1500" b="1" dirty="0" smtClean="0">
                          <a:effectLst/>
                        </a:rPr>
                        <a:t>fondy,</a:t>
                      </a:r>
                      <a:r>
                        <a:rPr lang="cs-CZ" sz="1500" b="1" baseline="0" dirty="0" smtClean="0">
                          <a:effectLst/>
                        </a:rPr>
                        <a:t> </a:t>
                      </a:r>
                      <a:r>
                        <a:rPr lang="cs-CZ" sz="1500" b="1" dirty="0" smtClean="0">
                          <a:effectLst/>
                        </a:rPr>
                        <a:t>Místní </a:t>
                      </a:r>
                      <a:r>
                        <a:rPr lang="cs-CZ" sz="1500" b="1" dirty="0">
                          <a:effectLst/>
                        </a:rPr>
                        <a:t>akční </a:t>
                      </a:r>
                      <a:r>
                        <a:rPr lang="cs-CZ" sz="1500" b="1" dirty="0" smtClean="0">
                          <a:effectLst/>
                        </a:rPr>
                        <a:t>skupiny,</a:t>
                      </a:r>
                      <a:r>
                        <a:rPr lang="cs-CZ" sz="1500" b="1" baseline="0" dirty="0" smtClean="0">
                          <a:effectLst/>
                        </a:rPr>
                        <a:t> </a:t>
                      </a:r>
                      <a:r>
                        <a:rPr lang="cs-CZ" sz="1500" b="1" dirty="0" smtClean="0">
                          <a:effectLst/>
                        </a:rPr>
                        <a:t>Hospodářská </a:t>
                      </a:r>
                      <a:r>
                        <a:rPr lang="cs-CZ" sz="1500" b="1" dirty="0">
                          <a:effectLst/>
                        </a:rPr>
                        <a:t>komora, Agrární komora </a:t>
                      </a:r>
                      <a:r>
                        <a:rPr lang="cs-CZ" sz="1500" b="1" dirty="0" smtClean="0">
                          <a:effectLst/>
                        </a:rPr>
                        <a:t>,Svazy</a:t>
                      </a:r>
                      <a:r>
                        <a:rPr lang="cs-CZ" sz="1500" b="1" dirty="0">
                          <a:effectLst/>
                        </a:rPr>
                        <a:t>, asociace </a:t>
                      </a:r>
                      <a:endParaRPr lang="cs-CZ"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23" marR="29723" marT="0" marB="0"/>
                </a:tc>
                <a:tc>
                  <a:txBody>
                    <a:bodyPr/>
                    <a:lstStyle/>
                    <a:p>
                      <a:pPr marL="36195" marR="36195" algn="ctr">
                        <a:spcBef>
                          <a:spcPts val="300"/>
                        </a:spcBef>
                        <a:spcAft>
                          <a:spcPts val="0"/>
                        </a:spcAft>
                      </a:pPr>
                      <a:r>
                        <a:rPr lang="cs-CZ" sz="1500">
                          <a:effectLst/>
                        </a:rPr>
                        <a:t>85 %</a:t>
                      </a:r>
                      <a:endParaRPr lang="cs-CZ" sz="1500">
                        <a:effectLst/>
                        <a:latin typeface="Calibri" panose="020F0502020204030204" pitchFamily="34" charset="0"/>
                        <a:ea typeface="Calibri" panose="020F0502020204030204" pitchFamily="34" charset="0"/>
                        <a:cs typeface="Times New Roman" panose="02020603050405020304" pitchFamily="18" charset="0"/>
                      </a:endParaRPr>
                    </a:p>
                  </a:txBody>
                  <a:tcPr marL="29723" marR="29723" marT="0" marB="0" anchor="ctr"/>
                </a:tc>
                <a:tc>
                  <a:txBody>
                    <a:bodyPr/>
                    <a:lstStyle/>
                    <a:p>
                      <a:pPr marL="36195" marR="36195" algn="ctr">
                        <a:spcBef>
                          <a:spcPts val="300"/>
                        </a:spcBef>
                        <a:spcAft>
                          <a:spcPts val="0"/>
                        </a:spcAft>
                      </a:pPr>
                      <a:r>
                        <a:rPr lang="cs-CZ" sz="1500">
                          <a:effectLst/>
                        </a:rPr>
                        <a:t>0 %</a:t>
                      </a:r>
                      <a:endParaRPr lang="cs-CZ" sz="1500">
                        <a:effectLst/>
                        <a:latin typeface="Calibri" panose="020F0502020204030204" pitchFamily="34" charset="0"/>
                        <a:ea typeface="Calibri" panose="020F0502020204030204" pitchFamily="34" charset="0"/>
                        <a:cs typeface="Times New Roman" panose="02020603050405020304" pitchFamily="18" charset="0"/>
                      </a:endParaRPr>
                    </a:p>
                  </a:txBody>
                  <a:tcPr marL="29723" marR="29723" marT="0" marB="0" anchor="ctr"/>
                </a:tc>
                <a:tc>
                  <a:txBody>
                    <a:bodyPr/>
                    <a:lstStyle/>
                    <a:p>
                      <a:pPr marL="36195" marR="36195" algn="ctr">
                        <a:spcBef>
                          <a:spcPts val="300"/>
                        </a:spcBef>
                        <a:spcAft>
                          <a:spcPts val="0"/>
                        </a:spcAft>
                      </a:pPr>
                      <a:r>
                        <a:rPr lang="cs-CZ" sz="1500">
                          <a:effectLst/>
                        </a:rPr>
                        <a:t>15 %</a:t>
                      </a:r>
                      <a:endParaRPr lang="cs-CZ" sz="1500">
                        <a:effectLst/>
                        <a:latin typeface="Calibri" panose="020F0502020204030204" pitchFamily="34" charset="0"/>
                        <a:ea typeface="Calibri" panose="020F0502020204030204" pitchFamily="34" charset="0"/>
                        <a:cs typeface="Times New Roman" panose="02020603050405020304" pitchFamily="18" charset="0"/>
                      </a:endParaRPr>
                    </a:p>
                  </a:txBody>
                  <a:tcPr marL="29723" marR="29723" marT="0" marB="0" anchor="ctr"/>
                </a:tc>
                <a:extLst>
                  <a:ext uri="{0D108BD9-81ED-4DB2-BD59-A6C34878D82A}">
                    <a16:rowId xmlns:a16="http://schemas.microsoft.com/office/drawing/2014/main" val="2163520910"/>
                  </a:ext>
                </a:extLst>
              </a:tr>
              <a:tr h="2634132">
                <a:tc>
                  <a:txBody>
                    <a:bodyPr/>
                    <a:lstStyle/>
                    <a:p>
                      <a:pPr marL="36195" marR="36195">
                        <a:spcBef>
                          <a:spcPts val="300"/>
                        </a:spcBef>
                        <a:spcAft>
                          <a:spcPts val="0"/>
                        </a:spcAft>
                      </a:pPr>
                      <a:r>
                        <a:rPr lang="cs-CZ" sz="1500" b="1" dirty="0">
                          <a:effectLst/>
                        </a:rPr>
                        <a:t>Ostatní subjekty neobsažené ve výše uvedených kategoriích:</a:t>
                      </a:r>
                    </a:p>
                    <a:p>
                      <a:pPr marL="36195" marR="36195">
                        <a:spcBef>
                          <a:spcPts val="300"/>
                        </a:spcBef>
                        <a:spcAft>
                          <a:spcPts val="0"/>
                        </a:spcAft>
                      </a:pPr>
                      <a:r>
                        <a:rPr lang="cs-CZ" sz="1500" b="1" dirty="0">
                          <a:effectLst/>
                        </a:rPr>
                        <a:t>Obchodní společnosti: </a:t>
                      </a:r>
                      <a:r>
                        <a:rPr lang="cs-CZ" sz="1500" b="1" dirty="0" smtClean="0">
                          <a:effectLst/>
                        </a:rPr>
                        <a:t>veřejná </a:t>
                      </a:r>
                      <a:r>
                        <a:rPr lang="cs-CZ" sz="1500" b="1" dirty="0">
                          <a:effectLst/>
                        </a:rPr>
                        <a:t>obchodní </a:t>
                      </a:r>
                      <a:r>
                        <a:rPr lang="cs-CZ" sz="1500" b="1" dirty="0" smtClean="0">
                          <a:effectLst/>
                        </a:rPr>
                        <a:t>společnost, komanditní společnost,</a:t>
                      </a:r>
                      <a:r>
                        <a:rPr lang="cs-CZ" sz="1500" b="1" baseline="0" dirty="0" smtClean="0">
                          <a:effectLst/>
                        </a:rPr>
                        <a:t> </a:t>
                      </a:r>
                      <a:r>
                        <a:rPr lang="cs-CZ" sz="1500" b="1" dirty="0" smtClean="0">
                          <a:effectLst/>
                        </a:rPr>
                        <a:t>společnost </a:t>
                      </a:r>
                      <a:r>
                        <a:rPr lang="cs-CZ" sz="1500" b="1" dirty="0">
                          <a:effectLst/>
                        </a:rPr>
                        <a:t>s ručením </a:t>
                      </a:r>
                      <a:r>
                        <a:rPr lang="cs-CZ" sz="1500" b="1" dirty="0" smtClean="0">
                          <a:effectLst/>
                        </a:rPr>
                        <a:t>omezeným,</a:t>
                      </a:r>
                      <a:r>
                        <a:rPr lang="cs-CZ" sz="1500" b="1" baseline="0" dirty="0" smtClean="0">
                          <a:effectLst/>
                        </a:rPr>
                        <a:t> </a:t>
                      </a:r>
                      <a:r>
                        <a:rPr lang="cs-CZ" sz="1500" b="1" dirty="0" smtClean="0">
                          <a:effectLst/>
                        </a:rPr>
                        <a:t>akciová společnost,</a:t>
                      </a:r>
                      <a:r>
                        <a:rPr lang="cs-CZ" sz="1500" b="1" baseline="0" dirty="0" smtClean="0">
                          <a:effectLst/>
                        </a:rPr>
                        <a:t> </a:t>
                      </a:r>
                      <a:r>
                        <a:rPr lang="cs-CZ" sz="1500" b="1" dirty="0" smtClean="0">
                          <a:effectLst/>
                        </a:rPr>
                        <a:t>evropská </a:t>
                      </a:r>
                      <a:r>
                        <a:rPr lang="cs-CZ" sz="1500" b="1" dirty="0">
                          <a:effectLst/>
                        </a:rPr>
                        <a:t>společnost </a:t>
                      </a:r>
                      <a:r>
                        <a:rPr lang="cs-CZ" sz="1500" b="1" dirty="0" smtClean="0">
                          <a:effectLst/>
                        </a:rPr>
                        <a:t>,evropské </a:t>
                      </a:r>
                      <a:r>
                        <a:rPr lang="cs-CZ" sz="1500" b="1" dirty="0">
                          <a:effectLst/>
                        </a:rPr>
                        <a:t>hospodářské zájmové sdružení</a:t>
                      </a:r>
                    </a:p>
                    <a:p>
                      <a:pPr marL="36195" marR="36195">
                        <a:spcBef>
                          <a:spcPts val="300"/>
                        </a:spcBef>
                        <a:spcAft>
                          <a:spcPts val="0"/>
                        </a:spcAft>
                      </a:pPr>
                      <a:r>
                        <a:rPr lang="cs-CZ" sz="1500" b="1" dirty="0">
                          <a:effectLst/>
                        </a:rPr>
                        <a:t>Státní podniky</a:t>
                      </a:r>
                    </a:p>
                    <a:p>
                      <a:pPr marL="36195" marR="36195">
                        <a:spcBef>
                          <a:spcPts val="300"/>
                        </a:spcBef>
                        <a:spcAft>
                          <a:spcPts val="0"/>
                        </a:spcAft>
                      </a:pPr>
                      <a:r>
                        <a:rPr lang="cs-CZ" sz="1500" b="1" dirty="0">
                          <a:effectLst/>
                        </a:rPr>
                        <a:t>Družstva:</a:t>
                      </a:r>
                    </a:p>
                    <a:p>
                      <a:pPr marL="342900" marR="36195" lvl="0" indent="-342900">
                        <a:spcBef>
                          <a:spcPts val="300"/>
                        </a:spcBef>
                        <a:spcAft>
                          <a:spcPts val="0"/>
                        </a:spcAft>
                        <a:buFont typeface="Calibri" panose="020F0502020204030204" pitchFamily="34" charset="0"/>
                        <a:buChar char="-"/>
                      </a:pPr>
                      <a:r>
                        <a:rPr lang="cs-CZ" sz="1500" b="1" dirty="0">
                          <a:effectLst/>
                        </a:rPr>
                        <a:t>družstvo </a:t>
                      </a:r>
                    </a:p>
                    <a:p>
                      <a:pPr marL="342900" marR="36195" lvl="0" indent="-342900">
                        <a:spcBef>
                          <a:spcPts val="300"/>
                        </a:spcBef>
                        <a:spcAft>
                          <a:spcPts val="0"/>
                        </a:spcAft>
                        <a:buFont typeface="Calibri" panose="020F0502020204030204" pitchFamily="34" charset="0"/>
                        <a:buChar char="-"/>
                      </a:pPr>
                      <a:r>
                        <a:rPr lang="cs-CZ" sz="1500" b="1" dirty="0">
                          <a:effectLst/>
                        </a:rPr>
                        <a:t>evropská družstevní společnost</a:t>
                      </a:r>
                    </a:p>
                    <a:p>
                      <a:pPr marL="36195" marR="36195">
                        <a:spcBef>
                          <a:spcPts val="300"/>
                        </a:spcBef>
                        <a:spcAft>
                          <a:spcPts val="0"/>
                        </a:spcAft>
                      </a:pPr>
                      <a:r>
                        <a:rPr lang="cs-CZ" sz="1500" b="1" dirty="0">
                          <a:effectLst/>
                        </a:rPr>
                        <a:t>OSVČ</a:t>
                      </a:r>
                    </a:p>
                    <a:p>
                      <a:pPr marL="36195" marR="36195">
                        <a:spcBef>
                          <a:spcPts val="300"/>
                        </a:spcBef>
                        <a:spcAft>
                          <a:spcPts val="0"/>
                        </a:spcAft>
                      </a:pPr>
                      <a:r>
                        <a:rPr lang="cs-CZ" sz="1500" b="1" dirty="0">
                          <a:effectLst/>
                        </a:rPr>
                        <a:t>Profesní komory</a:t>
                      </a:r>
                      <a:endParaRPr lang="cs-CZ"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23" marR="29723" marT="0" marB="0"/>
                </a:tc>
                <a:tc>
                  <a:txBody>
                    <a:bodyPr/>
                    <a:lstStyle/>
                    <a:p>
                      <a:pPr marL="36195" marR="36195" algn="ctr">
                        <a:spcBef>
                          <a:spcPts val="300"/>
                        </a:spcBef>
                        <a:spcAft>
                          <a:spcPts val="0"/>
                        </a:spcAft>
                      </a:pPr>
                      <a:r>
                        <a:rPr lang="cs-CZ" sz="1500">
                          <a:effectLst/>
                        </a:rPr>
                        <a:t>85 %</a:t>
                      </a:r>
                      <a:endParaRPr lang="cs-CZ" sz="1500">
                        <a:effectLst/>
                        <a:latin typeface="Calibri" panose="020F0502020204030204" pitchFamily="34" charset="0"/>
                        <a:ea typeface="Calibri" panose="020F0502020204030204" pitchFamily="34" charset="0"/>
                        <a:cs typeface="Times New Roman" panose="02020603050405020304" pitchFamily="18" charset="0"/>
                      </a:endParaRPr>
                    </a:p>
                  </a:txBody>
                  <a:tcPr marL="29723" marR="29723" marT="0" marB="0" anchor="ctr"/>
                </a:tc>
                <a:tc>
                  <a:txBody>
                    <a:bodyPr/>
                    <a:lstStyle/>
                    <a:p>
                      <a:pPr marL="36195" marR="36195" algn="ctr">
                        <a:spcBef>
                          <a:spcPts val="300"/>
                        </a:spcBef>
                        <a:spcAft>
                          <a:spcPts val="0"/>
                        </a:spcAft>
                      </a:pPr>
                      <a:r>
                        <a:rPr lang="cs-CZ" sz="1500">
                          <a:effectLst/>
                        </a:rPr>
                        <a:t>15 %</a:t>
                      </a:r>
                      <a:endParaRPr lang="cs-CZ" sz="1500">
                        <a:effectLst/>
                        <a:latin typeface="Calibri" panose="020F0502020204030204" pitchFamily="34" charset="0"/>
                        <a:ea typeface="Calibri" panose="020F0502020204030204" pitchFamily="34" charset="0"/>
                        <a:cs typeface="Times New Roman" panose="02020603050405020304" pitchFamily="18" charset="0"/>
                      </a:endParaRPr>
                    </a:p>
                  </a:txBody>
                  <a:tcPr marL="29723" marR="29723" marT="0" marB="0" anchor="ctr"/>
                </a:tc>
                <a:tc>
                  <a:txBody>
                    <a:bodyPr/>
                    <a:lstStyle/>
                    <a:p>
                      <a:pPr marL="36195" marR="36195" algn="ctr">
                        <a:spcBef>
                          <a:spcPts val="300"/>
                        </a:spcBef>
                        <a:spcAft>
                          <a:spcPts val="0"/>
                        </a:spcAft>
                      </a:pPr>
                      <a:r>
                        <a:rPr lang="cs-CZ" sz="1500" dirty="0">
                          <a:effectLst/>
                        </a:rPr>
                        <a:t>0 %</a:t>
                      </a:r>
                      <a:endParaRPr lang="cs-CZ"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9723" marR="29723" marT="0" marB="0" anchor="ctr"/>
                </a:tc>
                <a:extLst>
                  <a:ext uri="{0D108BD9-81ED-4DB2-BD59-A6C34878D82A}">
                    <a16:rowId xmlns:a16="http://schemas.microsoft.com/office/drawing/2014/main" val="1545759292"/>
                  </a:ext>
                </a:extLst>
              </a:tr>
            </a:tbl>
          </a:graphicData>
        </a:graphic>
      </p:graphicFrame>
    </p:spTree>
    <p:extLst>
      <p:ext uri="{BB962C8B-B14F-4D97-AF65-F5344CB8AC3E}">
        <p14:creationId xmlns:p14="http://schemas.microsoft.com/office/powerpoint/2010/main" val="16317875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xa">
  <a:themeElements>
    <a:clrScheme name="Paralaxa">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xa">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xa">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TM03457496[[fn=Paralaxa]]</Template>
  <TotalTime>29267</TotalTime>
  <Words>8855</Words>
  <Application>Microsoft Office PowerPoint</Application>
  <PresentationFormat>Širokoúhlá obrazovka</PresentationFormat>
  <Paragraphs>1167</Paragraphs>
  <Slides>89</Slides>
  <Notes>57</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89</vt:i4>
      </vt:variant>
    </vt:vector>
  </HeadingPairs>
  <TitlesOfParts>
    <vt:vector size="97" baseType="lpstr">
      <vt:lpstr>Arial</vt:lpstr>
      <vt:lpstr>Calibri</vt:lpstr>
      <vt:lpstr>Corbel</vt:lpstr>
      <vt:lpstr>Courier New</vt:lpstr>
      <vt:lpstr>Times New Roman</vt:lpstr>
      <vt:lpstr>Wingdings</vt:lpstr>
      <vt:lpstr>Wingdings 3</vt:lpstr>
      <vt:lpstr>Paralaxa</vt:lpstr>
      <vt:lpstr>Výzva MAS č. 2 z OPZ:</vt:lpstr>
      <vt:lpstr>Program semináře</vt:lpstr>
      <vt:lpstr>Představení výzvy</vt:lpstr>
      <vt:lpstr> Představení 2.Výzvy MAS Královská stezka  – OPZ – Rodina a mladí I.  Základní informace</vt:lpstr>
      <vt:lpstr>Cíl výzvy</vt:lpstr>
      <vt:lpstr>Termíny a alokace</vt:lpstr>
      <vt:lpstr>Oprávnění žadatelé</vt:lpstr>
      <vt:lpstr>Cílové skupiny</vt:lpstr>
      <vt:lpstr>Představení výzvy Míra podpory – rozpad zdrojů financování</vt:lpstr>
      <vt:lpstr>Podporované aktivity</vt:lpstr>
      <vt:lpstr>Podporované aktivity</vt:lpstr>
      <vt:lpstr>  A. Zařízení péče o děti zajišťující péči o děti v době mimo školní vyučování (ranní či odpolední pobyt) </vt:lpstr>
      <vt:lpstr>  A. Zařízení péče o děti zajišťující péči o děti v době mimo školní vyučování (ranní či odpolední pobyt) </vt:lpstr>
      <vt:lpstr>B. Příměstské tábory </vt:lpstr>
      <vt:lpstr>C. Dětské skupiny</vt:lpstr>
      <vt:lpstr>C. Dětské skupiny </vt:lpstr>
      <vt:lpstr>D. Vzdělávání pečujících osob</vt:lpstr>
      <vt:lpstr>Indikátory</vt:lpstr>
      <vt:lpstr>Indikátory</vt:lpstr>
      <vt:lpstr>Povinnosti související s indikátory</vt:lpstr>
      <vt:lpstr>Indikátory  výstupu</vt:lpstr>
      <vt:lpstr>Indikátory výsledků</vt:lpstr>
      <vt:lpstr>Sankce při nesplnění závazků týkajících se indikátorů</vt:lpstr>
      <vt:lpstr>Projektová žádost</vt:lpstr>
      <vt:lpstr>Příprava žádosti o podporu</vt:lpstr>
      <vt:lpstr>Příprava žádosti o podporu</vt:lpstr>
      <vt:lpstr>Příprava žádosti o podporu</vt:lpstr>
      <vt:lpstr>Příprava žádosti o podporu</vt:lpstr>
      <vt:lpstr>Příprava žádosti o podporu</vt:lpstr>
      <vt:lpstr>Logický rámec projektové žádosti</vt:lpstr>
      <vt:lpstr>Způsobilost výdajů</vt:lpstr>
      <vt:lpstr>Způsobilost výdajů</vt:lpstr>
      <vt:lpstr>Informace o nepřímých nákladech</vt:lpstr>
      <vt:lpstr>Informace o křížovém financování a nepřímých nákladech</vt:lpstr>
      <vt:lpstr>Hodnocení a výběr projektu</vt:lpstr>
      <vt:lpstr>Proces hodnocení a výběru projektů</vt:lpstr>
      <vt:lpstr>Proces hodnocení a výběru projektů</vt:lpstr>
      <vt:lpstr>Hodnocení přijatelnosti a formálních náležitostí</vt:lpstr>
      <vt:lpstr>Hodnocení přijatelnosti a formálních náležitostí</vt:lpstr>
      <vt:lpstr>Věcné hodnocení</vt:lpstr>
      <vt:lpstr>Věcné hodnocení</vt:lpstr>
      <vt:lpstr>Věcné hodnocení</vt:lpstr>
      <vt:lpstr>Věcné hodnocení</vt:lpstr>
      <vt:lpstr>Proces hodnocení a výběru projektů Shrnutí a lhůty</vt:lpstr>
      <vt:lpstr>Povinná publicita</vt:lpstr>
      <vt:lpstr>IS KP14+</vt:lpstr>
      <vt:lpstr>Podání projektové žádosti v OPZ</vt:lpstr>
      <vt:lpstr>Prezentace aplikace PowerPoint</vt:lpstr>
      <vt:lpstr>Základní menu</vt:lpstr>
      <vt:lpstr>Vytvoření nové žádosti</vt:lpstr>
      <vt:lpstr>Vytvoření nové žádosti</vt:lpstr>
      <vt:lpstr>Pravidla pro vyplňování žádosti</vt:lpstr>
      <vt:lpstr>Příklady vyplňovaných záložek – IDENTIFIKACE OPERACE</vt:lpstr>
      <vt:lpstr>Projekt</vt:lpstr>
      <vt:lpstr>Specifické cíle</vt:lpstr>
      <vt:lpstr>Popis projektu</vt:lpstr>
      <vt:lpstr>Indikátory</vt:lpstr>
      <vt:lpstr>Indikátory</vt:lpstr>
      <vt:lpstr>Horizontální principy</vt:lpstr>
      <vt:lpstr>Klíčové aktivity</vt:lpstr>
      <vt:lpstr>Cílová skupina</vt:lpstr>
      <vt:lpstr>Umístění</vt:lpstr>
      <vt:lpstr>Subjekty projektu</vt:lpstr>
      <vt:lpstr>Osoby subjektu</vt:lpstr>
      <vt:lpstr>ÚČTY SUBJEKTU, ÚČETNÍ OBDOBÍ, KATEGORIE INTERVENCÍ </vt:lpstr>
      <vt:lpstr>Rozpočet jednotkový </vt:lpstr>
      <vt:lpstr>Rozpočet jednotkový </vt:lpstr>
      <vt:lpstr>Přehled zdrojů financování</vt:lpstr>
      <vt:lpstr>Finanční plán</vt:lpstr>
      <vt:lpstr>VEŘEJNÉ ZAKÁZKY</vt:lpstr>
      <vt:lpstr>Veřejné zakázky</vt:lpstr>
      <vt:lpstr>Čestné prohlášení</vt:lpstr>
      <vt:lpstr>Dokumenty</vt:lpstr>
      <vt:lpstr>Operace se žádostí</vt:lpstr>
      <vt:lpstr>Přístup k projektu </vt:lpstr>
      <vt:lpstr>Přístup k projektu </vt:lpstr>
      <vt:lpstr>Přístup k projektu  </vt:lpstr>
      <vt:lpstr>Plné moci</vt:lpstr>
      <vt:lpstr>Kontrola</vt:lpstr>
      <vt:lpstr>Finalizace</vt:lpstr>
      <vt:lpstr>Podpis a podání žádosti</vt:lpstr>
      <vt:lpstr>Podpis žádosti </vt:lpstr>
      <vt:lpstr>Podpis žádosti </vt:lpstr>
      <vt:lpstr>Stav žádosti </vt:lpstr>
      <vt:lpstr>IS KP14+</vt:lpstr>
      <vt:lpstr>IS KP14+ Postup při podávání žádosti</vt:lpstr>
      <vt:lpstr>Důležité odkazy</vt:lpstr>
      <vt:lpstr>Spojení na vyhlašovatele výzvy- Řídící orgán OPZ – pro konzultaci projektových záměrů </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Výzva MAS č. 1 z OPZ:</dc:title>
  <dc:creator>Ivča</dc:creator>
  <cp:lastModifiedBy>Karolina</cp:lastModifiedBy>
  <cp:revision>69</cp:revision>
  <dcterms:created xsi:type="dcterms:W3CDTF">2017-09-15T07:08:05Z</dcterms:created>
  <dcterms:modified xsi:type="dcterms:W3CDTF">2017-10-17T09:35:07Z</dcterms:modified>
</cp:coreProperties>
</file>