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84" r:id="rId6"/>
    <p:sldId id="260" r:id="rId7"/>
    <p:sldId id="279" r:id="rId8"/>
    <p:sldId id="282" r:id="rId9"/>
    <p:sldId id="261" r:id="rId10"/>
    <p:sldId id="262" r:id="rId11"/>
    <p:sldId id="263" r:id="rId12"/>
    <p:sldId id="281" r:id="rId13"/>
    <p:sldId id="264" r:id="rId14"/>
    <p:sldId id="280" r:id="rId15"/>
    <p:sldId id="265" r:id="rId16"/>
    <p:sldId id="266" r:id="rId17"/>
    <p:sldId id="267" r:id="rId18"/>
    <p:sldId id="268" r:id="rId19"/>
    <p:sldId id="269" r:id="rId20"/>
    <p:sldId id="270" r:id="rId21"/>
    <p:sldId id="272" r:id="rId22"/>
    <p:sldId id="285" r:id="rId23"/>
    <p:sldId id="278"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4660"/>
  </p:normalViewPr>
  <p:slideViewPr>
    <p:cSldViewPr>
      <p:cViewPr varScale="1">
        <p:scale>
          <a:sx n="74" d="100"/>
          <a:sy n="74"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6D31A9-CA9A-4F0E-AF73-1C6EFB4863EC}" type="datetimeFigureOut">
              <a:rPr lang="cs-CZ" smtClean="0"/>
              <a:pPr/>
              <a:t>18.4.2012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84FE2-B800-49BC-B2FC-E2A98D4894D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11</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12</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13</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14</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15</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16</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17</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18</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2</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20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21</a:t>
            </a:fld>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22</a:t>
            </a:fld>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23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83C84FE2-B800-49BC-B2FC-E2A98D4894D3}"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A0125FA6-BABF-412E-82CD-A961FC879850}" type="datetimeFigureOut">
              <a:rPr lang="cs-CZ" smtClean="0"/>
              <a:pPr/>
              <a:t>18.4.2012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C058DA2D-1BEA-4B21-B02F-BE9F128880B5}" type="slidenum">
              <a:rPr lang="cs-CZ" smtClean="0"/>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0125FA6-BABF-412E-82CD-A961FC879850}" type="datetimeFigureOut">
              <a:rPr lang="cs-CZ" smtClean="0"/>
              <a:pPr/>
              <a:t>18.4.2012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58DA2D-1BEA-4B21-B02F-BE9F128880B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A0125FA6-BABF-412E-82CD-A961FC879850}" type="datetimeFigureOut">
              <a:rPr lang="cs-CZ" smtClean="0"/>
              <a:pPr/>
              <a:t>18.4.2012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58DA2D-1BEA-4B21-B02F-BE9F128880B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A0125FA6-BABF-412E-82CD-A961FC879850}" type="datetimeFigureOut">
              <a:rPr lang="cs-CZ" smtClean="0"/>
              <a:pPr/>
              <a:t>18.4.2012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58DA2D-1BEA-4B21-B02F-BE9F128880B5}" type="slidenum">
              <a:rPr lang="cs-CZ" smtClean="0"/>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A0125FA6-BABF-412E-82CD-A961FC879850}" type="datetimeFigureOut">
              <a:rPr lang="cs-CZ" smtClean="0"/>
              <a:pPr/>
              <a:t>18.4.2012</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C058DA2D-1BEA-4B21-B02F-BE9F128880B5}"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A0125FA6-BABF-412E-82CD-A961FC879850}" type="datetimeFigureOut">
              <a:rPr lang="cs-CZ" smtClean="0"/>
              <a:pPr/>
              <a:t>18.4.2012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58DA2D-1BEA-4B21-B02F-BE9F128880B5}" type="slidenum">
              <a:rPr lang="cs-CZ" smtClean="0"/>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A0125FA6-BABF-412E-82CD-A961FC879850}" type="datetimeFigureOut">
              <a:rPr lang="cs-CZ" smtClean="0"/>
              <a:pPr/>
              <a:t>18.4.2012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058DA2D-1BEA-4B21-B02F-BE9F128880B5}" type="slidenum">
              <a:rPr lang="cs-CZ" smtClean="0"/>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A0125FA6-BABF-412E-82CD-A961FC879850}" type="datetimeFigureOut">
              <a:rPr lang="cs-CZ" smtClean="0"/>
              <a:pPr/>
              <a:t>18.4.2012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058DA2D-1BEA-4B21-B02F-BE9F128880B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0125FA6-BABF-412E-82CD-A961FC879850}" type="datetimeFigureOut">
              <a:rPr lang="cs-CZ" smtClean="0"/>
              <a:pPr/>
              <a:t>18.4.2012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058DA2D-1BEA-4B21-B02F-BE9F128880B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A0125FA6-BABF-412E-82CD-A961FC879850}" type="datetimeFigureOut">
              <a:rPr lang="cs-CZ" smtClean="0"/>
              <a:pPr/>
              <a:t>18.4.2012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58DA2D-1BEA-4B21-B02F-BE9F128880B5}" type="slidenum">
              <a:rPr lang="cs-CZ" smtClean="0"/>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A0125FA6-BABF-412E-82CD-A961FC879850}" type="datetimeFigureOut">
              <a:rPr lang="cs-CZ" smtClean="0"/>
              <a:pPr/>
              <a:t>18.4.2012</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C058DA2D-1BEA-4B21-B02F-BE9F128880B5}" type="slidenum">
              <a:rPr lang="cs-CZ" smtClean="0"/>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0125FA6-BABF-412E-82CD-A961FC879850}" type="datetimeFigureOut">
              <a:rPr lang="cs-CZ" smtClean="0"/>
              <a:pPr/>
              <a:t>18.4.2012</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058DA2D-1BEA-4B21-B02F-BE9F128880B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kralovska-stezka.cz/user/data/znaky-obci/Fiche_4-201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kralovska-stezka.cz/user/data/znaky-obci/Fiche_8-2012.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kralovska-stezka.cz/user/data/znaky-obci/Fiche_8-2012.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www.kralovska-stezka.cz/user/data/znaky-obci/Fiche_11-2012.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www.kralovska-stezka.cz/user/data/znaky-obci/Fiche_11-2012.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kralovska-stezka.cz/"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kralovska-stezka.cz/cs/vyzvy-mas/predpokladana-5-vyzv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zif.cz/irj/portal/anonymous/eafrd/osa4/1/1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xtranet.kr-vysocina.cz/edotac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kralovska-stezka.cz/user/data/znaky-obci/Fiche_2-2012.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kralovska-stezka.cz/user/data/znaky-obci/Fiche_2-201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ralovska-stezka.cz/user/data/znaky-obci/Fiche_3-2012.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kralovska-stezka.cz/user/data/znaky-obci/Fiche_3-2012.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kralovska-stezka.cz/user/data/znaky-obci/Fiche_3-2012.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kralovska-stezka.cz/user/data/znaky-obci/Fiche_4-2012.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17.4.2012</a:t>
            </a:r>
          </a:p>
          <a:p>
            <a:r>
              <a:rPr lang="cs-CZ" dirty="0" smtClean="0"/>
              <a:t>Od 16:30 hodin</a:t>
            </a:r>
          </a:p>
          <a:p>
            <a:r>
              <a:rPr lang="cs-CZ" dirty="0" smtClean="0"/>
              <a:t>Zasedací místnost v Habrech (přízemí)</a:t>
            </a:r>
            <a:endParaRPr lang="cs-CZ" dirty="0"/>
          </a:p>
        </p:txBody>
      </p:sp>
      <p:sp>
        <p:nvSpPr>
          <p:cNvPr id="2" name="Nadpis 1"/>
          <p:cNvSpPr>
            <a:spLocks noGrp="1"/>
          </p:cNvSpPr>
          <p:nvPr>
            <p:ph type="ctrTitle"/>
          </p:nvPr>
        </p:nvSpPr>
        <p:spPr/>
        <p:txBody>
          <a:bodyPr/>
          <a:lstStyle/>
          <a:p>
            <a:r>
              <a:rPr lang="cs-CZ" dirty="0" smtClean="0"/>
              <a:t>Školení pro žadatele 5. výzvy</a:t>
            </a:r>
            <a:endParaRPr lang="cs-CZ" dirty="0"/>
          </a:p>
        </p:txBody>
      </p:sp>
      <p:pic>
        <p:nvPicPr>
          <p:cNvPr id="1026" name="Picture 2" descr="C:\Users\Kájuška\Desktop\Karolína\loga\MAS tmavší logo.png"/>
          <p:cNvPicPr>
            <a:picLocks noChangeAspect="1" noChangeArrowheads="1"/>
          </p:cNvPicPr>
          <p:nvPr/>
        </p:nvPicPr>
        <p:blipFill>
          <a:blip r:embed="rId3" cstate="print"/>
          <a:srcRect/>
          <a:stretch>
            <a:fillRect/>
          </a:stretch>
        </p:blipFill>
        <p:spPr bwMode="auto">
          <a:xfrm>
            <a:off x="3563888" y="4797152"/>
            <a:ext cx="2443255" cy="1265721"/>
          </a:xfrm>
          <a:prstGeom prst="rect">
            <a:avLst/>
          </a:prstGeom>
          <a:noFill/>
        </p:spPr>
      </p:pic>
      <p:pic>
        <p:nvPicPr>
          <p:cNvPr id="3074" name="Picture 2" descr="C:\Users\Kájuška\Desktop\Karolína\loga\vlajka eu kvalitni (2).jpg"/>
          <p:cNvPicPr>
            <a:picLocks noChangeAspect="1" noChangeArrowheads="1"/>
          </p:cNvPicPr>
          <p:nvPr/>
        </p:nvPicPr>
        <p:blipFill>
          <a:blip r:embed="rId4" cstate="print"/>
          <a:srcRect/>
          <a:stretch>
            <a:fillRect/>
          </a:stretch>
        </p:blipFill>
        <p:spPr bwMode="auto">
          <a:xfrm>
            <a:off x="179512" y="4797152"/>
            <a:ext cx="1924050" cy="1285875"/>
          </a:xfrm>
          <a:prstGeom prst="rect">
            <a:avLst/>
          </a:prstGeom>
          <a:noFill/>
        </p:spPr>
      </p:pic>
      <p:pic>
        <p:nvPicPr>
          <p:cNvPr id="3075" name="Picture 3" descr="C:\Users\Kájuška\Desktop\Karolína\loga\leader kvalitní.jpg"/>
          <p:cNvPicPr>
            <a:picLocks noChangeAspect="1" noChangeArrowheads="1"/>
          </p:cNvPicPr>
          <p:nvPr/>
        </p:nvPicPr>
        <p:blipFill>
          <a:blip r:embed="rId5" cstate="print"/>
          <a:srcRect/>
          <a:stretch>
            <a:fillRect/>
          </a:stretch>
        </p:blipFill>
        <p:spPr bwMode="auto">
          <a:xfrm>
            <a:off x="2195736" y="4797152"/>
            <a:ext cx="1296144" cy="1296144"/>
          </a:xfrm>
          <a:prstGeom prst="rect">
            <a:avLst/>
          </a:prstGeom>
          <a:noFill/>
        </p:spPr>
      </p:pic>
      <p:pic>
        <p:nvPicPr>
          <p:cNvPr id="3076" name="Picture 4" descr="C:\Users\Kájuška\Desktop\Karolína\loga\PRV_logo kvalitni.JPG"/>
          <p:cNvPicPr>
            <a:picLocks noChangeAspect="1" noChangeArrowheads="1"/>
          </p:cNvPicPr>
          <p:nvPr/>
        </p:nvPicPr>
        <p:blipFill>
          <a:blip r:embed="rId6" cstate="print"/>
          <a:srcRect/>
          <a:stretch>
            <a:fillRect/>
          </a:stretch>
        </p:blipFill>
        <p:spPr bwMode="auto">
          <a:xfrm>
            <a:off x="6012160" y="4813840"/>
            <a:ext cx="2952328" cy="12074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850106"/>
          </a:xfrm>
        </p:spPr>
        <p:txBody>
          <a:bodyPr>
            <a:normAutofit fontScale="90000"/>
          </a:bodyPr>
          <a:lstStyle/>
          <a:p>
            <a:pPr algn="ctr"/>
            <a:r>
              <a:rPr lang="cs-CZ" b="1" dirty="0" err="1" smtClean="0">
                <a:hlinkClick r:id="rId3"/>
              </a:rPr>
              <a:t>Fiche</a:t>
            </a:r>
            <a:r>
              <a:rPr lang="cs-CZ" dirty="0" smtClean="0">
                <a:hlinkClick r:id="rId3"/>
              </a:rPr>
              <a:t> </a:t>
            </a:r>
            <a:r>
              <a:rPr lang="cs-CZ" b="1" dirty="0" smtClean="0">
                <a:hlinkClick r:id="rId3"/>
              </a:rPr>
              <a:t>4: Zemědělství v území MAS KS</a:t>
            </a:r>
            <a:endParaRPr lang="cs-CZ" b="1" dirty="0"/>
          </a:p>
        </p:txBody>
      </p:sp>
      <p:sp>
        <p:nvSpPr>
          <p:cNvPr id="3" name="Zástupný symbol pro obsah 2"/>
          <p:cNvSpPr>
            <a:spLocks noGrp="1"/>
          </p:cNvSpPr>
          <p:nvPr>
            <p:ph sz="quarter" idx="1"/>
          </p:nvPr>
        </p:nvSpPr>
        <p:spPr>
          <a:xfrm>
            <a:off x="914400" y="1196752"/>
            <a:ext cx="7772400" cy="4823048"/>
          </a:xfrm>
        </p:spPr>
        <p:txBody>
          <a:bodyPr>
            <a:normAutofit/>
          </a:bodyPr>
          <a:lstStyle/>
          <a:p>
            <a:pPr algn="just"/>
            <a:r>
              <a:rPr lang="cs-CZ" sz="2000" u="sng" dirty="0" smtClean="0"/>
              <a:t>ZV: </a:t>
            </a:r>
            <a:r>
              <a:rPr lang="cs-CZ" sz="2000" dirty="0" smtClean="0"/>
              <a:t>stavby pro živočišnou a rostlinnou výrobu, technologie pro živočišnou a rostlinnou výrobu vč. Zemědělské techniky, zpracování biomasy a bioplynu pro energetické účely, prodejní technologie produktů zemědělské prvovýroby, technická a projektová dokumentace, provozovna určená pro nezemědělskou činnost, nákup strojů, technologií, vybavení a dalších zařízení sloužících k diverzifikaci do nezemědělských činností, kotelny a výtopny na biomasu</a:t>
            </a:r>
          </a:p>
          <a:p>
            <a:pPr algn="just"/>
            <a:r>
              <a:rPr lang="cs-CZ" sz="2000" u="sng" dirty="0" smtClean="0"/>
              <a:t>Nepovinné přílohy předkládané při podání Žádosti o dotaci:</a:t>
            </a:r>
          </a:p>
          <a:p>
            <a:pPr algn="just"/>
            <a:r>
              <a:rPr lang="cs-CZ" sz="2000" dirty="0" smtClean="0"/>
              <a:t>Doložení skutečnosti, že žadatel využívá stávající budovy, nebo </a:t>
            </a:r>
            <a:r>
              <a:rPr lang="cs-CZ" sz="2000" dirty="0" err="1" smtClean="0"/>
              <a:t>brownfield</a:t>
            </a:r>
            <a:endParaRPr lang="cs-CZ" sz="2000" dirty="0" smtClean="0"/>
          </a:p>
          <a:p>
            <a:pPr algn="just"/>
            <a:r>
              <a:rPr lang="cs-CZ" sz="2000" dirty="0" smtClean="0"/>
              <a:t>Partnerská smlouva, nebo další doklad k doložení </a:t>
            </a:r>
            <a:r>
              <a:rPr lang="cs-CZ" sz="2000" dirty="0" err="1" smtClean="0"/>
              <a:t>víceodvětvového</a:t>
            </a:r>
            <a:r>
              <a:rPr lang="cs-CZ" sz="2000" dirty="0" smtClean="0"/>
              <a:t> navrhování</a:t>
            </a:r>
          </a:p>
        </p:txBody>
      </p:sp>
      <p:pic>
        <p:nvPicPr>
          <p:cNvPr id="7170" name="Picture 2" descr="C:\Users\Kájuška\Desktop\Karolína\loga\MAS tmavší logo.png"/>
          <p:cNvPicPr>
            <a:picLocks noChangeAspect="1" noChangeArrowheads="1"/>
          </p:cNvPicPr>
          <p:nvPr/>
        </p:nvPicPr>
        <p:blipFill>
          <a:blip r:embed="rId4" cstate="print"/>
          <a:srcRect/>
          <a:stretch>
            <a:fillRect/>
          </a:stretch>
        </p:blipFill>
        <p:spPr bwMode="auto">
          <a:xfrm>
            <a:off x="7020272" y="5733256"/>
            <a:ext cx="1883097" cy="9755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Kájuška\Desktop\Karolína\loga\MAS tmavší logo.png"/>
          <p:cNvPicPr>
            <a:picLocks noChangeAspect="1" noChangeArrowheads="1"/>
          </p:cNvPicPr>
          <p:nvPr/>
        </p:nvPicPr>
        <p:blipFill>
          <a:blip r:embed="rId3" cstate="print"/>
          <a:srcRect/>
          <a:stretch>
            <a:fillRect/>
          </a:stretch>
        </p:blipFill>
        <p:spPr bwMode="auto">
          <a:xfrm>
            <a:off x="7020272" y="5733256"/>
            <a:ext cx="1811089" cy="938229"/>
          </a:xfrm>
          <a:prstGeom prst="rect">
            <a:avLst/>
          </a:prstGeom>
          <a:noFill/>
        </p:spPr>
      </p:pic>
      <p:sp>
        <p:nvSpPr>
          <p:cNvPr id="2" name="Nadpis 1"/>
          <p:cNvSpPr>
            <a:spLocks noGrp="1"/>
          </p:cNvSpPr>
          <p:nvPr>
            <p:ph type="title"/>
          </p:nvPr>
        </p:nvSpPr>
        <p:spPr>
          <a:xfrm>
            <a:off x="899592" y="260648"/>
            <a:ext cx="7772400" cy="1224136"/>
          </a:xfrm>
        </p:spPr>
        <p:txBody>
          <a:bodyPr>
            <a:normAutofit fontScale="90000"/>
          </a:bodyPr>
          <a:lstStyle/>
          <a:p>
            <a:pPr algn="ctr"/>
            <a:r>
              <a:rPr lang="cs-CZ" b="1" dirty="0" err="1" smtClean="0">
                <a:hlinkClick r:id="rId4"/>
              </a:rPr>
              <a:t>Fiche</a:t>
            </a:r>
            <a:r>
              <a:rPr lang="cs-CZ" dirty="0" smtClean="0">
                <a:hlinkClick r:id="rId4"/>
              </a:rPr>
              <a:t> </a:t>
            </a:r>
            <a:r>
              <a:rPr lang="cs-CZ" b="1" dirty="0" smtClean="0">
                <a:hlinkClick r:id="rId4"/>
              </a:rPr>
              <a:t>8: Podpora rozvoje služeb v cestovním ruchu</a:t>
            </a:r>
            <a:endParaRPr lang="cs-CZ" b="1" dirty="0"/>
          </a:p>
        </p:txBody>
      </p:sp>
      <p:sp>
        <p:nvSpPr>
          <p:cNvPr id="3" name="Zástupný symbol pro obsah 2"/>
          <p:cNvSpPr>
            <a:spLocks noGrp="1"/>
          </p:cNvSpPr>
          <p:nvPr>
            <p:ph sz="quarter" idx="1"/>
          </p:nvPr>
        </p:nvSpPr>
        <p:spPr>
          <a:xfrm>
            <a:off x="914400" y="1556792"/>
            <a:ext cx="7772400" cy="4968552"/>
          </a:xfrm>
        </p:spPr>
        <p:txBody>
          <a:bodyPr>
            <a:normAutofit/>
          </a:bodyPr>
          <a:lstStyle/>
          <a:p>
            <a:pPr algn="just"/>
            <a:r>
              <a:rPr lang="cs-CZ" sz="2000" u="sng" dirty="0" smtClean="0"/>
              <a:t>Příjemce dotace: </a:t>
            </a:r>
            <a:r>
              <a:rPr lang="cs-CZ" sz="2000" dirty="0" smtClean="0"/>
              <a:t>obec, svazky obcí, NNO, zájmová sdružení právnických osob, nezemědělské podnikatelské subjekty, které podnikají v cestovním ruchu</a:t>
            </a:r>
          </a:p>
          <a:p>
            <a:pPr algn="just"/>
            <a:r>
              <a:rPr lang="cs-CZ" sz="2000" u="sng" dirty="0" smtClean="0"/>
              <a:t>Hlavní opatření: </a:t>
            </a:r>
            <a:r>
              <a:rPr lang="cs-CZ" sz="2000" dirty="0" smtClean="0"/>
              <a:t>III.1.3.2. Ubytování a sport</a:t>
            </a:r>
          </a:p>
          <a:p>
            <a:pPr algn="just"/>
            <a:r>
              <a:rPr lang="cs-CZ" sz="2000" u="sng" dirty="0" smtClean="0"/>
              <a:t>Režim podpory: </a:t>
            </a:r>
            <a:r>
              <a:rPr lang="cs-CZ" sz="2000" dirty="0" smtClean="0"/>
              <a:t>40, 50, 60 % (de </a:t>
            </a:r>
            <a:r>
              <a:rPr lang="cs-CZ" sz="2000" dirty="0" err="1" smtClean="0"/>
              <a:t>minimis</a:t>
            </a:r>
            <a:r>
              <a:rPr lang="cs-CZ" sz="2000" dirty="0" smtClean="0"/>
              <a:t>, bloková výjimka)</a:t>
            </a:r>
          </a:p>
          <a:p>
            <a:pPr algn="just"/>
            <a:r>
              <a:rPr lang="cs-CZ" sz="2000" u="sng" dirty="0" smtClean="0"/>
              <a:t>Vedlejší opatření: </a:t>
            </a:r>
            <a:r>
              <a:rPr lang="cs-CZ" sz="2000" dirty="0" smtClean="0"/>
              <a:t>III.1.2. Podpora zakládání podniků a jejich rozvoje</a:t>
            </a:r>
          </a:p>
          <a:p>
            <a:pPr algn="just"/>
            <a:r>
              <a:rPr lang="cs-CZ" sz="2000" u="sng" dirty="0" smtClean="0"/>
              <a:t>Režim podpory: </a:t>
            </a:r>
            <a:r>
              <a:rPr lang="cs-CZ" sz="2000" dirty="0" smtClean="0"/>
              <a:t>60 % (de </a:t>
            </a:r>
            <a:r>
              <a:rPr lang="cs-CZ" sz="2000" dirty="0" err="1" smtClean="0"/>
              <a:t>minimis</a:t>
            </a:r>
            <a:r>
              <a:rPr lang="cs-CZ" sz="2000" dirty="0" smtClean="0"/>
              <a:t>, bloková výjimka)</a:t>
            </a:r>
          </a:p>
          <a:p>
            <a:pPr algn="just"/>
            <a:r>
              <a:rPr lang="cs-CZ" sz="2000" u="sng" dirty="0" smtClean="0"/>
              <a:t>Min/Max ZV: </a:t>
            </a:r>
            <a:r>
              <a:rPr lang="cs-CZ" sz="2000" dirty="0" smtClean="0"/>
              <a:t>100 000 – 450 000 Kč</a:t>
            </a:r>
          </a:p>
          <a:p>
            <a:pPr algn="just"/>
            <a:r>
              <a:rPr lang="cs-CZ" sz="2000" u="sng" dirty="0" smtClean="0"/>
              <a:t>ZV:</a:t>
            </a:r>
            <a:r>
              <a:rPr lang="cs-CZ" sz="2000" dirty="0" smtClean="0"/>
              <a:t> stavba, rekonstrukce, modernizace či přestavba </a:t>
            </a:r>
            <a:r>
              <a:rPr lang="cs-CZ" sz="2000" dirty="0" err="1" smtClean="0"/>
              <a:t>malokapacitního</a:t>
            </a:r>
            <a:r>
              <a:rPr lang="cs-CZ" sz="2000" dirty="0" smtClean="0"/>
              <a:t> ubytovacího či stravovacího zařízení, půjčovny sportovních potřeb či sportovních zařízení, nákup a výsadba doprovodné zeleně, propagace a marketing, nákup vybavení pro </a:t>
            </a:r>
            <a:r>
              <a:rPr lang="cs-CZ" sz="2000" dirty="0" err="1" smtClean="0"/>
              <a:t>žařízení</a:t>
            </a:r>
            <a:r>
              <a:rPr lang="cs-CZ" sz="2000" dirty="0" smtClean="0"/>
              <a:t>, projektová a technická dokumentace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err="1" smtClean="0">
                <a:hlinkClick r:id="rId3"/>
              </a:rPr>
              <a:t>Fiche</a:t>
            </a:r>
            <a:r>
              <a:rPr lang="cs-CZ" b="1" dirty="0" smtClean="0">
                <a:hlinkClick r:id="rId3"/>
              </a:rPr>
              <a:t> 8: Podpora rozvoje služeb v cestovním ruchu</a:t>
            </a:r>
            <a:endParaRPr lang="cs-CZ" b="1" dirty="0"/>
          </a:p>
        </p:txBody>
      </p:sp>
      <p:sp>
        <p:nvSpPr>
          <p:cNvPr id="3" name="Zástupný symbol pro obsah 2"/>
          <p:cNvSpPr>
            <a:spLocks noGrp="1"/>
          </p:cNvSpPr>
          <p:nvPr>
            <p:ph sz="quarter" idx="1"/>
          </p:nvPr>
        </p:nvSpPr>
        <p:spPr/>
        <p:txBody>
          <a:bodyPr>
            <a:normAutofit/>
          </a:bodyPr>
          <a:lstStyle/>
          <a:p>
            <a:pPr algn="just"/>
            <a:r>
              <a:rPr lang="cs-CZ" sz="2000" u="sng" dirty="0" smtClean="0"/>
              <a:t>Nepovinné přílohy předkládané při podání Žádosti o dotaci:</a:t>
            </a:r>
          </a:p>
          <a:p>
            <a:pPr algn="just"/>
            <a:r>
              <a:rPr lang="cs-CZ" sz="2000" dirty="0" smtClean="0"/>
              <a:t>Pokud žadatel požaduje bodové zvýhodnění za zkušenosti žadatele, doloží své zkušenosti</a:t>
            </a:r>
          </a:p>
          <a:p>
            <a:pPr algn="just"/>
            <a:r>
              <a:rPr lang="cs-CZ" sz="2000" dirty="0" smtClean="0"/>
              <a:t>Pokud žadatel požaduje bodové zvýhodnění za partnerství, doloží Partnerskou smlouvu a partnerským projektem</a:t>
            </a:r>
          </a:p>
          <a:p>
            <a:pPr algn="just"/>
            <a:r>
              <a:rPr lang="cs-CZ" sz="2000" dirty="0" smtClean="0"/>
              <a:t>Pokud žadatel požaduje body za </a:t>
            </a:r>
            <a:r>
              <a:rPr lang="cs-CZ" sz="2000" dirty="0" err="1" smtClean="0"/>
              <a:t>víceodvětvové</a:t>
            </a:r>
            <a:r>
              <a:rPr lang="cs-CZ" sz="2000" dirty="0" smtClean="0"/>
              <a:t> navrhování, doloží například zápisem</a:t>
            </a:r>
            <a:endParaRPr lang="cs-CZ" sz="2000" dirty="0"/>
          </a:p>
        </p:txBody>
      </p:sp>
      <p:pic>
        <p:nvPicPr>
          <p:cNvPr id="4" name="Picture 2" descr="C:\Users\Kájuška\Desktop\Karolína\loga\MAS tmavší logo.png"/>
          <p:cNvPicPr>
            <a:picLocks noChangeAspect="1" noChangeArrowheads="1"/>
          </p:cNvPicPr>
          <p:nvPr/>
        </p:nvPicPr>
        <p:blipFill>
          <a:blip r:embed="rId4" cstate="print"/>
          <a:srcRect/>
          <a:stretch>
            <a:fillRect/>
          </a:stretch>
        </p:blipFill>
        <p:spPr bwMode="auto">
          <a:xfrm>
            <a:off x="7092280" y="5661248"/>
            <a:ext cx="1826140" cy="9460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210146"/>
          </a:xfrm>
        </p:spPr>
        <p:txBody>
          <a:bodyPr>
            <a:normAutofit fontScale="90000"/>
          </a:bodyPr>
          <a:lstStyle/>
          <a:p>
            <a:pPr algn="ctr"/>
            <a:r>
              <a:rPr lang="cs-CZ" b="1" dirty="0" err="1" smtClean="0">
                <a:hlinkClick r:id="rId3"/>
              </a:rPr>
              <a:t>Fiche</a:t>
            </a:r>
            <a:r>
              <a:rPr lang="cs-CZ" b="1" dirty="0" smtClean="0">
                <a:hlinkClick r:id="rId3"/>
              </a:rPr>
              <a:t> 11: Zakládání a rozvoj nových podniků v MAS KS</a:t>
            </a:r>
            <a:endParaRPr lang="cs-CZ" b="1" dirty="0"/>
          </a:p>
        </p:txBody>
      </p:sp>
      <p:sp>
        <p:nvSpPr>
          <p:cNvPr id="3" name="Zástupný symbol pro obsah 2"/>
          <p:cNvSpPr>
            <a:spLocks noGrp="1"/>
          </p:cNvSpPr>
          <p:nvPr>
            <p:ph sz="quarter" idx="1"/>
          </p:nvPr>
        </p:nvSpPr>
        <p:spPr>
          <a:xfrm>
            <a:off x="914400" y="1700808"/>
            <a:ext cx="7772400" cy="4318992"/>
          </a:xfrm>
        </p:spPr>
        <p:txBody>
          <a:bodyPr>
            <a:normAutofit/>
          </a:bodyPr>
          <a:lstStyle/>
          <a:p>
            <a:r>
              <a:rPr lang="cs-CZ" sz="2000" u="sng" dirty="0" smtClean="0"/>
              <a:t>Příjemce dotace: </a:t>
            </a:r>
            <a:r>
              <a:rPr lang="cs-CZ" sz="2000" dirty="0" smtClean="0"/>
              <a:t>FO a PO (i bez historie), které splňují podmínky pro zařazení do kategorie </a:t>
            </a:r>
            <a:r>
              <a:rPr lang="cs-CZ" sz="2000" dirty="0" err="1" smtClean="0"/>
              <a:t>mikropodniků</a:t>
            </a:r>
            <a:r>
              <a:rPr lang="cs-CZ" sz="2000" dirty="0" smtClean="0"/>
              <a:t> (ne zemědělský podnikatel)</a:t>
            </a:r>
          </a:p>
          <a:p>
            <a:r>
              <a:rPr lang="cs-CZ" sz="2000" u="sng" dirty="0" smtClean="0"/>
              <a:t>Opatření: </a:t>
            </a:r>
            <a:r>
              <a:rPr lang="cs-CZ" sz="2000" dirty="0" smtClean="0"/>
              <a:t>III.1.2. Podpora a zakládání podniků a jejich rozvoje</a:t>
            </a:r>
          </a:p>
          <a:p>
            <a:r>
              <a:rPr lang="cs-CZ" sz="2000" u="sng" dirty="0" smtClean="0"/>
              <a:t>Režim podpory: </a:t>
            </a:r>
            <a:r>
              <a:rPr lang="cs-CZ" sz="2000" dirty="0" smtClean="0"/>
              <a:t>60 % (de </a:t>
            </a:r>
            <a:r>
              <a:rPr lang="cs-CZ" sz="2000" dirty="0" err="1" smtClean="0"/>
              <a:t>minimis</a:t>
            </a:r>
            <a:r>
              <a:rPr lang="cs-CZ" sz="2000" dirty="0" smtClean="0"/>
              <a:t>, bloková výjimka)</a:t>
            </a:r>
          </a:p>
          <a:p>
            <a:r>
              <a:rPr lang="cs-CZ" sz="2000" u="sng" dirty="0" smtClean="0"/>
              <a:t>Min/Max ZV: </a:t>
            </a:r>
            <a:r>
              <a:rPr lang="cs-CZ" sz="2000" dirty="0" smtClean="0"/>
              <a:t>50 000 – 300 000 Kč</a:t>
            </a:r>
          </a:p>
          <a:p>
            <a:r>
              <a:rPr lang="cs-CZ" sz="2000" u="sng" dirty="0" smtClean="0"/>
              <a:t>ZV: </a:t>
            </a:r>
            <a:r>
              <a:rPr lang="cs-CZ" sz="2000" dirty="0" smtClean="0"/>
              <a:t>provozovna určená pro zakládání a rozvoj existujících </a:t>
            </a:r>
            <a:r>
              <a:rPr lang="cs-CZ" sz="2000" dirty="0" err="1" smtClean="0"/>
              <a:t>mikropodniků</a:t>
            </a:r>
            <a:r>
              <a:rPr lang="cs-CZ" sz="2000" dirty="0" smtClean="0"/>
              <a:t>, nákup strojů, technologií, vybavení a dalších zařízení sloužících k zakládání a rozvoji </a:t>
            </a:r>
            <a:r>
              <a:rPr lang="cs-CZ" sz="2000" dirty="0" err="1" smtClean="0"/>
              <a:t>mikropodniků</a:t>
            </a:r>
            <a:r>
              <a:rPr lang="cs-CZ" sz="2000" dirty="0" smtClean="0"/>
              <a:t>, propagace a marketing, technická a projektová dokumentace</a:t>
            </a:r>
            <a:endParaRPr lang="cs-CZ" dirty="0" smtClean="0"/>
          </a:p>
        </p:txBody>
      </p:sp>
      <p:pic>
        <p:nvPicPr>
          <p:cNvPr id="9218" name="Picture 2" descr="C:\Users\Kájuška\Desktop\Karolína\loga\MAS tmavší logo.png"/>
          <p:cNvPicPr>
            <a:picLocks noChangeAspect="1" noChangeArrowheads="1"/>
          </p:cNvPicPr>
          <p:nvPr/>
        </p:nvPicPr>
        <p:blipFill>
          <a:blip r:embed="rId4" cstate="print"/>
          <a:srcRect/>
          <a:stretch>
            <a:fillRect/>
          </a:stretch>
        </p:blipFill>
        <p:spPr bwMode="auto">
          <a:xfrm>
            <a:off x="7092280" y="5733256"/>
            <a:ext cx="1811089" cy="93822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210146"/>
          </a:xfrm>
        </p:spPr>
        <p:txBody>
          <a:bodyPr>
            <a:normAutofit fontScale="90000"/>
          </a:bodyPr>
          <a:lstStyle/>
          <a:p>
            <a:pPr algn="ctr"/>
            <a:r>
              <a:rPr lang="cs-CZ" b="1" dirty="0" err="1" smtClean="0">
                <a:hlinkClick r:id="rId3"/>
              </a:rPr>
              <a:t>Fiche</a:t>
            </a:r>
            <a:r>
              <a:rPr lang="cs-CZ" b="1" dirty="0" smtClean="0">
                <a:hlinkClick r:id="rId3"/>
              </a:rPr>
              <a:t> 11: Zakládání a rozvoj nových podniků v MAS KS </a:t>
            </a:r>
            <a:endParaRPr lang="cs-CZ" b="1" dirty="0"/>
          </a:p>
        </p:txBody>
      </p:sp>
      <p:sp>
        <p:nvSpPr>
          <p:cNvPr id="3" name="Zástupný symbol pro obsah 2"/>
          <p:cNvSpPr>
            <a:spLocks noGrp="1"/>
          </p:cNvSpPr>
          <p:nvPr>
            <p:ph sz="quarter" idx="1"/>
          </p:nvPr>
        </p:nvSpPr>
        <p:spPr>
          <a:xfrm>
            <a:off x="914400" y="1628800"/>
            <a:ext cx="7772400" cy="4391000"/>
          </a:xfrm>
        </p:spPr>
        <p:txBody>
          <a:bodyPr>
            <a:normAutofit/>
          </a:bodyPr>
          <a:lstStyle/>
          <a:p>
            <a:pPr algn="just"/>
            <a:r>
              <a:rPr lang="cs-CZ" sz="2000" u="sng" dirty="0" smtClean="0"/>
              <a:t>Nepovinné přílohy předkládané při podání Žádosti o dotaci:</a:t>
            </a:r>
          </a:p>
          <a:p>
            <a:pPr algn="just"/>
            <a:r>
              <a:rPr lang="cs-CZ" sz="2000" dirty="0" smtClean="0"/>
              <a:t>Pokud žadatel požaduje bodové zvýhodnění za využití </a:t>
            </a:r>
            <a:r>
              <a:rPr lang="cs-CZ" sz="2000" dirty="0" err="1" smtClean="0"/>
              <a:t>brownfields</a:t>
            </a:r>
            <a:r>
              <a:rPr lang="cs-CZ" sz="2000" dirty="0" smtClean="0"/>
              <a:t> nebo stávající budovy – doloží skutečnost, že šlo o </a:t>
            </a:r>
            <a:r>
              <a:rPr lang="cs-CZ" sz="2000" dirty="0" err="1" smtClean="0"/>
              <a:t>brownfield</a:t>
            </a:r>
            <a:endParaRPr lang="cs-CZ" sz="2000" dirty="0" smtClean="0"/>
          </a:p>
          <a:p>
            <a:pPr algn="just"/>
            <a:r>
              <a:rPr lang="cs-CZ" sz="2000" dirty="0" smtClean="0"/>
              <a:t>Pokud žadatel požaduje bodové zvýhodnění za </a:t>
            </a:r>
            <a:r>
              <a:rPr lang="cs-CZ" sz="2000" dirty="0" err="1" smtClean="0"/>
              <a:t>víceodvětvové</a:t>
            </a:r>
            <a:r>
              <a:rPr lang="cs-CZ" sz="2000" dirty="0" smtClean="0"/>
              <a:t> navrhování a provádění projektu založené na součinnosti mezi subjekty a projekty z různých odvětví místního hospodářství – doložit zápisem z jednání apod. </a:t>
            </a:r>
            <a:endParaRPr lang="cs-CZ" sz="2000" dirty="0"/>
          </a:p>
        </p:txBody>
      </p:sp>
      <p:pic>
        <p:nvPicPr>
          <p:cNvPr id="4" name="Picture 2" descr="C:\Users\Kájuška\Desktop\Karolína\loga\MAS tmavší logo.png"/>
          <p:cNvPicPr>
            <a:picLocks noChangeAspect="1" noChangeArrowheads="1"/>
          </p:cNvPicPr>
          <p:nvPr/>
        </p:nvPicPr>
        <p:blipFill>
          <a:blip r:embed="rId4" cstate="print"/>
          <a:srcRect/>
          <a:stretch>
            <a:fillRect/>
          </a:stretch>
        </p:blipFill>
        <p:spPr bwMode="auto">
          <a:xfrm>
            <a:off x="7092280" y="5661248"/>
            <a:ext cx="1826140" cy="94602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78098"/>
          </a:xfrm>
        </p:spPr>
        <p:txBody>
          <a:bodyPr>
            <a:normAutofit/>
          </a:bodyPr>
          <a:lstStyle/>
          <a:p>
            <a:pPr algn="ctr"/>
            <a:r>
              <a:rPr lang="cs-CZ" sz="3600" b="1" dirty="0" smtClean="0"/>
              <a:t>Kritéria přijatelnosti</a:t>
            </a:r>
            <a:endParaRPr lang="cs-CZ" sz="3600" b="1" dirty="0"/>
          </a:p>
        </p:txBody>
      </p:sp>
      <p:sp>
        <p:nvSpPr>
          <p:cNvPr id="3" name="Zástupný symbol pro obsah 2"/>
          <p:cNvSpPr>
            <a:spLocks noGrp="1"/>
          </p:cNvSpPr>
          <p:nvPr>
            <p:ph sz="quarter" idx="1"/>
          </p:nvPr>
        </p:nvSpPr>
        <p:spPr>
          <a:xfrm>
            <a:off x="914400" y="1052736"/>
            <a:ext cx="7772400" cy="4967064"/>
          </a:xfrm>
        </p:spPr>
        <p:txBody>
          <a:bodyPr/>
          <a:lstStyle/>
          <a:p>
            <a:pPr algn="just"/>
            <a:r>
              <a:rPr lang="cs-CZ" dirty="0" smtClean="0"/>
              <a:t>Projekt je realizován na území působnosti MAS</a:t>
            </a:r>
          </a:p>
          <a:p>
            <a:pPr algn="just"/>
            <a:r>
              <a:rPr lang="cs-CZ" dirty="0" smtClean="0"/>
              <a:t>Projekt musí splňovat účel a rozsah příslušné </a:t>
            </a:r>
            <a:r>
              <a:rPr lang="cs-CZ" dirty="0" err="1" smtClean="0"/>
              <a:t>Fiche</a:t>
            </a:r>
            <a:r>
              <a:rPr lang="cs-CZ" dirty="0" smtClean="0"/>
              <a:t> a musí být v souladu s Pravidly IV.1.2.</a:t>
            </a:r>
          </a:p>
          <a:p>
            <a:pPr algn="just"/>
            <a:r>
              <a:rPr lang="cs-CZ" dirty="0" smtClean="0"/>
              <a:t>Žadatel musí splňovat definici příjemce dotace stanovenou v příslušné </a:t>
            </a:r>
            <a:r>
              <a:rPr lang="cs-CZ" dirty="0" err="1" smtClean="0"/>
              <a:t>Fichi</a:t>
            </a:r>
            <a:r>
              <a:rPr lang="cs-CZ" dirty="0" smtClean="0"/>
              <a:t> ke dni podání Žádosti o dotaci na MAS a po celou dobu vázanosti projektu na účel</a:t>
            </a:r>
          </a:p>
          <a:p>
            <a:pPr algn="just"/>
            <a:r>
              <a:rPr lang="cs-CZ" dirty="0" smtClean="0"/>
              <a:t>Projekt je v souladu s příslušnou právní úpravou</a:t>
            </a:r>
          </a:p>
          <a:p>
            <a:pPr algn="just"/>
            <a:r>
              <a:rPr lang="cs-CZ" dirty="0" smtClean="0"/>
              <a:t>Žadatelem nemůže být příjemce dotace opatření IV.1.1., státní podnik, zahraniční fyzická osoba, která nemá trvalé bydliště na území ČR, ani právnická osoba, která nemá sídlo na území ČR</a:t>
            </a:r>
            <a:endParaRPr lang="cs-CZ" dirty="0"/>
          </a:p>
        </p:txBody>
      </p:sp>
      <p:pic>
        <p:nvPicPr>
          <p:cNvPr id="10242" name="Picture 2" descr="C:\Users\Kájuška\Desktop\Karolína\loga\MAS tmavší logo.png"/>
          <p:cNvPicPr>
            <a:picLocks noChangeAspect="1" noChangeArrowheads="1"/>
          </p:cNvPicPr>
          <p:nvPr/>
        </p:nvPicPr>
        <p:blipFill>
          <a:blip r:embed="rId3" cstate="print"/>
          <a:srcRect/>
          <a:stretch>
            <a:fillRect/>
          </a:stretch>
        </p:blipFill>
        <p:spPr bwMode="auto">
          <a:xfrm>
            <a:off x="7092280" y="5661248"/>
            <a:ext cx="1826140" cy="94602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850106"/>
          </a:xfrm>
        </p:spPr>
        <p:txBody>
          <a:bodyPr>
            <a:normAutofit/>
          </a:bodyPr>
          <a:lstStyle/>
          <a:p>
            <a:pPr algn="ctr"/>
            <a:r>
              <a:rPr lang="cs-CZ" sz="3600" b="1" dirty="0" smtClean="0"/>
              <a:t>Další podmínky</a:t>
            </a:r>
            <a:endParaRPr lang="cs-CZ" sz="3600" b="1" dirty="0"/>
          </a:p>
        </p:txBody>
      </p:sp>
      <p:sp>
        <p:nvSpPr>
          <p:cNvPr id="3" name="Zástupný symbol pro obsah 2"/>
          <p:cNvSpPr>
            <a:spLocks noGrp="1"/>
          </p:cNvSpPr>
          <p:nvPr>
            <p:ph sz="quarter" idx="1"/>
          </p:nvPr>
        </p:nvSpPr>
        <p:spPr>
          <a:xfrm>
            <a:off x="914400" y="1196752"/>
            <a:ext cx="7772400" cy="4823048"/>
          </a:xfrm>
        </p:spPr>
        <p:txBody>
          <a:bodyPr>
            <a:normAutofit fontScale="92500"/>
          </a:bodyPr>
          <a:lstStyle/>
          <a:p>
            <a:pPr algn="just"/>
            <a:r>
              <a:rPr lang="cs-CZ" dirty="0" smtClean="0"/>
              <a:t>Projekt nesmí být po dobu 5 let provozován jiným subjektem či pronajímán jinému subjektu</a:t>
            </a:r>
          </a:p>
          <a:p>
            <a:pPr algn="just"/>
            <a:r>
              <a:rPr lang="cs-CZ" dirty="0" smtClean="0"/>
              <a:t>Stavební práce – katalog stavebních prací RTS, a.s. Brno (aktuální ceny pro jednotlivé položky v rozpočtu, které nesmí být přesaženy)</a:t>
            </a:r>
          </a:p>
          <a:p>
            <a:pPr algn="just"/>
            <a:r>
              <a:rPr lang="cs-CZ" dirty="0" smtClean="0"/>
              <a:t>Příjemce dotace má prokazatelně uspořádány vlastnické/nájemní vztahy k nemovitostem, které jsou předmětem realizace projektu</a:t>
            </a:r>
          </a:p>
          <a:p>
            <a:pPr algn="just"/>
            <a:r>
              <a:rPr lang="cs-CZ" dirty="0" smtClean="0"/>
              <a:t>Žadatel/příjemce dotace nečerpá finanční prostředky na stejné ZV, pro které je požadována dotace z PRV, státního rozpočtu, krajských rozpočtů, státních fondů  a dalších fondů EU</a:t>
            </a:r>
          </a:p>
          <a:p>
            <a:pPr algn="just"/>
            <a:r>
              <a:rPr lang="cs-CZ" dirty="0" smtClean="0"/>
              <a:t>Lhůta vázanosti projektu je 5 let, doba realizace max. 24 měsíců (resp. 36 měsíců), uschování dokladů projektu 10 let</a:t>
            </a:r>
            <a:endParaRPr lang="cs-CZ" dirty="0"/>
          </a:p>
        </p:txBody>
      </p:sp>
      <p:pic>
        <p:nvPicPr>
          <p:cNvPr id="11266" name="Picture 2" descr="C:\Users\Kájuška\Desktop\Karolína\loga\MAS tmavší logo.png"/>
          <p:cNvPicPr>
            <a:picLocks noChangeAspect="1" noChangeArrowheads="1"/>
          </p:cNvPicPr>
          <p:nvPr/>
        </p:nvPicPr>
        <p:blipFill>
          <a:blip r:embed="rId3" cstate="print"/>
          <a:srcRect/>
          <a:stretch>
            <a:fillRect/>
          </a:stretch>
        </p:blipFill>
        <p:spPr bwMode="auto">
          <a:xfrm>
            <a:off x="7236296" y="5733256"/>
            <a:ext cx="1687141" cy="87401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78098"/>
          </a:xfrm>
        </p:spPr>
        <p:txBody>
          <a:bodyPr/>
          <a:lstStyle/>
          <a:p>
            <a:pPr algn="ctr"/>
            <a:r>
              <a:rPr lang="cs-CZ" sz="3600" b="1" dirty="0" smtClean="0"/>
              <a:t>Další podmínky a povinné přílohy</a:t>
            </a:r>
            <a:endParaRPr lang="cs-CZ" b="1" dirty="0"/>
          </a:p>
        </p:txBody>
      </p:sp>
      <p:sp>
        <p:nvSpPr>
          <p:cNvPr id="3" name="Zástupný symbol pro obsah 2"/>
          <p:cNvSpPr>
            <a:spLocks noGrp="1"/>
          </p:cNvSpPr>
          <p:nvPr>
            <p:ph sz="quarter" idx="1"/>
          </p:nvPr>
        </p:nvSpPr>
        <p:spPr>
          <a:xfrm>
            <a:off x="914400" y="1268760"/>
            <a:ext cx="7772400" cy="4751040"/>
          </a:xfrm>
        </p:spPr>
        <p:txBody>
          <a:bodyPr>
            <a:normAutofit/>
          </a:bodyPr>
          <a:lstStyle/>
          <a:p>
            <a:pPr algn="just"/>
            <a:r>
              <a:rPr lang="cs-CZ" sz="2400" dirty="0" smtClean="0"/>
              <a:t>U </a:t>
            </a:r>
            <a:r>
              <a:rPr lang="cs-CZ" sz="2400" dirty="0" err="1" smtClean="0"/>
              <a:t>Fiche</a:t>
            </a:r>
            <a:r>
              <a:rPr lang="cs-CZ" sz="2400" dirty="0" smtClean="0"/>
              <a:t> 2, 3 zápis z komunitního projednání + prezenční listina</a:t>
            </a:r>
          </a:p>
          <a:p>
            <a:pPr algn="just"/>
            <a:r>
              <a:rPr lang="cs-CZ" sz="2400" dirty="0" smtClean="0"/>
              <a:t>Žádost o dotaci v elektronické podobě i tištěné (vytiskne pracovník MAS a žadatel před ním podepíše na místě)</a:t>
            </a:r>
          </a:p>
          <a:p>
            <a:pPr algn="just"/>
            <a:r>
              <a:rPr lang="cs-CZ" sz="2400" dirty="0" smtClean="0"/>
              <a:t>Platný doklad o osobách oprávněných jednat jménem žadatele (statut, jednací řád…)</a:t>
            </a:r>
          </a:p>
          <a:p>
            <a:pPr algn="just"/>
            <a:r>
              <a:rPr lang="cs-CZ" sz="2400" dirty="0" smtClean="0"/>
              <a:t>V případě nákupu stavby/pozemku zařazeného do ZV znalecký posudek (ne starší než 1.1.2007)</a:t>
            </a:r>
          </a:p>
          <a:p>
            <a:pPr algn="just"/>
            <a:r>
              <a:rPr lang="cs-CZ" sz="2400" dirty="0" smtClean="0"/>
              <a:t>V případě projektu, kde jsou stavební výdaje nebo dodávka stabilní technologie, katastrální mapa s vyznačením lokalizace předmětu projektu v odpovídajícím měřítku, ze které budou patrná čísla pozemků, hranice pozemků a měřítko mapy</a:t>
            </a:r>
            <a:endParaRPr lang="cs-CZ" dirty="0" smtClean="0"/>
          </a:p>
          <a:p>
            <a:endParaRPr lang="cs-CZ" dirty="0"/>
          </a:p>
        </p:txBody>
      </p:sp>
      <p:pic>
        <p:nvPicPr>
          <p:cNvPr id="12290" name="Picture 2" descr="C:\Users\Kájuška\Desktop\Karolína\loga\MAS tmavší logo.png"/>
          <p:cNvPicPr>
            <a:picLocks noChangeAspect="1" noChangeArrowheads="1"/>
          </p:cNvPicPr>
          <p:nvPr/>
        </p:nvPicPr>
        <p:blipFill>
          <a:blip r:embed="rId3" cstate="print"/>
          <a:srcRect/>
          <a:stretch>
            <a:fillRect/>
          </a:stretch>
        </p:blipFill>
        <p:spPr bwMode="auto">
          <a:xfrm>
            <a:off x="7092280" y="5733256"/>
            <a:ext cx="1811089" cy="93822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Kájuška\Desktop\Karolína\loga\MAS tmavší logo.png"/>
          <p:cNvPicPr>
            <a:picLocks noChangeAspect="1" noChangeArrowheads="1"/>
          </p:cNvPicPr>
          <p:nvPr/>
        </p:nvPicPr>
        <p:blipFill>
          <a:blip r:embed="rId3" cstate="print"/>
          <a:srcRect/>
          <a:stretch>
            <a:fillRect/>
          </a:stretch>
        </p:blipFill>
        <p:spPr bwMode="auto">
          <a:xfrm>
            <a:off x="6948264" y="5661248"/>
            <a:ext cx="1811089" cy="938229"/>
          </a:xfrm>
          <a:prstGeom prst="rect">
            <a:avLst/>
          </a:prstGeom>
          <a:noFill/>
        </p:spPr>
      </p:pic>
      <p:sp>
        <p:nvSpPr>
          <p:cNvPr id="2" name="Nadpis 1"/>
          <p:cNvSpPr>
            <a:spLocks noGrp="1"/>
          </p:cNvSpPr>
          <p:nvPr>
            <p:ph type="title"/>
          </p:nvPr>
        </p:nvSpPr>
        <p:spPr>
          <a:xfrm>
            <a:off x="914400" y="274638"/>
            <a:ext cx="7772400" cy="850106"/>
          </a:xfrm>
        </p:spPr>
        <p:txBody>
          <a:bodyPr>
            <a:normAutofit/>
          </a:bodyPr>
          <a:lstStyle/>
          <a:p>
            <a:pPr algn="ctr"/>
            <a:r>
              <a:rPr lang="cs-CZ" sz="3600" b="1" dirty="0" smtClean="0"/>
              <a:t>Doporučujeme!!</a:t>
            </a:r>
            <a:endParaRPr lang="cs-CZ" sz="3600" b="1" dirty="0"/>
          </a:p>
        </p:txBody>
      </p:sp>
      <p:sp>
        <p:nvSpPr>
          <p:cNvPr id="3" name="Zástupný symbol pro obsah 2"/>
          <p:cNvSpPr>
            <a:spLocks noGrp="1"/>
          </p:cNvSpPr>
          <p:nvPr>
            <p:ph sz="quarter" idx="1"/>
          </p:nvPr>
        </p:nvSpPr>
        <p:spPr>
          <a:xfrm>
            <a:off x="914400" y="1340768"/>
            <a:ext cx="7772400" cy="4679032"/>
          </a:xfrm>
        </p:spPr>
        <p:txBody>
          <a:bodyPr>
            <a:noAutofit/>
          </a:bodyPr>
          <a:lstStyle/>
          <a:p>
            <a:pPr algn="just"/>
            <a:r>
              <a:rPr lang="cs-CZ" sz="2400" dirty="0" smtClean="0"/>
              <a:t>Pročíst celou </a:t>
            </a:r>
            <a:r>
              <a:rPr lang="cs-CZ" sz="2400" dirty="0" err="1" smtClean="0"/>
              <a:t>Fichi</a:t>
            </a:r>
            <a:r>
              <a:rPr lang="cs-CZ" sz="2400" dirty="0" smtClean="0"/>
              <a:t> a zkontrolovat projekt před odevzdáním na MAS</a:t>
            </a:r>
          </a:p>
          <a:p>
            <a:pPr algn="just"/>
            <a:r>
              <a:rPr lang="cs-CZ" sz="2400" dirty="0" smtClean="0"/>
              <a:t>V případě jakýchkoliv dotazů a nejasností kontaktovat kancelář MAS</a:t>
            </a:r>
          </a:p>
          <a:p>
            <a:pPr algn="just"/>
            <a:r>
              <a:rPr lang="cs-CZ" sz="2400" dirty="0" smtClean="0"/>
              <a:t>Být přítomen na veřejné obhajobě projektů</a:t>
            </a:r>
          </a:p>
          <a:p>
            <a:pPr algn="just"/>
            <a:r>
              <a:rPr lang="cs-CZ" sz="2400" dirty="0" smtClean="0"/>
              <a:t>Sledovat průběh administrace projektu (</a:t>
            </a:r>
            <a:r>
              <a:rPr lang="cs-CZ" sz="2400" dirty="0" smtClean="0">
                <a:hlinkClick r:id="rId4"/>
              </a:rPr>
              <a:t>www.</a:t>
            </a:r>
            <a:r>
              <a:rPr lang="cs-CZ" sz="2400" dirty="0" err="1" smtClean="0">
                <a:hlinkClick r:id="rId4"/>
              </a:rPr>
              <a:t>kralovska</a:t>
            </a:r>
            <a:r>
              <a:rPr lang="cs-CZ" sz="2400" dirty="0" smtClean="0">
                <a:hlinkClick r:id="rId4"/>
              </a:rPr>
              <a:t>-stezka.</a:t>
            </a:r>
            <a:r>
              <a:rPr lang="cs-CZ" sz="2400" dirty="0" err="1" smtClean="0">
                <a:hlinkClick r:id="rId4"/>
              </a:rPr>
              <a:t>cz</a:t>
            </a:r>
            <a:r>
              <a:rPr lang="cs-CZ" sz="2400" dirty="0" smtClean="0"/>
              <a:t>, portál farmáře)</a:t>
            </a:r>
          </a:p>
          <a:p>
            <a:pPr algn="just"/>
            <a:r>
              <a:rPr lang="cs-CZ" sz="2400" dirty="0" smtClean="0"/>
              <a:t>Uschovávat veškeré doklady týkající se projektu</a:t>
            </a:r>
          </a:p>
          <a:p>
            <a:pPr algn="just"/>
            <a:r>
              <a:rPr lang="cs-CZ" sz="2400" dirty="0" smtClean="0"/>
              <a:t>Při výběrovém řízení postupovat transparentně a nediskriminačně, nedělit uměle zakázky</a:t>
            </a:r>
          </a:p>
          <a:p>
            <a:pPr algn="just"/>
            <a:r>
              <a:rPr lang="cs-CZ" sz="2400" dirty="0" smtClean="0"/>
              <a:t>Sledovat a případně informovat MAS o veškerých změnách projektu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78098"/>
          </a:xfrm>
        </p:spPr>
        <p:txBody>
          <a:bodyPr>
            <a:normAutofit/>
          </a:bodyPr>
          <a:lstStyle/>
          <a:p>
            <a:pPr algn="ctr"/>
            <a:r>
              <a:rPr lang="cs-CZ" sz="3600" b="1" dirty="0" smtClean="0">
                <a:hlinkClick r:id="rId3"/>
              </a:rPr>
              <a:t>Pravidla, změny, formuláře…</a:t>
            </a:r>
            <a:endParaRPr lang="cs-CZ" sz="3600" b="1" dirty="0"/>
          </a:p>
        </p:txBody>
      </p:sp>
      <p:pic>
        <p:nvPicPr>
          <p:cNvPr id="14338" name="Picture 2" descr="C:\Users\Kájuška\Desktop\Karolína\loga\MAS tmavší logo.png"/>
          <p:cNvPicPr>
            <a:picLocks noChangeAspect="1" noChangeArrowheads="1"/>
          </p:cNvPicPr>
          <p:nvPr/>
        </p:nvPicPr>
        <p:blipFill>
          <a:blip r:embed="rId4" cstate="print"/>
          <a:srcRect/>
          <a:stretch>
            <a:fillRect/>
          </a:stretch>
        </p:blipFill>
        <p:spPr bwMode="auto">
          <a:xfrm>
            <a:off x="6948264" y="5661248"/>
            <a:ext cx="1883097" cy="975532"/>
          </a:xfrm>
          <a:prstGeom prst="rect">
            <a:avLst/>
          </a:prstGeom>
          <a:noFill/>
        </p:spPr>
      </p:pic>
      <p:pic>
        <p:nvPicPr>
          <p:cNvPr id="1028" name="Picture 4"/>
          <p:cNvPicPr>
            <a:picLocks noGrp="1" noChangeAspect="1" noChangeArrowheads="1"/>
          </p:cNvPicPr>
          <p:nvPr>
            <p:ph sz="quarter" idx="1"/>
          </p:nvPr>
        </p:nvPicPr>
        <p:blipFill>
          <a:blip r:embed="rId5" cstate="print"/>
          <a:srcRect/>
          <a:stretch>
            <a:fillRect/>
          </a:stretch>
        </p:blipFill>
        <p:spPr bwMode="auto">
          <a:xfrm>
            <a:off x="899592" y="1484784"/>
            <a:ext cx="7772400" cy="43698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22114"/>
          </a:xfrm>
        </p:spPr>
        <p:txBody>
          <a:bodyPr>
            <a:normAutofit/>
          </a:bodyPr>
          <a:lstStyle/>
          <a:p>
            <a:pPr algn="ctr"/>
            <a:r>
              <a:rPr lang="cs-CZ" sz="3600" b="1" dirty="0" smtClean="0"/>
              <a:t>5. výzva MAS Královská stezka </a:t>
            </a:r>
            <a:endParaRPr lang="cs-CZ" sz="3600" b="1" dirty="0"/>
          </a:p>
        </p:txBody>
      </p:sp>
      <p:sp>
        <p:nvSpPr>
          <p:cNvPr id="3" name="Zástupný symbol pro obsah 2"/>
          <p:cNvSpPr>
            <a:spLocks noGrp="1"/>
          </p:cNvSpPr>
          <p:nvPr>
            <p:ph sz="quarter" idx="1"/>
          </p:nvPr>
        </p:nvSpPr>
        <p:spPr/>
        <p:txBody>
          <a:bodyPr>
            <a:normAutofit lnSpcReduction="10000"/>
          </a:bodyPr>
          <a:lstStyle/>
          <a:p>
            <a:r>
              <a:rPr lang="cs-CZ" dirty="0" smtClean="0"/>
              <a:t>Zveřejnění výzvy: </a:t>
            </a:r>
            <a:r>
              <a:rPr lang="cs-CZ" dirty="0" smtClean="0"/>
              <a:t>2</a:t>
            </a:r>
            <a:r>
              <a:rPr lang="cs-CZ" dirty="0" smtClean="0"/>
              <a:t>.4.2012</a:t>
            </a:r>
            <a:endParaRPr lang="cs-CZ" dirty="0" smtClean="0"/>
          </a:p>
          <a:p>
            <a:r>
              <a:rPr lang="cs-CZ" dirty="0" smtClean="0"/>
              <a:t>Konzultace pro žadatele: průběžně</a:t>
            </a:r>
          </a:p>
          <a:p>
            <a:r>
              <a:rPr lang="cs-CZ" dirty="0" smtClean="0"/>
              <a:t>Příjem žádostí: </a:t>
            </a:r>
            <a:r>
              <a:rPr lang="cs-CZ" dirty="0" smtClean="0"/>
              <a:t>30</a:t>
            </a:r>
            <a:r>
              <a:rPr lang="cs-CZ" dirty="0" smtClean="0"/>
              <a:t>.4</a:t>
            </a:r>
            <a:r>
              <a:rPr lang="cs-CZ" dirty="0" smtClean="0"/>
              <a:t>. </a:t>
            </a:r>
            <a:r>
              <a:rPr lang="cs-CZ" smtClean="0"/>
              <a:t>– </a:t>
            </a:r>
            <a:r>
              <a:rPr lang="cs-CZ" smtClean="0"/>
              <a:t>9.5.2012</a:t>
            </a:r>
            <a:endParaRPr lang="cs-CZ" dirty="0" smtClean="0"/>
          </a:p>
          <a:p>
            <a:r>
              <a:rPr lang="cs-CZ" dirty="0" smtClean="0"/>
              <a:t>Kontrola žádostí MAS: první půle května</a:t>
            </a:r>
          </a:p>
          <a:p>
            <a:r>
              <a:rPr lang="cs-CZ" dirty="0" smtClean="0"/>
              <a:t>Výběr projektů Výběrovou komisí MAS:17.5.2012</a:t>
            </a:r>
          </a:p>
          <a:p>
            <a:r>
              <a:rPr lang="cs-CZ" dirty="0" smtClean="0"/>
              <a:t>Registrace žádostí na RO SZIF: červen 2012</a:t>
            </a:r>
          </a:p>
          <a:p>
            <a:r>
              <a:rPr lang="cs-CZ" dirty="0" smtClean="0"/>
              <a:t>Kontrola žádostí RO SZIF: červenec 2012 – září 2012</a:t>
            </a:r>
          </a:p>
          <a:p>
            <a:r>
              <a:rPr lang="cs-CZ" dirty="0" smtClean="0"/>
              <a:t>Podpis Dohody na RO SZIF: cca od října 2012</a:t>
            </a:r>
          </a:p>
          <a:p>
            <a:r>
              <a:rPr lang="cs-CZ" dirty="0" smtClean="0"/>
              <a:t>Zahájení realizace projektů: nejdříve od data registrace  Žádosti na RO SZIF</a:t>
            </a:r>
            <a:endParaRPr lang="cs-CZ" dirty="0"/>
          </a:p>
        </p:txBody>
      </p:sp>
      <p:pic>
        <p:nvPicPr>
          <p:cNvPr id="2050" name="Picture 2" descr="C:\Users\Kájuška\Desktop\Karolína\loga\MAS tmavší logo.png"/>
          <p:cNvPicPr>
            <a:picLocks noChangeAspect="1" noChangeArrowheads="1"/>
          </p:cNvPicPr>
          <p:nvPr/>
        </p:nvPicPr>
        <p:blipFill>
          <a:blip r:embed="rId3" cstate="print"/>
          <a:srcRect/>
          <a:stretch>
            <a:fillRect/>
          </a:stretch>
        </p:blipFill>
        <p:spPr bwMode="auto">
          <a:xfrm>
            <a:off x="6876256" y="5661248"/>
            <a:ext cx="1826140" cy="9460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06090"/>
          </a:xfrm>
        </p:spPr>
        <p:txBody>
          <a:bodyPr>
            <a:normAutofit fontScale="90000"/>
          </a:bodyPr>
          <a:lstStyle/>
          <a:p>
            <a:pPr algn="ctr"/>
            <a:r>
              <a:rPr lang="cs-CZ" b="1" dirty="0" smtClean="0">
                <a:hlinkClick r:id="rId3"/>
              </a:rPr>
              <a:t>SZIF</a:t>
            </a:r>
            <a:endParaRPr lang="cs-CZ" b="1" dirty="0"/>
          </a:p>
        </p:txBody>
      </p:sp>
      <p:pic>
        <p:nvPicPr>
          <p:cNvPr id="15362" name="Picture 2" descr="C:\Users\Kájuška\Desktop\Karolína\loga\MAS tmavší logo.png"/>
          <p:cNvPicPr>
            <a:picLocks noChangeAspect="1" noChangeArrowheads="1"/>
          </p:cNvPicPr>
          <p:nvPr/>
        </p:nvPicPr>
        <p:blipFill>
          <a:blip r:embed="rId4" cstate="print"/>
          <a:srcRect/>
          <a:stretch>
            <a:fillRect/>
          </a:stretch>
        </p:blipFill>
        <p:spPr bwMode="auto">
          <a:xfrm>
            <a:off x="7236296" y="5805264"/>
            <a:ext cx="1595065" cy="826318"/>
          </a:xfrm>
          <a:prstGeom prst="rect">
            <a:avLst/>
          </a:prstGeom>
          <a:noFill/>
        </p:spPr>
      </p:pic>
      <p:pic>
        <p:nvPicPr>
          <p:cNvPr id="2051" name="Picture 3"/>
          <p:cNvPicPr>
            <a:picLocks noGrp="1" noChangeAspect="1" noChangeArrowheads="1"/>
          </p:cNvPicPr>
          <p:nvPr>
            <p:ph sz="quarter" idx="1"/>
          </p:nvPr>
        </p:nvPicPr>
        <p:blipFill>
          <a:blip r:embed="rId5" cstate="print"/>
          <a:srcRect/>
          <a:stretch>
            <a:fillRect/>
          </a:stretch>
        </p:blipFill>
        <p:spPr bwMode="auto">
          <a:xfrm>
            <a:off x="899592" y="1268760"/>
            <a:ext cx="7772400" cy="43698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22114"/>
          </a:xfrm>
        </p:spPr>
        <p:txBody>
          <a:bodyPr>
            <a:normAutofit/>
          </a:bodyPr>
          <a:lstStyle/>
          <a:p>
            <a:pPr algn="ctr"/>
            <a:r>
              <a:rPr lang="cs-CZ" sz="3600" b="1" dirty="0" smtClean="0"/>
              <a:t>Postup při shodném počtu bodů</a:t>
            </a:r>
            <a:endParaRPr lang="cs-CZ" sz="3600" b="1" dirty="0"/>
          </a:p>
        </p:txBody>
      </p:sp>
      <p:sp>
        <p:nvSpPr>
          <p:cNvPr id="3" name="Zástupný symbol pro obsah 2"/>
          <p:cNvSpPr>
            <a:spLocks noGrp="1"/>
          </p:cNvSpPr>
          <p:nvPr>
            <p:ph sz="quarter" idx="1"/>
          </p:nvPr>
        </p:nvSpPr>
        <p:spPr/>
        <p:txBody>
          <a:bodyPr>
            <a:normAutofit/>
          </a:bodyPr>
          <a:lstStyle/>
          <a:p>
            <a:pPr algn="just"/>
            <a:r>
              <a:rPr lang="cs-CZ" sz="2400" dirty="0" smtClean="0"/>
              <a:t>Při shodném počtu bodů postupuje Výběrová komise MAS následujícím způsobem:</a:t>
            </a:r>
          </a:p>
          <a:p>
            <a:pPr algn="just"/>
            <a:r>
              <a:rPr lang="cs-CZ" sz="2400" dirty="0" smtClean="0"/>
              <a:t>1. Nižší částka požadované dotace</a:t>
            </a:r>
          </a:p>
          <a:p>
            <a:pPr algn="just"/>
            <a:r>
              <a:rPr lang="cs-CZ" sz="2400" dirty="0" smtClean="0"/>
              <a:t>2. Nižší počet obyvatel obce, na jejímž území je převážná část aktivit (finanční výše aktivit)</a:t>
            </a:r>
          </a:p>
          <a:p>
            <a:pPr algn="just"/>
            <a:r>
              <a:rPr lang="cs-CZ" sz="2400" dirty="0" smtClean="0"/>
              <a:t>3. Los</a:t>
            </a:r>
          </a:p>
          <a:p>
            <a:pPr algn="just"/>
            <a:r>
              <a:rPr lang="cs-CZ" sz="2400" dirty="0" smtClean="0"/>
              <a:t>Darovací smlouva a smlouva o úschově</a:t>
            </a:r>
          </a:p>
          <a:p>
            <a:pPr algn="just"/>
            <a:r>
              <a:rPr lang="cs-CZ" sz="2400" dirty="0" smtClean="0"/>
              <a:t>Při podání Žádosti o dotaci žadatele uzavírá s MAS </a:t>
            </a:r>
            <a:r>
              <a:rPr lang="cs-CZ" sz="2400" b="1" dirty="0" smtClean="0"/>
              <a:t>smlouvu o úschově na 8 %</a:t>
            </a:r>
            <a:r>
              <a:rPr lang="cs-CZ" sz="2400" dirty="0" smtClean="0"/>
              <a:t> </a:t>
            </a:r>
            <a:r>
              <a:rPr lang="cs-CZ" sz="2400" smtClean="0"/>
              <a:t>z částky celkových </a:t>
            </a:r>
            <a:r>
              <a:rPr lang="cs-CZ" sz="2400" dirty="0" smtClean="0"/>
              <a:t>způsobilých výdajů projektu a </a:t>
            </a:r>
            <a:r>
              <a:rPr lang="cs-CZ" sz="2400" b="1" dirty="0" smtClean="0"/>
              <a:t>darovací smlouvu na 2 %</a:t>
            </a:r>
            <a:r>
              <a:rPr lang="cs-CZ" sz="2400" dirty="0" smtClean="0"/>
              <a:t> z celkových způsobilých výdajů projektu</a:t>
            </a:r>
            <a:endParaRPr lang="cs-CZ" sz="2400" dirty="0"/>
          </a:p>
        </p:txBody>
      </p:sp>
      <p:pic>
        <p:nvPicPr>
          <p:cNvPr id="17410" name="Picture 2" descr="C:\Users\Kájuška\Desktop\Karolína\loga\MAS tmavší logo.png"/>
          <p:cNvPicPr>
            <a:picLocks noChangeAspect="1" noChangeArrowheads="1"/>
          </p:cNvPicPr>
          <p:nvPr/>
        </p:nvPicPr>
        <p:blipFill>
          <a:blip r:embed="rId3" cstate="print"/>
          <a:srcRect/>
          <a:stretch>
            <a:fillRect/>
          </a:stretch>
        </p:blipFill>
        <p:spPr bwMode="auto">
          <a:xfrm>
            <a:off x="7164288" y="5733256"/>
            <a:ext cx="1739081" cy="9009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850106"/>
          </a:xfrm>
        </p:spPr>
        <p:txBody>
          <a:bodyPr>
            <a:normAutofit/>
          </a:bodyPr>
          <a:lstStyle/>
          <a:p>
            <a:pPr algn="ctr"/>
            <a:r>
              <a:rPr lang="cs-CZ" sz="3600" b="1" dirty="0" smtClean="0"/>
              <a:t>Další dotační možnosti</a:t>
            </a:r>
            <a:endParaRPr lang="cs-CZ" b="1" dirty="0"/>
          </a:p>
        </p:txBody>
      </p:sp>
      <p:sp>
        <p:nvSpPr>
          <p:cNvPr id="3" name="Zástupný symbol pro obsah 2"/>
          <p:cNvSpPr>
            <a:spLocks noGrp="1"/>
          </p:cNvSpPr>
          <p:nvPr>
            <p:ph sz="quarter" idx="1"/>
          </p:nvPr>
        </p:nvSpPr>
        <p:spPr/>
        <p:txBody>
          <a:bodyPr/>
          <a:lstStyle/>
          <a:p>
            <a:pPr algn="just"/>
            <a:r>
              <a:rPr lang="cs-CZ" sz="2400" dirty="0" smtClean="0"/>
              <a:t>OPŽP – 6.4 – Zvyšování retenční funkce krajiny – odbahnění rybníků – výzva plánována na září – říjen 2012</a:t>
            </a:r>
          </a:p>
          <a:p>
            <a:pPr algn="just"/>
            <a:r>
              <a:rPr lang="cs-CZ" sz="2400" dirty="0" smtClean="0"/>
              <a:t>PRV – III.1.2 – Podpora zakládání podniků – výzva plánována na červen 2012</a:t>
            </a:r>
          </a:p>
          <a:p>
            <a:pPr algn="just"/>
            <a:r>
              <a:rPr lang="cs-CZ" sz="2400" dirty="0" smtClean="0"/>
              <a:t>Dotační tituly kraje Vysočina – doporučujeme průběžně sledovat stránky </a:t>
            </a:r>
            <a:r>
              <a:rPr lang="cs-CZ" sz="2400" dirty="0" smtClean="0">
                <a:hlinkClick r:id="rId3"/>
              </a:rPr>
              <a:t>http://extranet.kr-vysocina.cz/edotace/</a:t>
            </a:r>
            <a:endParaRPr lang="cs-CZ" sz="2400" dirty="0" smtClean="0"/>
          </a:p>
          <a:p>
            <a:pPr>
              <a:buNone/>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1295400" y="3200400"/>
            <a:ext cx="6400800" cy="2820888"/>
          </a:xfrm>
        </p:spPr>
        <p:txBody>
          <a:bodyPr>
            <a:normAutofit/>
          </a:bodyPr>
          <a:lstStyle/>
          <a:p>
            <a:r>
              <a:rPr lang="cs-CZ" dirty="0" smtClean="0"/>
              <a:t>MAS Královská stezka o.p.s.</a:t>
            </a:r>
          </a:p>
          <a:p>
            <a:r>
              <a:rPr lang="cs-CZ" dirty="0" smtClean="0"/>
              <a:t>Habry</a:t>
            </a:r>
          </a:p>
          <a:p>
            <a:r>
              <a:rPr lang="cs-CZ" dirty="0" smtClean="0"/>
              <a:t>Mgr. Gustav </a:t>
            </a:r>
            <a:r>
              <a:rPr lang="cs-CZ" dirty="0" err="1" smtClean="0"/>
              <a:t>Charouzek</a:t>
            </a:r>
            <a:r>
              <a:rPr lang="cs-CZ" dirty="0" smtClean="0"/>
              <a:t> 774 489 322</a:t>
            </a:r>
          </a:p>
          <a:p>
            <a:r>
              <a:rPr lang="cs-CZ" dirty="0" smtClean="0"/>
              <a:t>Karolína </a:t>
            </a:r>
            <a:r>
              <a:rPr lang="cs-CZ" dirty="0" err="1" smtClean="0"/>
              <a:t>Ortová</a:t>
            </a:r>
            <a:r>
              <a:rPr lang="cs-CZ" dirty="0" smtClean="0"/>
              <a:t> 774 709 322</a:t>
            </a:r>
          </a:p>
          <a:p>
            <a:r>
              <a:rPr lang="cs-CZ" dirty="0" smtClean="0"/>
              <a:t>Ing. Veronika </a:t>
            </a:r>
            <a:r>
              <a:rPr lang="cs-CZ" dirty="0" err="1" smtClean="0"/>
              <a:t>Pilcerová</a:t>
            </a:r>
            <a:r>
              <a:rPr lang="cs-CZ" dirty="0" smtClean="0"/>
              <a:t> 774 709 322</a:t>
            </a:r>
            <a:endParaRPr lang="cs-CZ" dirty="0"/>
          </a:p>
        </p:txBody>
      </p:sp>
      <p:sp>
        <p:nvSpPr>
          <p:cNvPr id="3" name="Nadpis 2"/>
          <p:cNvSpPr>
            <a:spLocks noGrp="1"/>
          </p:cNvSpPr>
          <p:nvPr>
            <p:ph type="ctrTitle"/>
          </p:nvPr>
        </p:nvSpPr>
        <p:spPr/>
        <p:txBody>
          <a:bodyPr/>
          <a:lstStyle/>
          <a:p>
            <a:r>
              <a:rPr lang="cs-CZ" dirty="0" smtClean="0"/>
              <a:t>Děkujeme za pozornost a přejeme hodně úspěchů!</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850106"/>
          </a:xfrm>
        </p:spPr>
        <p:txBody>
          <a:bodyPr/>
          <a:lstStyle/>
          <a:p>
            <a:pPr algn="ctr"/>
            <a:r>
              <a:rPr lang="cs-CZ" sz="3600" b="1" dirty="0" err="1" smtClean="0"/>
              <a:t>Fiche</a:t>
            </a:r>
            <a:r>
              <a:rPr lang="cs-CZ" b="1" dirty="0" smtClean="0"/>
              <a:t> </a:t>
            </a:r>
            <a:r>
              <a:rPr lang="cs-CZ" sz="3600" b="1" dirty="0" smtClean="0"/>
              <a:t>vypsané v 5. výzvě MAS</a:t>
            </a:r>
            <a:endParaRPr lang="cs-CZ" b="1" dirty="0"/>
          </a:p>
        </p:txBody>
      </p:sp>
      <p:sp>
        <p:nvSpPr>
          <p:cNvPr id="3" name="Zástupný symbol pro obsah 2"/>
          <p:cNvSpPr>
            <a:spLocks noGrp="1"/>
          </p:cNvSpPr>
          <p:nvPr>
            <p:ph sz="quarter" idx="1"/>
          </p:nvPr>
        </p:nvSpPr>
        <p:spPr/>
        <p:txBody>
          <a:bodyPr>
            <a:normAutofit lnSpcReduction="10000"/>
          </a:bodyPr>
          <a:lstStyle/>
          <a:p>
            <a:r>
              <a:rPr lang="cs-CZ" dirty="0" err="1" smtClean="0"/>
              <a:t>Fiche</a:t>
            </a:r>
            <a:r>
              <a:rPr lang="cs-CZ" dirty="0" smtClean="0"/>
              <a:t> 2: Občanské vybavení a služby v MAS KS </a:t>
            </a:r>
          </a:p>
          <a:p>
            <a:pPr>
              <a:buNone/>
            </a:pPr>
            <a:r>
              <a:rPr lang="cs-CZ" dirty="0" smtClean="0"/>
              <a:t>	(alokace 3 160 000 Kč)</a:t>
            </a:r>
          </a:p>
          <a:p>
            <a:r>
              <a:rPr lang="cs-CZ" dirty="0" err="1" smtClean="0"/>
              <a:t>Fiche</a:t>
            </a:r>
            <a:r>
              <a:rPr lang="cs-CZ" dirty="0" smtClean="0"/>
              <a:t> 3: Kulturní dědictví v MAS KS </a:t>
            </a:r>
          </a:p>
          <a:p>
            <a:pPr>
              <a:buNone/>
            </a:pPr>
            <a:r>
              <a:rPr lang="cs-CZ" dirty="0" smtClean="0"/>
              <a:t>	(alokace 1 200 000 Kč)</a:t>
            </a:r>
          </a:p>
          <a:p>
            <a:r>
              <a:rPr lang="cs-CZ" dirty="0" err="1" smtClean="0"/>
              <a:t>Fiche</a:t>
            </a:r>
            <a:r>
              <a:rPr lang="cs-CZ" dirty="0" smtClean="0"/>
              <a:t> 4</a:t>
            </a:r>
            <a:r>
              <a:rPr lang="cs-CZ" sz="2800" dirty="0" smtClean="0"/>
              <a:t>: Zemědělství v území MAS KS </a:t>
            </a:r>
          </a:p>
          <a:p>
            <a:pPr>
              <a:buNone/>
            </a:pPr>
            <a:r>
              <a:rPr lang="cs-CZ" sz="2800" dirty="0" smtClean="0"/>
              <a:t>	(alokace 350 000 Kč)</a:t>
            </a:r>
          </a:p>
          <a:p>
            <a:r>
              <a:rPr lang="cs-CZ" sz="2800" dirty="0" err="1" smtClean="0"/>
              <a:t>Fiche</a:t>
            </a:r>
            <a:r>
              <a:rPr lang="cs-CZ" sz="2800" dirty="0" smtClean="0"/>
              <a:t> 8: Podpora rozvoje služeb v cestovním ruchu (alokace 1 020 000 Kč)</a:t>
            </a:r>
          </a:p>
          <a:p>
            <a:r>
              <a:rPr lang="cs-CZ" sz="2800" dirty="0" err="1" smtClean="0"/>
              <a:t>Fiche</a:t>
            </a:r>
            <a:r>
              <a:rPr lang="cs-CZ" sz="2800" dirty="0" smtClean="0"/>
              <a:t> 11: Zakládání a rozvoj nových podniků v MAS KS (alokace 260 000 Kč)</a:t>
            </a:r>
            <a:endParaRPr lang="cs-CZ" dirty="0"/>
          </a:p>
        </p:txBody>
      </p:sp>
      <p:pic>
        <p:nvPicPr>
          <p:cNvPr id="3074" name="Picture 2" descr="C:\Users\Kájuška\Desktop\Karolína\loga\MAS tmavší logo.png"/>
          <p:cNvPicPr>
            <a:picLocks noChangeAspect="1" noChangeArrowheads="1"/>
          </p:cNvPicPr>
          <p:nvPr/>
        </p:nvPicPr>
        <p:blipFill>
          <a:blip r:embed="rId3" cstate="print"/>
          <a:srcRect/>
          <a:stretch>
            <a:fillRect/>
          </a:stretch>
        </p:blipFill>
        <p:spPr bwMode="auto">
          <a:xfrm>
            <a:off x="7020272" y="5661248"/>
            <a:ext cx="1826140" cy="9460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Kájuška\Desktop\Karolína\loga\MAS tmavší logo.png"/>
          <p:cNvPicPr>
            <a:picLocks noChangeAspect="1" noChangeArrowheads="1"/>
          </p:cNvPicPr>
          <p:nvPr/>
        </p:nvPicPr>
        <p:blipFill>
          <a:blip r:embed="rId3" cstate="print"/>
          <a:srcRect/>
          <a:stretch>
            <a:fillRect/>
          </a:stretch>
        </p:blipFill>
        <p:spPr bwMode="auto">
          <a:xfrm>
            <a:off x="7092280" y="5661248"/>
            <a:ext cx="1826140" cy="946026"/>
          </a:xfrm>
          <a:prstGeom prst="rect">
            <a:avLst/>
          </a:prstGeom>
          <a:noFill/>
        </p:spPr>
      </p:pic>
      <p:sp>
        <p:nvSpPr>
          <p:cNvPr id="2" name="Nadpis 1"/>
          <p:cNvSpPr>
            <a:spLocks noGrp="1"/>
          </p:cNvSpPr>
          <p:nvPr>
            <p:ph type="title"/>
          </p:nvPr>
        </p:nvSpPr>
        <p:spPr/>
        <p:txBody>
          <a:bodyPr>
            <a:normAutofit fontScale="90000"/>
          </a:bodyPr>
          <a:lstStyle/>
          <a:p>
            <a:pPr algn="ctr"/>
            <a:r>
              <a:rPr lang="cs-CZ" b="1" dirty="0" err="1" smtClean="0">
                <a:hlinkClick r:id="rId4"/>
              </a:rPr>
              <a:t>Fiche</a:t>
            </a:r>
            <a:r>
              <a:rPr lang="cs-CZ" b="1" dirty="0" smtClean="0">
                <a:hlinkClick r:id="rId4"/>
              </a:rPr>
              <a:t> 2: Občanské vybavení a služby v MAS KS</a:t>
            </a:r>
            <a:endParaRPr lang="cs-CZ" b="1" dirty="0"/>
          </a:p>
        </p:txBody>
      </p:sp>
      <p:sp>
        <p:nvSpPr>
          <p:cNvPr id="3" name="Zástupný symbol pro obsah 2"/>
          <p:cNvSpPr>
            <a:spLocks noGrp="1"/>
          </p:cNvSpPr>
          <p:nvPr>
            <p:ph sz="quarter" idx="1"/>
          </p:nvPr>
        </p:nvSpPr>
        <p:spPr/>
        <p:txBody>
          <a:bodyPr>
            <a:noAutofit/>
          </a:bodyPr>
          <a:lstStyle/>
          <a:p>
            <a:pPr algn="just"/>
            <a:r>
              <a:rPr lang="cs-CZ" sz="2000" u="sng" dirty="0" smtClean="0"/>
              <a:t>Příjemce dotace: </a:t>
            </a:r>
            <a:r>
              <a:rPr lang="cs-CZ" sz="2000" dirty="0" smtClean="0"/>
              <a:t>obce, svazky obcí, NNO, církve, zájmová sdružení právnických osob, příspěvkové organizace zřízené obcí</a:t>
            </a:r>
          </a:p>
          <a:p>
            <a:pPr algn="just"/>
            <a:r>
              <a:rPr lang="cs-CZ" sz="2000" u="sng" dirty="0" smtClean="0"/>
              <a:t>Opatření: </a:t>
            </a:r>
            <a:r>
              <a:rPr lang="cs-CZ" sz="2000" dirty="0" smtClean="0"/>
              <a:t>III.2.1.2. Občanské vybavení a služby</a:t>
            </a:r>
          </a:p>
          <a:p>
            <a:pPr algn="just"/>
            <a:r>
              <a:rPr lang="cs-CZ" sz="2000" u="sng" dirty="0" smtClean="0"/>
              <a:t>Režim podpory: </a:t>
            </a:r>
            <a:r>
              <a:rPr lang="cs-CZ" sz="2000" dirty="0" smtClean="0"/>
              <a:t>90 % (nezakládá VP, de </a:t>
            </a:r>
            <a:r>
              <a:rPr lang="cs-CZ" sz="2000" dirty="0" err="1" smtClean="0"/>
              <a:t>minimis</a:t>
            </a:r>
            <a:r>
              <a:rPr lang="cs-CZ" sz="2000" dirty="0" smtClean="0"/>
              <a:t>), 40,50, 60 % (bloková výjimka)</a:t>
            </a:r>
          </a:p>
          <a:p>
            <a:pPr algn="just"/>
            <a:r>
              <a:rPr lang="cs-CZ" sz="2000" u="sng" dirty="0" smtClean="0"/>
              <a:t>Min/Max ZV</a:t>
            </a:r>
            <a:r>
              <a:rPr lang="cs-CZ" sz="2000" dirty="0" smtClean="0"/>
              <a:t>: 60 000 – 400 000 Kč</a:t>
            </a:r>
          </a:p>
          <a:p>
            <a:pPr algn="just"/>
            <a:r>
              <a:rPr lang="cs-CZ" sz="2000" u="sng" dirty="0" smtClean="0"/>
              <a:t>ZV: </a:t>
            </a:r>
            <a:r>
              <a:rPr lang="cs-CZ" sz="2000" dirty="0" smtClean="0"/>
              <a:t>vybavení v oblasti sociální a kulturní infrastruktury, v oblasti péče o dítě, v oblasti vzdělávání, zdraví, sportu a volnočasových aktivit, občanské vybavení v oblasti vybavenosti pro veřejnou správu, informačních a </a:t>
            </a:r>
            <a:r>
              <a:rPr lang="cs-CZ" sz="2000" dirty="0" err="1" smtClean="0"/>
              <a:t>školícíh</a:t>
            </a:r>
            <a:r>
              <a:rPr lang="cs-CZ" sz="2000" dirty="0" smtClean="0"/>
              <a:t> center s využíváním ICT, budov hasičských zbrojnic a zvířecích útulků, vybavení v souvislosti s církevními aktivitami, nákup staveb a pozemků </a:t>
            </a:r>
            <a:r>
              <a:rPr lang="cs-CZ" sz="2000" dirty="0" err="1" smtClean="0"/>
              <a:t>souvisejícíh</a:t>
            </a:r>
            <a:r>
              <a:rPr lang="cs-CZ" sz="2000" dirty="0" smtClean="0"/>
              <a:t> s projektem, technická a projektová dokumentace, prodejna smíšeného zboží, stabilní stánky a pošta (pouze v režimu ,,de </a:t>
            </a:r>
            <a:r>
              <a:rPr lang="cs-CZ" sz="2000" dirty="0" err="1" smtClean="0"/>
              <a:t>minimis</a:t>
            </a:r>
            <a:r>
              <a:rPr lang="cs-CZ" sz="2000" dirty="0" smtClean="0"/>
              <a:t>“), nákup mikrobusu/minibusu (pouze v režimu ,,de </a:t>
            </a:r>
            <a:r>
              <a:rPr lang="cs-CZ" sz="2000" dirty="0" err="1" smtClean="0"/>
              <a:t>minimis</a:t>
            </a:r>
            <a:r>
              <a:rPr lang="cs-CZ" sz="20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err="1" smtClean="0">
                <a:hlinkClick r:id="rId3"/>
              </a:rPr>
              <a:t>Fiche</a:t>
            </a:r>
            <a:r>
              <a:rPr lang="cs-CZ" b="1" dirty="0" smtClean="0">
                <a:hlinkClick r:id="rId3"/>
              </a:rPr>
              <a:t> 2: Občanské vybavení a služby v MAS KS</a:t>
            </a:r>
            <a:endParaRPr lang="cs-CZ" dirty="0"/>
          </a:p>
        </p:txBody>
      </p:sp>
      <p:sp>
        <p:nvSpPr>
          <p:cNvPr id="4" name="Zástupný symbol pro obsah 3"/>
          <p:cNvSpPr>
            <a:spLocks noGrp="1"/>
          </p:cNvSpPr>
          <p:nvPr>
            <p:ph sz="quarter" idx="1"/>
          </p:nvPr>
        </p:nvSpPr>
        <p:spPr/>
        <p:txBody>
          <a:bodyPr>
            <a:normAutofit/>
          </a:bodyPr>
          <a:lstStyle/>
          <a:p>
            <a:pPr algn="just"/>
            <a:r>
              <a:rPr lang="cs-CZ" sz="2000" u="sng" dirty="0" smtClean="0"/>
              <a:t>Povinné přílohy předkládané při podání Žádosti o dotaci: stanovené MAS:</a:t>
            </a:r>
          </a:p>
          <a:p>
            <a:pPr algn="just"/>
            <a:r>
              <a:rPr lang="cs-CZ" sz="2000" dirty="0" smtClean="0"/>
              <a:t>Zápis z komunitního projednání + prezenční listina</a:t>
            </a:r>
          </a:p>
          <a:p>
            <a:pPr algn="just"/>
            <a:r>
              <a:rPr lang="cs-CZ" sz="2000" dirty="0" smtClean="0"/>
              <a:t>V případě, že jsou součástí projektu stavební práce, tak list vlastnictví (prostá kopie)</a:t>
            </a:r>
          </a:p>
          <a:p>
            <a:pPr algn="just"/>
            <a:r>
              <a:rPr lang="cs-CZ" sz="2000" u="sng" dirty="0" smtClean="0"/>
              <a:t>Nepovinné přílohy předkládané při podání Žádosti o dotaci:</a:t>
            </a:r>
          </a:p>
          <a:p>
            <a:pPr algn="just"/>
            <a:r>
              <a:rPr lang="cs-CZ" sz="2000" dirty="0" smtClean="0"/>
              <a:t>Partnerská smlouva, nebo další doklad k doložení </a:t>
            </a:r>
            <a:r>
              <a:rPr lang="cs-CZ" sz="2000" dirty="0" err="1" smtClean="0"/>
              <a:t>víceodvětvového</a:t>
            </a:r>
            <a:r>
              <a:rPr lang="cs-CZ" sz="2000" dirty="0" smtClean="0"/>
              <a:t> navrhování</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850106"/>
          </a:xfrm>
        </p:spPr>
        <p:txBody>
          <a:bodyPr>
            <a:normAutofit/>
          </a:bodyPr>
          <a:lstStyle/>
          <a:p>
            <a:pPr algn="ctr"/>
            <a:r>
              <a:rPr lang="cs-CZ" sz="3600" b="1" dirty="0" err="1" smtClean="0">
                <a:hlinkClick r:id="rId3"/>
              </a:rPr>
              <a:t>Fiche</a:t>
            </a:r>
            <a:r>
              <a:rPr lang="cs-CZ" sz="3600" dirty="0" smtClean="0">
                <a:hlinkClick r:id="rId3"/>
              </a:rPr>
              <a:t> </a:t>
            </a:r>
            <a:r>
              <a:rPr lang="cs-CZ" sz="3600" b="1" dirty="0" smtClean="0">
                <a:hlinkClick r:id="rId3"/>
              </a:rPr>
              <a:t>3: Kulturní dědictví v MAS KS </a:t>
            </a:r>
            <a:endParaRPr lang="cs-CZ" sz="3600" b="1" dirty="0"/>
          </a:p>
        </p:txBody>
      </p:sp>
      <p:sp>
        <p:nvSpPr>
          <p:cNvPr id="3" name="Zástupný symbol pro obsah 2"/>
          <p:cNvSpPr>
            <a:spLocks noGrp="1"/>
          </p:cNvSpPr>
          <p:nvPr>
            <p:ph sz="quarter" idx="1"/>
          </p:nvPr>
        </p:nvSpPr>
        <p:spPr>
          <a:xfrm>
            <a:off x="914400" y="1196752"/>
            <a:ext cx="7772400" cy="4823048"/>
          </a:xfrm>
        </p:spPr>
        <p:txBody>
          <a:bodyPr>
            <a:noAutofit/>
          </a:bodyPr>
          <a:lstStyle/>
          <a:p>
            <a:pPr algn="just"/>
            <a:r>
              <a:rPr lang="cs-CZ" sz="2000" u="sng" dirty="0" smtClean="0"/>
              <a:t>Příjemce dotace: </a:t>
            </a:r>
            <a:r>
              <a:rPr lang="cs-CZ" sz="2000" dirty="0" smtClean="0"/>
              <a:t>obce, svazky obcí, NNO, církve, zájmová sdružení právnických osob, fyzické a právnické osoby, příspěvkové organizace zřízené obcí</a:t>
            </a:r>
          </a:p>
          <a:p>
            <a:pPr algn="just"/>
            <a:r>
              <a:rPr lang="cs-CZ" sz="2000" u="sng" dirty="0" smtClean="0"/>
              <a:t>Opatření: </a:t>
            </a:r>
            <a:r>
              <a:rPr lang="cs-CZ" sz="2000" dirty="0" smtClean="0"/>
              <a:t>III.2.2. Ochrana a rozvoj kulturního dědictví venkova</a:t>
            </a:r>
          </a:p>
          <a:p>
            <a:pPr algn="just"/>
            <a:r>
              <a:rPr lang="cs-CZ" sz="2000" u="sng" dirty="0" smtClean="0"/>
              <a:t>Režim podpory: </a:t>
            </a:r>
            <a:r>
              <a:rPr lang="cs-CZ" sz="2000" dirty="0" smtClean="0"/>
              <a:t>90 % (nezakládá VP, de </a:t>
            </a:r>
            <a:r>
              <a:rPr lang="cs-CZ" sz="2000" dirty="0" err="1" smtClean="0"/>
              <a:t>minimis</a:t>
            </a:r>
            <a:r>
              <a:rPr lang="cs-CZ" sz="2000" dirty="0" smtClean="0"/>
              <a:t>)</a:t>
            </a:r>
          </a:p>
          <a:p>
            <a:pPr algn="just"/>
            <a:r>
              <a:rPr lang="cs-CZ" sz="2000" u="sng" dirty="0" smtClean="0"/>
              <a:t>Min/Max ZV: </a:t>
            </a:r>
            <a:r>
              <a:rPr lang="cs-CZ" sz="2000" dirty="0" smtClean="0"/>
              <a:t>70 000 – 400 000 Kč</a:t>
            </a:r>
          </a:p>
          <a:p>
            <a:pPr algn="just"/>
            <a:r>
              <a:rPr lang="cs-CZ" sz="2000" u="sng" dirty="0" smtClean="0"/>
              <a:t>ZV: </a:t>
            </a:r>
            <a:r>
              <a:rPr lang="cs-CZ" sz="2000" dirty="0" smtClean="0"/>
              <a:t>výdaje na studie obnovy a využití kulturního dědictví venkova, vypracování programů regenerace památkově významných území, plánů péče o území, soupisy a mapy kulturního dědictví venkova, publikační činnost a propagace projektu, zhodnocení památkových budov, ploch, kulturních objektů a prvků, posudky, restaurování/obnova movitých předmětů kulturního dědictví venkova, výstavní libreta a muzejní expozice, projektová a technická dokumentace</a:t>
            </a:r>
          </a:p>
        </p:txBody>
      </p:sp>
      <p:pic>
        <p:nvPicPr>
          <p:cNvPr id="5122" name="Picture 2" descr="C:\Users\Kájuška\Desktop\Karolína\loga\MAS tmavší logo.png"/>
          <p:cNvPicPr>
            <a:picLocks noChangeAspect="1" noChangeArrowheads="1"/>
          </p:cNvPicPr>
          <p:nvPr/>
        </p:nvPicPr>
        <p:blipFill>
          <a:blip r:embed="rId4" cstate="print"/>
          <a:srcRect/>
          <a:stretch>
            <a:fillRect/>
          </a:stretch>
        </p:blipFill>
        <p:spPr bwMode="auto">
          <a:xfrm>
            <a:off x="7092280" y="5733256"/>
            <a:ext cx="1739081" cy="9009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Kájuška\Desktop\Karolína\loga\MAS tmavší logo.png"/>
          <p:cNvPicPr>
            <a:picLocks noChangeAspect="1" noChangeArrowheads="1"/>
          </p:cNvPicPr>
          <p:nvPr/>
        </p:nvPicPr>
        <p:blipFill>
          <a:blip r:embed="rId3" cstate="print"/>
          <a:srcRect/>
          <a:stretch>
            <a:fillRect/>
          </a:stretch>
        </p:blipFill>
        <p:spPr bwMode="auto">
          <a:xfrm>
            <a:off x="7092280" y="5733256"/>
            <a:ext cx="1739081" cy="900925"/>
          </a:xfrm>
          <a:prstGeom prst="rect">
            <a:avLst/>
          </a:prstGeom>
          <a:noFill/>
        </p:spPr>
      </p:pic>
      <p:sp>
        <p:nvSpPr>
          <p:cNvPr id="2" name="Nadpis 1"/>
          <p:cNvSpPr>
            <a:spLocks noGrp="1"/>
          </p:cNvSpPr>
          <p:nvPr>
            <p:ph type="title"/>
          </p:nvPr>
        </p:nvSpPr>
        <p:spPr>
          <a:xfrm>
            <a:off x="914400" y="274638"/>
            <a:ext cx="7772400" cy="922114"/>
          </a:xfrm>
        </p:spPr>
        <p:txBody>
          <a:bodyPr/>
          <a:lstStyle/>
          <a:p>
            <a:r>
              <a:rPr lang="cs-CZ" dirty="0" err="1" smtClean="0">
                <a:hlinkClick r:id="rId4"/>
              </a:rPr>
              <a:t>Fiche</a:t>
            </a:r>
            <a:r>
              <a:rPr lang="cs-CZ" dirty="0" smtClean="0">
                <a:hlinkClick r:id="rId4"/>
              </a:rPr>
              <a:t> 3: Kulturní dědictví v MAS KS</a:t>
            </a:r>
            <a:endParaRPr lang="cs-CZ" dirty="0"/>
          </a:p>
        </p:txBody>
      </p:sp>
      <p:sp>
        <p:nvSpPr>
          <p:cNvPr id="3" name="Zástupný symbol pro obsah 2"/>
          <p:cNvSpPr>
            <a:spLocks noGrp="1"/>
          </p:cNvSpPr>
          <p:nvPr>
            <p:ph sz="quarter" idx="1"/>
          </p:nvPr>
        </p:nvSpPr>
        <p:spPr>
          <a:xfrm>
            <a:off x="914400" y="1052736"/>
            <a:ext cx="7772400" cy="5400600"/>
          </a:xfrm>
        </p:spPr>
        <p:txBody>
          <a:bodyPr>
            <a:normAutofit fontScale="92500" lnSpcReduction="10000"/>
          </a:bodyPr>
          <a:lstStyle/>
          <a:p>
            <a:r>
              <a:rPr lang="cs-CZ" sz="2200" u="sng" dirty="0" smtClean="0"/>
              <a:t>Záměry:</a:t>
            </a:r>
          </a:p>
          <a:p>
            <a:pPr algn="just"/>
            <a:r>
              <a:rPr lang="cs-CZ" sz="2200" dirty="0" smtClean="0"/>
              <a:t>a) studie a programy obnovy, využití a regenerace kulturního dědictví venkova, v případě záměru a) se za kulturní dědictví venkova považuje kromě nemovitých a movitých památek také nehmotné kulturní dědictví (např. staročeské kuchařské recepty, lidové písně, folklor, vyprávění pamětníků, pověsti, zvyky)</a:t>
            </a:r>
          </a:p>
          <a:p>
            <a:pPr algn="just"/>
            <a:r>
              <a:rPr lang="cs-CZ" sz="2200" dirty="0" smtClean="0"/>
              <a:t>b) obnova a zhodnocování kulturního dědictví venkova, v případě záměru b) se kulturním dědictvím venkova rozumí nemovité památky, např. zámečky, tvrze, kostely, hřbitovy, fary, kaple, radnice, stavby lidové architektury, zemědělské usedlosti, mlýny, kapličky, křížové cesty, zvoničky, boží muka, smírčí kříže, sochy, rozcestníky, pomníky obětem válek, sochy slavných rodáků, památníky, historické mostky, rodné domy významných osobností, včetně doprovodné zeleně a historické parky, zahrady, aleje, skupiny stromů a movité památky, např. hudební nástroje, kostelní zvony, obrazy, knihy</a:t>
            </a:r>
          </a:p>
          <a:p>
            <a:pPr algn="just"/>
            <a:r>
              <a:rPr lang="cs-CZ" sz="2200" dirty="0" smtClean="0"/>
              <a:t>c) stálé výstavní expozice a muzea ,v případě záměru c) lze poskytnout dotaci např. na Vesnické muzeum, Dům starých časů, Dům zaniklých řemesel, Rodný dům slavného rodáka) s nabídkou místních kulturních a historických zajímavostí, rarit, kuriozit…</a:t>
            </a:r>
          </a:p>
          <a:p>
            <a:endParaRPr lang="cs-CZ"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600" b="1" dirty="0" err="1" smtClean="0">
                <a:hlinkClick r:id="rId3"/>
              </a:rPr>
              <a:t>Fiche</a:t>
            </a:r>
            <a:r>
              <a:rPr lang="cs-CZ" dirty="0" smtClean="0">
                <a:hlinkClick r:id="rId3"/>
              </a:rPr>
              <a:t> 3: Kulturní dědictví v MAS KS</a:t>
            </a:r>
            <a:endParaRPr lang="cs-CZ" dirty="0"/>
          </a:p>
        </p:txBody>
      </p:sp>
      <p:sp>
        <p:nvSpPr>
          <p:cNvPr id="3" name="Zástupný symbol pro obsah 2"/>
          <p:cNvSpPr>
            <a:spLocks noGrp="1"/>
          </p:cNvSpPr>
          <p:nvPr>
            <p:ph sz="quarter" idx="1"/>
          </p:nvPr>
        </p:nvSpPr>
        <p:spPr/>
        <p:txBody>
          <a:bodyPr>
            <a:normAutofit/>
          </a:bodyPr>
          <a:lstStyle/>
          <a:p>
            <a:pPr algn="just"/>
            <a:r>
              <a:rPr lang="cs-CZ" sz="2000" u="sng" dirty="0" smtClean="0"/>
              <a:t>Povinné přílohy předkládané při podání Žádosti o dotaci:</a:t>
            </a:r>
          </a:p>
          <a:p>
            <a:pPr algn="just"/>
            <a:r>
              <a:rPr lang="cs-CZ" sz="2000" dirty="0" smtClean="0"/>
              <a:t>Zápis z komunitního projednání + prezenční listina</a:t>
            </a:r>
          </a:p>
          <a:p>
            <a:pPr algn="just"/>
            <a:r>
              <a:rPr lang="cs-CZ" sz="2000" u="sng" dirty="0" smtClean="0"/>
              <a:t>Nepovinné přílohy předkládané při podání Žádosti o dotaci:</a:t>
            </a:r>
          </a:p>
          <a:p>
            <a:pPr algn="just"/>
            <a:r>
              <a:rPr lang="cs-CZ" sz="2000" dirty="0" smtClean="0"/>
              <a:t>Pokud žadatel požaduje bodové zvýhodnění za Regionální význam obnovovaného kulturního dědictví – doloží tento význam z historického, nebo současného hlediska (pokud není možno zařadit do žádosti)</a:t>
            </a:r>
          </a:p>
          <a:p>
            <a:pPr algn="just"/>
            <a:r>
              <a:rPr lang="cs-CZ" sz="2000" dirty="0" smtClean="0"/>
              <a:t>Pokud žadatel požaduje bodové zvýhodnění za využití ekologicky šetrných materiálů, doloží soupis využití těchto materiálů a zdůvodnění použití (pokud není možno zařadit do žádosti)</a:t>
            </a:r>
          </a:p>
          <a:p>
            <a:pPr algn="just"/>
            <a:r>
              <a:rPr lang="cs-CZ" sz="2000" dirty="0" smtClean="0"/>
              <a:t>Pokud žadatel požaduje bodové zvýhodnění za propojení s již jinou realizovanou akcí, prokáže tuto realizovanou akci (pokud není možno zařadit ji do žádosti)</a:t>
            </a:r>
          </a:p>
          <a:p>
            <a:pPr algn="just"/>
            <a:r>
              <a:rPr lang="cs-CZ" sz="2000" dirty="0" smtClean="0"/>
              <a:t>Partnerská smlouva, nebo další doklad dokládající </a:t>
            </a:r>
            <a:r>
              <a:rPr lang="cs-CZ" sz="2000" dirty="0" err="1" smtClean="0"/>
              <a:t>víceodvětvové</a:t>
            </a:r>
            <a:r>
              <a:rPr lang="cs-CZ" sz="2000" dirty="0" smtClean="0"/>
              <a:t> navrhování</a:t>
            </a:r>
            <a:endParaRPr lang="cs-CZ" sz="2000" dirty="0"/>
          </a:p>
        </p:txBody>
      </p:sp>
      <p:pic>
        <p:nvPicPr>
          <p:cNvPr id="4" name="Picture 2" descr="C:\Users\Kájuška\Desktop\Karolína\loga\MAS tmavší logo.png"/>
          <p:cNvPicPr>
            <a:picLocks noChangeAspect="1" noChangeArrowheads="1"/>
          </p:cNvPicPr>
          <p:nvPr/>
        </p:nvPicPr>
        <p:blipFill>
          <a:blip r:embed="rId4" cstate="print"/>
          <a:srcRect/>
          <a:stretch>
            <a:fillRect/>
          </a:stretch>
        </p:blipFill>
        <p:spPr bwMode="auto">
          <a:xfrm>
            <a:off x="7092280" y="5661248"/>
            <a:ext cx="1826140" cy="9460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94122"/>
          </a:xfrm>
        </p:spPr>
        <p:txBody>
          <a:bodyPr>
            <a:normAutofit fontScale="90000"/>
          </a:bodyPr>
          <a:lstStyle/>
          <a:p>
            <a:pPr algn="ctr"/>
            <a:r>
              <a:rPr lang="cs-CZ" b="1" dirty="0" err="1" smtClean="0">
                <a:hlinkClick r:id="rId3"/>
              </a:rPr>
              <a:t>Fiche</a:t>
            </a:r>
            <a:r>
              <a:rPr lang="cs-CZ" b="1" dirty="0" smtClean="0">
                <a:hlinkClick r:id="rId3"/>
              </a:rPr>
              <a:t> 4: Zemědělství v území MAS KS</a:t>
            </a:r>
            <a:endParaRPr lang="cs-CZ" b="1" dirty="0"/>
          </a:p>
        </p:txBody>
      </p:sp>
      <p:sp>
        <p:nvSpPr>
          <p:cNvPr id="3" name="Zástupný symbol pro obsah 2"/>
          <p:cNvSpPr>
            <a:spLocks noGrp="1"/>
          </p:cNvSpPr>
          <p:nvPr>
            <p:ph sz="quarter" idx="1"/>
          </p:nvPr>
        </p:nvSpPr>
        <p:spPr>
          <a:xfrm>
            <a:off x="914400" y="1340768"/>
            <a:ext cx="7772400" cy="5112568"/>
          </a:xfrm>
        </p:spPr>
        <p:txBody>
          <a:bodyPr>
            <a:normAutofit/>
          </a:bodyPr>
          <a:lstStyle/>
          <a:p>
            <a:pPr algn="just"/>
            <a:r>
              <a:rPr lang="cs-CZ" sz="2000" u="sng" dirty="0" smtClean="0"/>
              <a:t>Příjemce dotace: </a:t>
            </a:r>
            <a:r>
              <a:rPr lang="cs-CZ" sz="2000" dirty="0" smtClean="0"/>
              <a:t>zemědělský podnikatel (FO, PO), podnikatelský subjekt, který je převážně vlastněn zemědělskými prvovýrobci</a:t>
            </a:r>
          </a:p>
          <a:p>
            <a:pPr algn="just"/>
            <a:r>
              <a:rPr lang="cs-CZ" sz="2000" u="sng" dirty="0" smtClean="0"/>
              <a:t>Hlavní opatření: </a:t>
            </a:r>
            <a:r>
              <a:rPr lang="cs-CZ" sz="2000" dirty="0" smtClean="0"/>
              <a:t>I.1.1.1. Modernizace zemědělských podniků</a:t>
            </a:r>
          </a:p>
          <a:p>
            <a:pPr algn="just"/>
            <a:r>
              <a:rPr lang="cs-CZ" sz="2000" u="sng" dirty="0" smtClean="0"/>
              <a:t>Režim podpory: </a:t>
            </a:r>
            <a:r>
              <a:rPr lang="cs-CZ" sz="2000" dirty="0" smtClean="0"/>
              <a:t>40, 50, 60 % (ostatní)</a:t>
            </a:r>
          </a:p>
          <a:p>
            <a:pPr algn="just"/>
            <a:r>
              <a:rPr lang="cs-CZ" sz="2000" u="sng" dirty="0" smtClean="0"/>
              <a:t>Vedlejší opatření: </a:t>
            </a:r>
            <a:r>
              <a:rPr lang="cs-CZ" sz="2000" dirty="0" smtClean="0"/>
              <a:t>III.1.1. Diverzifikace činností nezemědělské povahy</a:t>
            </a:r>
          </a:p>
          <a:p>
            <a:pPr algn="just"/>
            <a:r>
              <a:rPr lang="cs-CZ" sz="2000" u="sng" dirty="0" smtClean="0"/>
              <a:t>Záměry:</a:t>
            </a:r>
          </a:p>
          <a:p>
            <a:pPr algn="just"/>
            <a:r>
              <a:rPr lang="cs-CZ" sz="2000" dirty="0" smtClean="0"/>
              <a:t>a) diverzifikace činností nezemědělské povahy </a:t>
            </a:r>
          </a:p>
          <a:p>
            <a:pPr algn="just"/>
            <a:r>
              <a:rPr lang="cs-CZ" sz="2000" dirty="0" smtClean="0"/>
              <a:t>c) výstavba a modernizace kotelen a výtopen na biomasu včetně kombinované výroby tepla a elektřiny </a:t>
            </a:r>
          </a:p>
          <a:p>
            <a:pPr algn="just"/>
            <a:r>
              <a:rPr lang="pt-BR" sz="2000" dirty="0" smtClean="0"/>
              <a:t>d) výstavba a modernizace zařízení na výrobu tvarovaných biopaliv</a:t>
            </a:r>
            <a:endParaRPr lang="cs-CZ" sz="2000" dirty="0" smtClean="0"/>
          </a:p>
          <a:p>
            <a:pPr algn="just"/>
            <a:r>
              <a:rPr lang="cs-CZ" sz="2000" u="sng" dirty="0" smtClean="0"/>
              <a:t>Režim podpory: </a:t>
            </a:r>
            <a:r>
              <a:rPr lang="cs-CZ" sz="2000" dirty="0" smtClean="0"/>
              <a:t>40, 50, 60 % (de </a:t>
            </a:r>
            <a:r>
              <a:rPr lang="cs-CZ" sz="2000" dirty="0" err="1" smtClean="0"/>
              <a:t>minimis</a:t>
            </a:r>
            <a:r>
              <a:rPr lang="cs-CZ" sz="2000" dirty="0" smtClean="0"/>
              <a:t>, bloková výjimka)</a:t>
            </a:r>
          </a:p>
          <a:p>
            <a:pPr algn="just"/>
            <a:r>
              <a:rPr lang="cs-CZ" sz="2000" u="sng" dirty="0" smtClean="0"/>
              <a:t>Min/Max ZV: </a:t>
            </a:r>
            <a:r>
              <a:rPr lang="cs-CZ" sz="2000" dirty="0" smtClean="0"/>
              <a:t>100 000 – 300 000 Kč</a:t>
            </a:r>
            <a:endParaRPr lang="cs-CZ" sz="2000" dirty="0"/>
          </a:p>
        </p:txBody>
      </p:sp>
      <p:pic>
        <p:nvPicPr>
          <p:cNvPr id="6146" name="Picture 2" descr="C:\Users\Kájuška\Desktop\Karolína\loga\MAS tmavší logo.png"/>
          <p:cNvPicPr>
            <a:picLocks noChangeAspect="1" noChangeArrowheads="1"/>
          </p:cNvPicPr>
          <p:nvPr/>
        </p:nvPicPr>
        <p:blipFill>
          <a:blip r:embed="rId4" cstate="print"/>
          <a:srcRect/>
          <a:stretch>
            <a:fillRect/>
          </a:stretch>
        </p:blipFill>
        <p:spPr bwMode="auto">
          <a:xfrm>
            <a:off x="7164288" y="5805264"/>
            <a:ext cx="1739081" cy="9009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456</TotalTime>
  <Words>1949</Words>
  <Application>Microsoft Office PowerPoint</Application>
  <PresentationFormat>Předvádění na obrazovce (4:3)</PresentationFormat>
  <Paragraphs>161</Paragraphs>
  <Slides>23</Slides>
  <Notes>23</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Jmění</vt:lpstr>
      <vt:lpstr>Školení pro žadatele 5. výzvy</vt:lpstr>
      <vt:lpstr>5. výzva MAS Královská stezka </vt:lpstr>
      <vt:lpstr>Fiche vypsané v 5. výzvě MAS</vt:lpstr>
      <vt:lpstr>Fiche 2: Občanské vybavení a služby v MAS KS</vt:lpstr>
      <vt:lpstr>Fiche 2: Občanské vybavení a služby v MAS KS</vt:lpstr>
      <vt:lpstr>Fiche 3: Kulturní dědictví v MAS KS </vt:lpstr>
      <vt:lpstr>Fiche 3: Kulturní dědictví v MAS KS</vt:lpstr>
      <vt:lpstr>Fiche 3: Kulturní dědictví v MAS KS</vt:lpstr>
      <vt:lpstr>Fiche 4: Zemědělství v území MAS KS</vt:lpstr>
      <vt:lpstr>Fiche 4: Zemědělství v území MAS KS</vt:lpstr>
      <vt:lpstr>Fiche 8: Podpora rozvoje služeb v cestovním ruchu</vt:lpstr>
      <vt:lpstr>Fiche 8: Podpora rozvoje služeb v cestovním ruchu</vt:lpstr>
      <vt:lpstr>Fiche 11: Zakládání a rozvoj nových podniků v MAS KS</vt:lpstr>
      <vt:lpstr>Fiche 11: Zakládání a rozvoj nových podniků v MAS KS </vt:lpstr>
      <vt:lpstr>Kritéria přijatelnosti</vt:lpstr>
      <vt:lpstr>Další podmínky</vt:lpstr>
      <vt:lpstr>Další podmínky a povinné přílohy</vt:lpstr>
      <vt:lpstr>Doporučujeme!!</vt:lpstr>
      <vt:lpstr>Pravidla, změny, formuláře…</vt:lpstr>
      <vt:lpstr>SZIF</vt:lpstr>
      <vt:lpstr>Postup při shodném počtu bodů</vt:lpstr>
      <vt:lpstr>Další dotační možnosti</vt:lpstr>
      <vt:lpstr>Děkujeme za pozornost a přejeme hodně úspěchů!</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Školení pro žadatele 5. výzvy</dc:title>
  <dc:creator>Kájuška</dc:creator>
  <cp:lastModifiedBy>petr</cp:lastModifiedBy>
  <cp:revision>82</cp:revision>
  <dcterms:created xsi:type="dcterms:W3CDTF">2012-03-23T09:17:17Z</dcterms:created>
  <dcterms:modified xsi:type="dcterms:W3CDTF">2012-04-18T13:03:51Z</dcterms:modified>
</cp:coreProperties>
</file>